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1" r:id="rId6"/>
    <p:sldId id="319" r:id="rId7"/>
    <p:sldId id="320" r:id="rId8"/>
    <p:sldId id="321" r:id="rId9"/>
    <p:sldId id="325" r:id="rId10"/>
    <p:sldId id="322" r:id="rId11"/>
    <p:sldId id="324" r:id="rId12"/>
    <p:sldId id="308" r:id="rId13"/>
    <p:sldId id="289" r:id="rId14"/>
    <p:sldId id="293" r:id="rId15"/>
    <p:sldId id="295" r:id="rId16"/>
    <p:sldId id="294" r:id="rId17"/>
    <p:sldId id="258" r:id="rId18"/>
  </p:sldIdLst>
  <p:sldSz cx="12195175" cy="9753600"/>
  <p:notesSz cx="6735763" cy="9869488"/>
  <p:defaultTextStyle>
    <a:defPPr>
      <a:defRPr lang="cs-CZ"/>
    </a:defPPr>
    <a:lvl1pPr marL="0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7016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54033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81050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508066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35083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62099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89115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5016132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03197D4-3E87-4D13-B029-A56EB1ECED48}">
          <p14:sldIdLst>
            <p14:sldId id="256"/>
            <p14:sldId id="291"/>
            <p14:sldId id="319"/>
            <p14:sldId id="320"/>
            <p14:sldId id="321"/>
            <p14:sldId id="325"/>
            <p14:sldId id="322"/>
            <p14:sldId id="324"/>
            <p14:sldId id="308"/>
            <p14:sldId id="289"/>
            <p14:sldId id="293"/>
            <p14:sldId id="295"/>
            <p14:sldId id="29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/>
  </p:normalViewPr>
  <p:slideViewPr>
    <p:cSldViewPr>
      <p:cViewPr varScale="1">
        <p:scale>
          <a:sx n="80" d="100"/>
          <a:sy n="80" d="100"/>
        </p:scale>
        <p:origin x="1878" y="90"/>
      </p:cViewPr>
      <p:guideLst>
        <p:guide orient="horz" pos="3072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0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1C09-EAE2-482A-AB5D-46D7FE226C17}" type="datetimeFigureOut">
              <a:rPr lang="cs-CZ" smtClean="0"/>
              <a:t>12.04.2017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4302"/>
            <a:ext cx="2918830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A5A3-AEFE-4415-A23B-092273A89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3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B6FC-8DCD-4BE6-9D37-37C45C087F88}" type="datetimeFigureOut">
              <a:rPr lang="cs-CZ" smtClean="0"/>
              <a:t>12.04.2017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233488"/>
            <a:ext cx="41640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9693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0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0D1F3-AD72-467F-9CEE-6FDBE2FA5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97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13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3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783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7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65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8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7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0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9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D1F3-AD72-467F-9CEE-6FDBE2FA5AA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3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638" y="3029939"/>
            <a:ext cx="10365899" cy="209070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276" y="5527040"/>
            <a:ext cx="8536623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798E-6E62-4FFC-B11F-5B7E96E2D2A3}" type="datetime1">
              <a:rPr lang="cs-CZ" smtClean="0"/>
              <a:t>12.04.2017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F2C2-0132-423A-A9E0-A2524776B8FD}" type="datetime1">
              <a:rPr lang="cs-CZ" smtClean="0"/>
              <a:t>12.04.2017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474746" y="568960"/>
            <a:ext cx="4801851" cy="121378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7078" y="568960"/>
            <a:ext cx="14204415" cy="121378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B69B-E9EA-40A6-B0F0-DE9C19FC1525}" type="datetime1">
              <a:rPr lang="cs-CZ" smtClean="0"/>
              <a:t>12.04.2017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79D-9D92-408D-8DC8-C734E9EC2352}" type="datetime1">
              <a:rPr lang="cs-CZ" smtClean="0"/>
              <a:t>12.04.2017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335" y="6267593"/>
            <a:ext cx="10365899" cy="1937173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335" y="4133992"/>
            <a:ext cx="10365899" cy="213360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540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0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5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20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9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6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DF68-5A0E-4AC3-AE8A-74A1C65F9D6B}" type="datetime1">
              <a:rPr lang="cs-CZ" smtClean="0"/>
              <a:t>12.04.2017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7078" y="3318934"/>
            <a:ext cx="9502074" cy="938784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72405" y="3318934"/>
            <a:ext cx="9504192" cy="938784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F58-4879-4F56-96F8-E7D676F18CE6}" type="datetime1">
              <a:rPr lang="cs-CZ" smtClean="0"/>
              <a:t>12.04.2017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60" y="390597"/>
            <a:ext cx="1097565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2183272"/>
            <a:ext cx="5388321" cy="9098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16" indent="0">
              <a:buNone/>
              <a:defRPr sz="2800" b="1"/>
            </a:lvl2pPr>
            <a:lvl3pPr marL="1254033" indent="0">
              <a:buNone/>
              <a:defRPr sz="2400" b="1"/>
            </a:lvl3pPr>
            <a:lvl4pPr marL="1881050" indent="0">
              <a:buNone/>
              <a:defRPr sz="2200" b="1"/>
            </a:lvl4pPr>
            <a:lvl5pPr marL="2508066" indent="0">
              <a:buNone/>
              <a:defRPr sz="2200" b="1"/>
            </a:lvl5pPr>
            <a:lvl6pPr marL="3135083" indent="0">
              <a:buNone/>
              <a:defRPr sz="2200" b="1"/>
            </a:lvl6pPr>
            <a:lvl7pPr marL="3762099" indent="0">
              <a:buNone/>
              <a:defRPr sz="2200" b="1"/>
            </a:lvl7pPr>
            <a:lvl8pPr marL="4389115" indent="0">
              <a:buNone/>
              <a:defRPr sz="2200" b="1"/>
            </a:lvl8pPr>
            <a:lvl9pPr marL="5016132" indent="0">
              <a:buNone/>
              <a:defRPr sz="2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759" y="3093157"/>
            <a:ext cx="5388321" cy="561961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4980" y="2183272"/>
            <a:ext cx="5390436" cy="9098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16" indent="0">
              <a:buNone/>
              <a:defRPr sz="2800" b="1"/>
            </a:lvl2pPr>
            <a:lvl3pPr marL="1254033" indent="0">
              <a:buNone/>
              <a:defRPr sz="2400" b="1"/>
            </a:lvl3pPr>
            <a:lvl4pPr marL="1881050" indent="0">
              <a:buNone/>
              <a:defRPr sz="2200" b="1"/>
            </a:lvl4pPr>
            <a:lvl5pPr marL="2508066" indent="0">
              <a:buNone/>
              <a:defRPr sz="2200" b="1"/>
            </a:lvl5pPr>
            <a:lvl6pPr marL="3135083" indent="0">
              <a:buNone/>
              <a:defRPr sz="2200" b="1"/>
            </a:lvl6pPr>
            <a:lvl7pPr marL="3762099" indent="0">
              <a:buNone/>
              <a:defRPr sz="2200" b="1"/>
            </a:lvl7pPr>
            <a:lvl8pPr marL="4389115" indent="0">
              <a:buNone/>
              <a:defRPr sz="2200" b="1"/>
            </a:lvl8pPr>
            <a:lvl9pPr marL="5016132" indent="0">
              <a:buNone/>
              <a:defRPr sz="2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4980" y="3093157"/>
            <a:ext cx="5390436" cy="561961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313E-370B-4C68-9ECF-C4F7C4697541}" type="datetime1">
              <a:rPr lang="cs-CZ" smtClean="0"/>
              <a:t>12.04.2017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BC18-099F-4D1A-8BAB-6E17AA0D869E}" type="datetime1">
              <a:rPr lang="cs-CZ" smtClean="0"/>
              <a:t>12.04.2017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B84-D327-4C8C-B29A-D0C464317ACA}" type="datetime1">
              <a:rPr lang="cs-CZ" smtClean="0"/>
              <a:t>12.04.2017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59" y="388338"/>
            <a:ext cx="4012128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974" y="388339"/>
            <a:ext cx="6817442" cy="8324428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759" y="2041032"/>
            <a:ext cx="4012128" cy="6671735"/>
          </a:xfrm>
        </p:spPr>
        <p:txBody>
          <a:bodyPr/>
          <a:lstStyle>
            <a:lvl1pPr marL="0" indent="0">
              <a:buNone/>
              <a:defRPr sz="2000"/>
            </a:lvl1pPr>
            <a:lvl2pPr marL="627016" indent="0">
              <a:buNone/>
              <a:defRPr sz="1700"/>
            </a:lvl2pPr>
            <a:lvl3pPr marL="1254033" indent="0">
              <a:buNone/>
              <a:defRPr sz="1300"/>
            </a:lvl3pPr>
            <a:lvl4pPr marL="1881050" indent="0">
              <a:buNone/>
              <a:defRPr sz="1300"/>
            </a:lvl4pPr>
            <a:lvl5pPr marL="2508066" indent="0">
              <a:buNone/>
              <a:defRPr sz="1300"/>
            </a:lvl5pPr>
            <a:lvl6pPr marL="3135083" indent="0">
              <a:buNone/>
              <a:defRPr sz="1300"/>
            </a:lvl6pPr>
            <a:lvl7pPr marL="3762099" indent="0">
              <a:buNone/>
              <a:defRPr sz="1300"/>
            </a:lvl7pPr>
            <a:lvl8pPr marL="4389115" indent="0">
              <a:buNone/>
              <a:defRPr sz="1300"/>
            </a:lvl8pPr>
            <a:lvl9pPr marL="5016132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4A04-A038-4AB9-9854-C82C27369EBA}" type="datetime1">
              <a:rPr lang="cs-CZ" smtClean="0"/>
              <a:t>12.04.2017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340" y="6827521"/>
            <a:ext cx="7317105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340" y="871503"/>
            <a:ext cx="7317105" cy="5852160"/>
          </a:xfrm>
        </p:spPr>
        <p:txBody>
          <a:bodyPr/>
          <a:lstStyle>
            <a:lvl1pPr marL="0" indent="0">
              <a:buNone/>
              <a:defRPr sz="4400"/>
            </a:lvl1pPr>
            <a:lvl2pPr marL="627016" indent="0">
              <a:buNone/>
              <a:defRPr sz="3900"/>
            </a:lvl2pPr>
            <a:lvl3pPr marL="1254033" indent="0">
              <a:buNone/>
              <a:defRPr sz="3300"/>
            </a:lvl3pPr>
            <a:lvl4pPr marL="1881050" indent="0">
              <a:buNone/>
              <a:defRPr sz="2800"/>
            </a:lvl4pPr>
            <a:lvl5pPr marL="2508066" indent="0">
              <a:buNone/>
              <a:defRPr sz="2800"/>
            </a:lvl5pPr>
            <a:lvl6pPr marL="3135083" indent="0">
              <a:buNone/>
              <a:defRPr sz="2800"/>
            </a:lvl6pPr>
            <a:lvl7pPr marL="3762099" indent="0">
              <a:buNone/>
              <a:defRPr sz="2800"/>
            </a:lvl7pPr>
            <a:lvl8pPr marL="4389115" indent="0">
              <a:buNone/>
              <a:defRPr sz="2800"/>
            </a:lvl8pPr>
            <a:lvl9pPr marL="5016132" indent="0">
              <a:buNone/>
              <a:defRPr sz="28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340" y="7633548"/>
            <a:ext cx="7317105" cy="1144692"/>
          </a:xfrm>
        </p:spPr>
        <p:txBody>
          <a:bodyPr/>
          <a:lstStyle>
            <a:lvl1pPr marL="0" indent="0">
              <a:buNone/>
              <a:defRPr sz="2000"/>
            </a:lvl1pPr>
            <a:lvl2pPr marL="627016" indent="0">
              <a:buNone/>
              <a:defRPr sz="1700"/>
            </a:lvl2pPr>
            <a:lvl3pPr marL="1254033" indent="0">
              <a:buNone/>
              <a:defRPr sz="1300"/>
            </a:lvl3pPr>
            <a:lvl4pPr marL="1881050" indent="0">
              <a:buNone/>
              <a:defRPr sz="1300"/>
            </a:lvl4pPr>
            <a:lvl5pPr marL="2508066" indent="0">
              <a:buNone/>
              <a:defRPr sz="1300"/>
            </a:lvl5pPr>
            <a:lvl6pPr marL="3135083" indent="0">
              <a:buNone/>
              <a:defRPr sz="1300"/>
            </a:lvl6pPr>
            <a:lvl7pPr marL="3762099" indent="0">
              <a:buNone/>
              <a:defRPr sz="1300"/>
            </a:lvl7pPr>
            <a:lvl8pPr marL="4389115" indent="0">
              <a:buNone/>
              <a:defRPr sz="1300"/>
            </a:lvl8pPr>
            <a:lvl9pPr marL="5016132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21EB-3C94-4286-A24D-5292492379C4}" type="datetime1">
              <a:rPr lang="cs-CZ" smtClean="0"/>
              <a:t>12.04.2017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60" y="390597"/>
            <a:ext cx="10975657" cy="1625600"/>
          </a:xfrm>
          <a:prstGeom prst="rect">
            <a:avLst/>
          </a:prstGeom>
        </p:spPr>
        <p:txBody>
          <a:bodyPr vert="horz" lIns="125403" tIns="62702" rIns="125403" bIns="62702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60" y="2275842"/>
            <a:ext cx="10975657" cy="6436925"/>
          </a:xfrm>
          <a:prstGeom prst="rect">
            <a:avLst/>
          </a:prstGeom>
        </p:spPr>
        <p:txBody>
          <a:bodyPr vert="horz" lIns="125403" tIns="62702" rIns="125403" bIns="6270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759" y="9040144"/>
            <a:ext cx="2845541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97B2-9E99-44C4-971A-16D64380E490}" type="datetime1">
              <a:rPr lang="cs-CZ" smtClean="0"/>
              <a:t>12.04.2017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6686" y="9040144"/>
            <a:ext cx="3861805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9876" y="9040144"/>
            <a:ext cx="2845541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54033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63" indent="-470263" algn="l" defTabSz="125403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902" indent="-391886" algn="l" defTabSz="1254033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41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58" indent="-313508" algn="l" defTabSz="12540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75" indent="-313508" algn="l" defTabSz="125403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91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607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624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640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16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33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50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66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83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99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15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132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9578" y="3580656"/>
            <a:ext cx="11422223" cy="693479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Výsledky kontrolní akce ŠACH</a:t>
            </a:r>
            <a:endParaRPr lang="pl-PL" sz="4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578" y="7325072"/>
            <a:ext cx="10090878" cy="137058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plk. Ing. Petr Müller</a:t>
            </a:r>
          </a:p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ředitel odboru 33 Dohledu </a:t>
            </a:r>
          </a:p>
          <a:p>
            <a:pPr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Generální ředitelství 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57027" y="1690938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činnost – přehled 2017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28572"/>
              </p:ext>
            </p:extLst>
          </p:nvPr>
        </p:nvGraphicFramePr>
        <p:xfrm>
          <a:off x="1417068" y="2860576"/>
          <a:ext cx="9073007" cy="331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  <a:gridCol w="3024335"/>
              </a:tblGrid>
              <a:tr h="62281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Komodita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Množství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52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Elektromechanická ruleta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1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Hrací stoly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1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Herní zařízení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1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Platební prostředky 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1 595 248 Kč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avá složená závorka 4"/>
          <p:cNvSpPr/>
          <p:nvPr/>
        </p:nvSpPr>
        <p:spPr>
          <a:xfrm>
            <a:off x="10660087" y="4012704"/>
            <a:ext cx="220075" cy="1424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995199" y="448469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358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17068" y="6893024"/>
            <a:ext cx="935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2017 bylo v rámci kontrolní činnosti objeveno cca 40 nelegálních subjektů.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7" y="1366410"/>
            <a:ext cx="9537000" cy="71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8"/>
          <a:stretch/>
        </p:blipFill>
        <p:spPr>
          <a:xfrm>
            <a:off x="2713211" y="1276400"/>
            <a:ext cx="6984776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7" y="1348408"/>
            <a:ext cx="10058400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811204" y="2247955"/>
            <a:ext cx="9704394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21123" y="4158537"/>
            <a:ext cx="8764474" cy="1801474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plk. Ing. Petr Müller</a:t>
            </a:r>
          </a:p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tel.: (+420) 261 333 892</a:t>
            </a:r>
          </a:p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e-mail: p.muller@cs.mfcr.cz</a:t>
            </a:r>
          </a:p>
          <a:p>
            <a:pPr algn="ctr" defTabSz="2976761"/>
            <a:r>
              <a:rPr lang="cs-CZ" sz="2800" b="1" dirty="0" smtClean="0">
                <a:solidFill>
                  <a:srgbClr val="0093DD"/>
                </a:solidFill>
                <a:latin typeface="Arial" pitchFamily="34" charset="0"/>
                <a:cs typeface="Arial" pitchFamily="34" charset="0"/>
              </a:rPr>
              <a:t>www.celnisprava.cz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0196" y="3148608"/>
            <a:ext cx="10635944" cy="4817685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Realizace kontrolní akce, která byla s ohledem na hlavní prioritu Celní správy ČR zaměřena na oblast hazardu.</a:t>
            </a: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Celostátní kontrolní akce v termínu 6.4.2017 – 9.4.2017.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Kontroly legálních i nelegálních provozovatelů v rizikových lokalitách.</a:t>
            </a: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0196" y="3148608"/>
            <a:ext cx="10635944" cy="912655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Provedeno celkem 120 kontrol subjektů v celé ČR.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Celkem zjištěno 41 porušení, z čehož 28 u nelegálního hazardu a 13 porušení bylo u legálních provozovatelů.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Při kontrolní akci bylo nasazeno cca 200 celníků.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rámci kontrolní akce byli 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také nasazeni </a:t>
            </a:r>
            <a:r>
              <a:rPr lang="cs-CZ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3 psi kategorie všestranný ve vybraných lokalitách – Ústecký kraj, Olomoucký kraj a Kraj Vysočina.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0196" y="3148608"/>
            <a:ext cx="10635944" cy="7833895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Při kontrolní akci bylo zadrženo 91 výherních hracích přístrojů a 27 interaktivních </a:t>
            </a:r>
            <a:r>
              <a:rPr lang="cs-CZ" sz="2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videoloterijních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terminálů a 2 elektromechanické rulety.</a:t>
            </a: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Zároveň zadrženy 4 </a:t>
            </a:r>
            <a:r>
              <a:rPr lang="cs-CZ" sz="2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kvízomaty</a:t>
            </a: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Celková výše zajištěných platebních prostředků – </a:t>
            </a:r>
          </a:p>
          <a:p>
            <a:pPr lvl="1"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278 567 Kč.</a:t>
            </a: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0196" y="3148608"/>
            <a:ext cx="10635944" cy="697212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Místa zjištění nelegálního hazardu: Praha, Písek, Brno, Zákupy, Přeštice, Jesenice (Střední Čechy), Teplice.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2931" y="2599123"/>
            <a:ext cx="10873209" cy="6110346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Teplicích zjištěna nelegální provozovna hazardu cca 50 metrů od základní školy.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3475470"/>
            <a:ext cx="10441160" cy="56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0196" y="3148608"/>
            <a:ext cx="10635944" cy="9865220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Nejčastější porušení legálních provozovatelů: 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Absence vyvěšení návštěvního řádu, herního plánu.</a:t>
            </a:r>
          </a:p>
          <a:p>
            <a:pPr marL="1084216" lvl="1" indent="-457200" algn="just" defTabSz="2976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Chybějící registrační známka na hracím zařízení.</a:t>
            </a:r>
          </a:p>
          <a:p>
            <a:pPr marL="1084216" lvl="1" indent="-457200" algn="just" defTabSz="2976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 vstupu do provozovny nebyla uvedena obchodní firma, provozní doba a jméno odpovědné osoby.</a:t>
            </a:r>
          </a:p>
          <a:p>
            <a:pPr marL="1084216" lvl="1" indent="-457200" algn="just" defTabSz="29767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herním prostoru se nacházela obsluha, která nebyla uvedena v seznamu pověřených osob.</a:t>
            </a:r>
            <a:endParaRPr lang="cs-CZ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804643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akce ŠACH 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0196" y="3148608"/>
            <a:ext cx="10635944" cy="9126557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lvl="1" algn="just" defTabSz="2976761"/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 rámci provádění integrovaných kontroly Celní správou ČR bylo při kontrolní akci dále zajištěno:</a:t>
            </a: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6 kg řezaného tabáku bez platné tabákové nálepky</a:t>
            </a: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255 litrů lihovin bez prokázání zdanění.</a:t>
            </a: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+ v lokalitě provádění kontrolní akce byla také kontrolou silničního vozidla zjištěna přeprava 59 980 ks cigaret (300 kartonů) neoznačených platnou tabákovou nálepkou.</a:t>
            </a: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2976761"/>
            <a:endParaRPr lang="cs-CZ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084216" lvl="1" indent="-457200" algn="just" defTabSz="2976761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01043" y="943778"/>
            <a:ext cx="9486412" cy="118592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2976761"/>
            <a:r>
              <a:rPr lang="cs-CZ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Kontrolní činnost v oblasti hazardu- celkový přehled 2017</a:t>
            </a:r>
            <a:endParaRPr lang="cs-CZ" sz="3600" b="1" dirty="0">
              <a:solidFill>
                <a:srgbClr val="0093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63231"/>
              </p:ext>
            </p:extLst>
          </p:nvPr>
        </p:nvGraphicFramePr>
        <p:xfrm>
          <a:off x="1561083" y="2128211"/>
          <a:ext cx="9290345" cy="732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828"/>
                <a:gridCol w="2904828"/>
                <a:gridCol w="3480689"/>
              </a:tblGrid>
              <a:tr h="19708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Dislokace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kontrol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porušení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hl.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město Prahu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Jihočeský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Jihomoravský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Karlovarský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Liberecký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Moravskoslezský kraj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Pardubický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Plzeňský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Středočeský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Ústecký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Zlínský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Kraj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Vysočina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Královéhradecký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 pro Olomoucký kraj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3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ada_vedeni_2016_unor.potx" id="{8D9DA1B6-9F08-465F-B4AE-A1C1D58DF434}" vid="{096DC91A-6908-4484-89FA-55E2C9A47F8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AF67F288917E4D889BA40474D08B61" ma:contentTypeVersion="1" ma:contentTypeDescription="Vytvoří nový dokument" ma:contentTypeScope="" ma:versionID="a317a501b1f19e55f64f978e2d7bb36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b209a967f15348df40b024c289f9d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Datum zahájení plánování je sloupec webu, který vytvořila funkce Publikování. Používá se k zadání data a času, od kterého se tato stránka začne návštěvníkům webu zobrazovat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Datum ukončení plánování je sloupec webu, který vytvořila funkce Publikování. Používá se k zadání data a času, od kterého se tato stránka už nebude návštěvníkům webu zobrazova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60EB2-B919-440E-9040-DE22C16E6F4C}"/>
</file>

<file path=customXml/itemProps2.xml><?xml version="1.0" encoding="utf-8"?>
<ds:datastoreItem xmlns:ds="http://schemas.openxmlformats.org/officeDocument/2006/customXml" ds:itemID="{3F94F745-2F65-4029-B884-8373237A6421}"/>
</file>

<file path=customXml/itemProps3.xml><?xml version="1.0" encoding="utf-8"?>
<ds:datastoreItem xmlns:ds="http://schemas.openxmlformats.org/officeDocument/2006/customXml" ds:itemID="{F8830BD7-9887-41DA-AE27-0A080043D15F}"/>
</file>

<file path=docProps/app.xml><?xml version="1.0" encoding="utf-8"?>
<Properties xmlns="http://schemas.openxmlformats.org/officeDocument/2006/extended-properties" xmlns:vt="http://schemas.openxmlformats.org/officeDocument/2006/docPropsVTypes">
  <Template>porada_vedeni_2016_unor</Template>
  <TotalTime>3692</TotalTime>
  <Words>505</Words>
  <Application>Microsoft Office PowerPoint</Application>
  <PresentationFormat>Vlastní</PresentationFormat>
  <Paragraphs>201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Celní správa České republiky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Málek Zdeněk, Ing.</dc:creator>
  <cp:lastModifiedBy>Zischková Nikola Mgr.</cp:lastModifiedBy>
  <cp:revision>248</cp:revision>
  <cp:lastPrinted>2017-04-12T07:21:13Z</cp:lastPrinted>
  <dcterms:created xsi:type="dcterms:W3CDTF">2016-01-26T06:28:03Z</dcterms:created>
  <dcterms:modified xsi:type="dcterms:W3CDTF">2017-04-12T08:16:58Z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0x01010066AF67F288917E4D889BA40474D08B61</vt:lpwstr>
  </property>
  <property fmtid="{D5CDD505-2E9C-101B-9397-08002B2CF9AE}" pid="3" name="Order">
    <vt:r8>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