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6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304" r:id="rId6"/>
    <p:sldId id="305" r:id="rId7"/>
    <p:sldId id="309" r:id="rId8"/>
    <p:sldId id="306" r:id="rId9"/>
    <p:sldId id="307" r:id="rId10"/>
    <p:sldId id="263" r:id="rId11"/>
    <p:sldId id="264" r:id="rId12"/>
    <p:sldId id="266" r:id="rId13"/>
    <p:sldId id="265" r:id="rId14"/>
    <p:sldId id="267" r:id="rId15"/>
    <p:sldId id="270" r:id="rId16"/>
    <p:sldId id="297" r:id="rId17"/>
    <p:sldId id="296" r:id="rId18"/>
    <p:sldId id="271" r:id="rId19"/>
    <p:sldId id="274" r:id="rId20"/>
    <p:sldId id="275" r:id="rId21"/>
    <p:sldId id="281" r:id="rId22"/>
    <p:sldId id="282" r:id="rId23"/>
    <p:sldId id="283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9" r:id="rId32"/>
    <p:sldId id="300" r:id="rId33"/>
    <p:sldId id="301" r:id="rId34"/>
    <p:sldId id="302" r:id="rId35"/>
    <p:sldId id="303" r:id="rId36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eselá Radka" initials="VR" lastIdx="0" clrIdx="0">
    <p:extLst>
      <p:ext uri="{19B8F6BF-5375-455C-9EA6-DF929625EA0E}">
        <p15:presenceInfo xmlns:p15="http://schemas.microsoft.com/office/powerpoint/2012/main" userId="S-1-5-21-546485500-1578478505-2966661195-15298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81181" autoAdjust="0"/>
  </p:normalViewPr>
  <p:slideViewPr>
    <p:cSldViewPr snapToGrid="0">
      <p:cViewPr varScale="1">
        <p:scale>
          <a:sx n="85" d="100"/>
          <a:sy n="85" d="100"/>
        </p:scale>
        <p:origin x="49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00" d="100"/>
          <a:sy n="100" d="100"/>
        </p:scale>
        <p:origin x="1590" y="-142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EF4E62-5D95-464F-8446-9B06443DE4DC}" type="datetimeFigureOut">
              <a:rPr lang="cs-CZ" smtClean="0"/>
              <a:t>12.1.2015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4284D-1DB0-4CF4-AF66-C12B0D4576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1913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9350" y="1233488"/>
            <a:ext cx="4437063" cy="3328987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1197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08748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86354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2698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>
          <a:xfrm>
            <a:off x="673577" y="4748163"/>
            <a:ext cx="5388610" cy="419318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14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630299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>
          <a:xfrm>
            <a:off x="673577" y="4748163"/>
            <a:ext cx="5388610" cy="4319637"/>
          </a:xfrm>
        </p:spPr>
        <p:txBody>
          <a:bodyPr/>
          <a:lstStyle/>
          <a:p>
            <a:pPr algn="just"/>
            <a:endParaRPr lang="cs-CZ" dirty="0" smtClean="0"/>
          </a:p>
          <a:p>
            <a:pPr algn="just"/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48027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95144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1628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>
          <a:xfrm>
            <a:off x="673577" y="4748163"/>
            <a:ext cx="5388610" cy="4623123"/>
          </a:xfrm>
        </p:spPr>
        <p:txBody>
          <a:bodyPr/>
          <a:lstStyle/>
          <a:p>
            <a:pPr marL="0" indent="0" algn="just">
              <a:buFont typeface="Arial" panose="020B0604020202020204" pitchFamily="34" charset="0"/>
              <a:buNone/>
            </a:pPr>
            <a:endParaRPr lang="cs-CZ" dirty="0" smtClean="0"/>
          </a:p>
          <a:p>
            <a:pPr algn="just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38450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61552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2521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49350" y="1233488"/>
            <a:ext cx="4437063" cy="3328987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buFont typeface="Arial" panose="020B0604020202020204" pitchFamily="34" charset="0"/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26858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37474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buFont typeface="Arial" panose="020B0604020202020204" pitchFamily="34" charset="0"/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47174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>
          <a:xfrm>
            <a:off x="673577" y="4748163"/>
            <a:ext cx="5388610" cy="4510137"/>
          </a:xfrm>
        </p:spPr>
        <p:txBody>
          <a:bodyPr/>
          <a:lstStyle/>
          <a:p>
            <a:pPr marL="0" indent="0" algn="just">
              <a:buFont typeface="Arial" panose="020B0604020202020204" pitchFamily="34" charset="0"/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89931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89969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91410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07723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16693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96980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44280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3921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buFont typeface="Arial" panose="020B0604020202020204" pitchFamily="34" charset="0"/>
              <a:buNone/>
            </a:pP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48067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95155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buFont typeface="Arial" panose="020B0604020202020204" pitchFamily="34" charset="0"/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42967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97951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785914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272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525" indent="0">
              <a:buFont typeface="Arial" panose="020B0604020202020204" pitchFamily="34" charset="0"/>
              <a:buNone/>
            </a:pPr>
            <a:endParaRPr lang="cs-CZ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9612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601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5768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75954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6566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4284D-1DB0-4CF4-AF66-C12B0D4576B8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4509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425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412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10270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737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309930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843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8109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715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7300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131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224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968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94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809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253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423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18/12/2014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BR" smtClean="0"/>
              <a:t>Seminář CS, MF a GFŘ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741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-16933" y="1425739"/>
            <a:ext cx="7766936" cy="1646302"/>
          </a:xfrm>
        </p:spPr>
        <p:txBody>
          <a:bodyPr/>
          <a:lstStyle/>
          <a:p>
            <a:pPr algn="ctr"/>
            <a:r>
              <a:rPr lang="cs-CZ" sz="6000" dirty="0">
                <a:solidFill>
                  <a:schemeClr val="accent2">
                    <a:lumMod val="50000"/>
                  </a:schemeClr>
                </a:solidFill>
              </a:rPr>
              <a:t>Povolovací řízení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cs-CZ" sz="3200" dirty="0">
                <a:solidFill>
                  <a:schemeClr val="bg2">
                    <a:lumMod val="25000"/>
                  </a:schemeClr>
                </a:solidFill>
              </a:rPr>
              <a:t>Prezentace </a:t>
            </a:r>
            <a:r>
              <a:rPr lang="cs-CZ" sz="3200" dirty="0" smtClean="0">
                <a:solidFill>
                  <a:schemeClr val="bg2">
                    <a:lumMod val="25000"/>
                  </a:schemeClr>
                </a:solidFill>
              </a:rPr>
              <a:t>části novely </a:t>
            </a:r>
            <a:r>
              <a:rPr lang="cs-CZ" sz="3200" dirty="0">
                <a:solidFill>
                  <a:schemeClr val="bg2">
                    <a:lumMod val="25000"/>
                  </a:schemeClr>
                </a:solidFill>
              </a:rPr>
              <a:t>zákona o spotřebních </a:t>
            </a:r>
            <a:r>
              <a:rPr lang="cs-CZ" sz="3200" dirty="0" smtClean="0">
                <a:solidFill>
                  <a:schemeClr val="bg2">
                    <a:lumMod val="25000"/>
                  </a:schemeClr>
                </a:solidFill>
              </a:rPr>
              <a:t>daních</a:t>
            </a:r>
            <a:endParaRPr lang="cs-CZ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442762" y="6006164"/>
            <a:ext cx="2897204" cy="462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8659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69507" y="609600"/>
            <a:ext cx="6930190" cy="955042"/>
          </a:xfrm>
        </p:spPr>
        <p:txBody>
          <a:bodyPr>
            <a:normAutofit/>
          </a:bodyPr>
          <a:lstStyle/>
          <a:p>
            <a:pPr algn="ctr"/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Podmínky pro vydání povolení</a:t>
            </a:r>
            <a:endParaRPr lang="cs-CZ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2144910"/>
            <a:ext cx="6705601" cy="3316185"/>
          </a:xfrm>
        </p:spPr>
        <p:txBody>
          <a:bodyPr/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3200" dirty="0">
                <a:solidFill>
                  <a:schemeClr val="accent2">
                    <a:lumMod val="50000"/>
                  </a:schemeClr>
                </a:solidFill>
              </a:rPr>
              <a:t>§ </a:t>
            </a:r>
            <a:r>
              <a:rPr lang="cs-CZ" sz="3200" dirty="0" smtClean="0">
                <a:solidFill>
                  <a:schemeClr val="accent2">
                    <a:lumMod val="50000"/>
                  </a:schemeClr>
                </a:solidFill>
              </a:rPr>
              <a:t>43c </a:t>
            </a:r>
            <a:r>
              <a:rPr lang="cs-CZ" sz="3200" dirty="0">
                <a:solidFill>
                  <a:schemeClr val="accent2">
                    <a:lumMod val="50000"/>
                  </a:schemeClr>
                </a:solidFill>
              </a:rPr>
              <a:t>- §</a:t>
            </a:r>
            <a:r>
              <a:rPr lang="cs-CZ" sz="3200" dirty="0" smtClean="0">
                <a:solidFill>
                  <a:schemeClr val="accent2">
                    <a:lumMod val="50000"/>
                  </a:schemeClr>
                </a:solidFill>
              </a:rPr>
              <a:t>43g ZSPD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3200" dirty="0" smtClean="0">
                <a:solidFill>
                  <a:schemeClr val="accent2">
                    <a:lumMod val="50000"/>
                  </a:schemeClr>
                </a:solidFill>
              </a:rPr>
              <a:t>Obecné podmínky pro vydání povolení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3200" dirty="0" smtClean="0">
                <a:solidFill>
                  <a:schemeClr val="accent2">
                    <a:lumMod val="50000"/>
                  </a:schemeClr>
                </a:solidFill>
              </a:rPr>
              <a:t>Pro všechny typy povolení</a:t>
            </a:r>
          </a:p>
          <a:p>
            <a:pPr marL="808038" indent="-355600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Výjimky – zvláštní ustanovení</a:t>
            </a:r>
          </a:p>
          <a:p>
            <a:pPr>
              <a:buClr>
                <a:schemeClr val="accent2">
                  <a:lumMod val="50000"/>
                </a:schemeClr>
              </a:buClr>
            </a:pPr>
            <a:endParaRPr lang="cs-CZ" sz="2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87635" y="6028435"/>
            <a:ext cx="957041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10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03909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28312"/>
          </a:xfrm>
        </p:spPr>
        <p:txBody>
          <a:bodyPr>
            <a:normAutofit/>
          </a:bodyPr>
          <a:lstStyle/>
          <a:p>
            <a:pPr algn="ctr"/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Podmínky pro vydání povolení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>
                <a:solidFill>
                  <a:schemeClr val="accent2">
                    <a:lumMod val="50000"/>
                  </a:schemeClr>
                </a:solidFill>
              </a:rPr>
              <a:t>§ </a:t>
            </a: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43c odst. 1 ZSPD</a:t>
            </a:r>
          </a:p>
          <a:p>
            <a:pPr marL="895350" indent="-430213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Spolehlivost</a:t>
            </a:r>
          </a:p>
          <a:p>
            <a:pPr marL="895350" indent="-430213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Bezdlužnost</a:t>
            </a:r>
          </a:p>
          <a:p>
            <a:pPr marL="895350" indent="-430213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Ekonomická stabilita</a:t>
            </a:r>
          </a:p>
          <a:p>
            <a:pPr marL="895350" indent="-430213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Živnostenské oprávnění</a:t>
            </a:r>
          </a:p>
          <a:p>
            <a:pPr marL="895350" indent="-430213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Navrhovatel není v likvidaci nebo v úpadku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97259" y="6041363"/>
            <a:ext cx="947416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11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59710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47562"/>
          </a:xfrm>
        </p:spPr>
        <p:txBody>
          <a:bodyPr/>
          <a:lstStyle/>
          <a:p>
            <a:pPr algn="ctr"/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Podmínky pro vydání povolení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758876"/>
            <a:ext cx="6347714" cy="3880773"/>
          </a:xfrm>
        </p:spPr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Podmínky musí být splněny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V okamžiku vydání povolení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Po celou dobu trvání povolení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Změna oproti stávající úpravě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Průběžné sledování správcem daně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Periodicita prověřování</a:t>
            </a:r>
          </a:p>
          <a:p>
            <a:pPr marL="1165225" indent="0">
              <a:buClr>
                <a:schemeClr val="accent2">
                  <a:lumMod val="50000"/>
                </a:schemeClr>
              </a:buClr>
              <a:buNone/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Možnost zrušení povolení</a:t>
            </a:r>
            <a:endParaRPr lang="cs-CZ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526135" y="6041363"/>
            <a:ext cx="918540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12</a:t>
            </a:fld>
            <a:endParaRPr lang="en-US" dirty="0"/>
          </a:p>
        </p:txBody>
      </p:sp>
      <p:sp>
        <p:nvSpPr>
          <p:cNvPr id="7" name="Šipka doprava 6"/>
          <p:cNvSpPr/>
          <p:nvPr/>
        </p:nvSpPr>
        <p:spPr>
          <a:xfrm>
            <a:off x="1203158" y="5101390"/>
            <a:ext cx="375386" cy="231006"/>
          </a:xfrm>
          <a:prstGeom prst="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754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37937"/>
          </a:xfrm>
        </p:spPr>
        <p:txBody>
          <a:bodyPr>
            <a:normAutofit/>
          </a:bodyPr>
          <a:lstStyle/>
          <a:p>
            <a:pPr algn="ctr"/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Podmínky pro vydání povolení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754063"/>
            <a:ext cx="6878856" cy="4213600"/>
          </a:xfrm>
        </p:spPr>
        <p:txBody>
          <a:bodyPr>
            <a:normAutofit lnSpcReduction="10000"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>
                <a:solidFill>
                  <a:schemeClr val="accent2">
                    <a:lumMod val="50000"/>
                  </a:schemeClr>
                </a:solidFill>
              </a:rPr>
              <a:t>§ 43c odst. </a:t>
            </a: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2 ZSPD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Podmínka 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Spolehlivosti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Bezdlužnosti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Musí splňovat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Navrhovatel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Fyzická osoba - statutární orgán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Fyzická osoba - činnost statutárního orgánu</a:t>
            </a:r>
            <a:endParaRPr lang="cs-CZ" sz="24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516511" y="6041363"/>
            <a:ext cx="928165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91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76438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Spolehlivost</a:t>
            </a:r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8" y="1773314"/>
            <a:ext cx="6599723" cy="4030720"/>
          </a:xfrm>
        </p:spPr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>
                <a:solidFill>
                  <a:schemeClr val="accent2">
                    <a:lumMod val="50000"/>
                  </a:schemeClr>
                </a:solidFill>
              </a:rPr>
              <a:t>§ </a:t>
            </a: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43d - § 43e ZSPD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Spolehlivá je osoba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Trestně bezúhonná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Daňově bezúhonná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Navrhovatel + FO ve statutárních orgánech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Nastavení jednotných pravidel uplatňování</a:t>
            </a:r>
            <a:endParaRPr lang="cs-CZ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516511" y="6041363"/>
            <a:ext cx="928165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14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22924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Spolehlivost – </a:t>
            </a:r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daňová </a:t>
            </a:r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bezúhonnost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Daňově bezúhonná je osoba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V posledních 3 letech neporušila závažným způsobem daňové, celní nebo účetní předpisy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Informace pro veřejnost</a:t>
            </a:r>
          </a:p>
          <a:p>
            <a:pPr marL="1077913" indent="0" defTabSz="490538">
              <a:buClr>
                <a:schemeClr val="accent2">
                  <a:lumMod val="50000"/>
                </a:schemeClr>
              </a:buClr>
              <a:buNone/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www.celnisprava.cz</a:t>
            </a:r>
          </a:p>
          <a:p>
            <a:pPr marL="1077913" indent="0" defTabSz="490538">
              <a:buClr>
                <a:schemeClr val="accent2">
                  <a:lumMod val="50000"/>
                </a:schemeClr>
              </a:buClr>
              <a:buNone/>
            </a:pPr>
            <a:r>
              <a:rPr lang="cs-CZ" sz="2400" i="1" dirty="0" smtClean="0">
                <a:solidFill>
                  <a:schemeClr val="accent2">
                    <a:lumMod val="50000"/>
                  </a:schemeClr>
                </a:solidFill>
              </a:rPr>
              <a:t>„Aktuality“</a:t>
            </a:r>
            <a:endParaRPr lang="cs-CZ" sz="24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97260" y="6041363"/>
            <a:ext cx="947416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15</a:t>
            </a:fld>
            <a:endParaRPr lang="en-US" dirty="0"/>
          </a:p>
        </p:txBody>
      </p:sp>
      <p:sp>
        <p:nvSpPr>
          <p:cNvPr id="7" name="Šipka doprava 6"/>
          <p:cNvSpPr/>
          <p:nvPr/>
        </p:nvSpPr>
        <p:spPr>
          <a:xfrm>
            <a:off x="1193532" y="4697128"/>
            <a:ext cx="365760" cy="182880"/>
          </a:xfrm>
          <a:prstGeom prst="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61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6885" y="397041"/>
            <a:ext cx="7411452" cy="5644319"/>
          </a:xfrm>
          <a:prstGeom prst="rect">
            <a:avLst/>
          </a:prstGeom>
        </p:spPr>
      </p:pic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641639" y="6041362"/>
            <a:ext cx="803037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</a:t>
            </a:r>
            <a:r>
              <a:rPr lang="cs-CZ" sz="1100" dirty="0" smtClean="0"/>
              <a:t>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06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0851" y="433137"/>
            <a:ext cx="7299360" cy="5608226"/>
          </a:xfrm>
          <a:prstGeom prst="rect">
            <a:avLst/>
          </a:prstGeom>
        </p:spPr>
      </p:pic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666265" y="6041363"/>
            <a:ext cx="778411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56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Spolehlivost – daňová bezúhonnost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3200" dirty="0">
                <a:solidFill>
                  <a:schemeClr val="accent2">
                    <a:lumMod val="50000"/>
                  </a:schemeClr>
                </a:solidFill>
              </a:rPr>
              <a:t>Pojem „závažné porušení</a:t>
            </a:r>
            <a:r>
              <a:rPr lang="cs-CZ" sz="3200" dirty="0" smtClean="0">
                <a:solidFill>
                  <a:schemeClr val="accent2">
                    <a:lumMod val="50000"/>
                  </a:schemeClr>
                </a:solidFill>
              </a:rPr>
              <a:t>“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800" dirty="0">
                <a:solidFill>
                  <a:schemeClr val="accent2">
                    <a:lumMod val="50000"/>
                  </a:schemeClr>
                </a:solidFill>
              </a:rPr>
              <a:t>Taxativní výčet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800" dirty="0">
                <a:solidFill>
                  <a:schemeClr val="accent2">
                    <a:lumMod val="50000"/>
                  </a:schemeClr>
                </a:solidFill>
              </a:rPr>
              <a:t>Správní uvážení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3200" dirty="0">
                <a:solidFill>
                  <a:schemeClr val="accent2">
                    <a:lumMod val="50000"/>
                  </a:schemeClr>
                </a:solidFill>
              </a:rPr>
              <a:t>Porušení PO = porušení FO jako statutárního orgánu nebo člena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endParaRPr lang="cs-CZ" sz="32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Clr>
                <a:schemeClr val="accent2">
                  <a:lumMod val="50000"/>
                </a:schemeClr>
              </a:buClr>
              <a:buNone/>
            </a:pPr>
            <a:endParaRPr lang="cs-CZ" sz="3200" dirty="0">
              <a:solidFill>
                <a:schemeClr val="accent2">
                  <a:lumMod val="50000"/>
                </a:schemeClr>
              </a:solidFill>
            </a:endParaRP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endParaRPr lang="cs-CZ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506886" y="6041362"/>
            <a:ext cx="937790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29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1"/>
            <a:ext cx="6347713" cy="728312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Ekonomická stabilita</a:t>
            </a:r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749251"/>
            <a:ext cx="6347714" cy="3880773"/>
          </a:xfrm>
        </p:spPr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§ 43g ZSPD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Subjekt nevykazuje riziko, že nedostojí svým platebním povinnostem ve vztahu ke spotřební dani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Kritéria stanovená zákonem + správní uvážení</a:t>
            </a:r>
            <a:endParaRPr lang="cs-CZ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87635" y="6041363"/>
            <a:ext cx="957041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</a:t>
            </a:r>
            <a:r>
              <a:rPr lang="cs-CZ" sz="1100" dirty="0" smtClean="0"/>
              <a:t>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60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57187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Právní úprava</a:t>
            </a:r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2160590"/>
            <a:ext cx="5835077" cy="3880773"/>
          </a:xfrm>
        </p:spPr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Novela zákona č. 353/2003 Sb., o spotřebních daních ve znění pozdějších předpisů (ZSPD)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pl-PL" sz="2800" dirty="0" smtClean="0">
                <a:solidFill>
                  <a:schemeClr val="accent2">
                    <a:lumMod val="50000"/>
                  </a:schemeClr>
                </a:solidFill>
              </a:rPr>
              <a:t>Zákon č. 331/2014 Sb.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pl-PL" sz="2800" dirty="0" smtClean="0">
                <a:solidFill>
                  <a:schemeClr val="accent2">
                    <a:lumMod val="50000"/>
                  </a:schemeClr>
                </a:solidFill>
              </a:rPr>
              <a:t>Účinnost k </a:t>
            </a:r>
            <a:r>
              <a:rPr lang="pl-PL" sz="2800" b="1" dirty="0" smtClean="0">
                <a:solidFill>
                  <a:schemeClr val="accent2">
                    <a:lumMod val="50000"/>
                  </a:schemeClr>
                </a:solidFill>
              </a:rPr>
              <a:t>1. 1. 2015</a:t>
            </a:r>
            <a:endParaRPr lang="cs-CZ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86401" y="6041363"/>
            <a:ext cx="958276" cy="365125"/>
          </a:xfrm>
        </p:spPr>
        <p:txBody>
          <a:bodyPr/>
          <a:lstStyle/>
          <a:p>
            <a:r>
              <a:rPr lang="cs-CZ" sz="1100" dirty="0" smtClean="0"/>
              <a:t>9/1/2015</a:t>
            </a:r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 smtClean="0"/>
              <a:t>Seminář </a:t>
            </a:r>
            <a:r>
              <a:rPr lang="cs-CZ" sz="1100" dirty="0" smtClean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59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05314"/>
          </a:xfrm>
        </p:spPr>
        <p:txBody>
          <a:bodyPr>
            <a:normAutofit/>
          </a:bodyPr>
          <a:lstStyle/>
          <a:p>
            <a:pPr algn="ctr"/>
            <a:r>
              <a:rPr lang="cs-CZ" sz="4000" dirty="0">
                <a:solidFill>
                  <a:schemeClr val="accent2">
                    <a:lumMod val="50000"/>
                  </a:schemeClr>
                </a:solidFill>
              </a:rPr>
              <a:t>Ekonomická stabilita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787752"/>
            <a:ext cx="6347714" cy="3880773"/>
          </a:xfrm>
        </p:spPr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3200" dirty="0" smtClean="0">
                <a:solidFill>
                  <a:schemeClr val="accent2">
                    <a:lumMod val="50000"/>
                  </a:schemeClr>
                </a:solidFill>
              </a:rPr>
              <a:t>Podklady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Předkládá subjekt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Opatřuje správce daně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Pokyny v tiskopisu návrhu na vydání povolení</a:t>
            </a:r>
            <a:endParaRPr lang="cs-CZ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506886" y="6028435"/>
            <a:ext cx="937790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44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Oznamovací povinnost držitele povolení</a:t>
            </a:r>
            <a:endParaRPr lang="cs-CZ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  <a:tabLst>
                <a:tab pos="355600" algn="l"/>
              </a:tabLst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§ 43j ZSPD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Změna údajů uvedených v povolení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Lhůta 5 dnů od vzniku změny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Možnost použít tiskopis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87634" y="6038061"/>
            <a:ext cx="957041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21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8116470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Oznamovací povinnost držitele povolení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Speciálně – údaje potřebné pro posouzení ekonomické stability</a:t>
            </a:r>
          </a:p>
          <a:p>
            <a:pPr marL="808038" indent="-355600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Periodická oznamovací povinnost</a:t>
            </a:r>
          </a:p>
          <a:p>
            <a:pPr marL="808038" indent="-355600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Ve lhůtě pro podání daňového přiznání k dani z příjmů</a:t>
            </a:r>
          </a:p>
          <a:p>
            <a:pPr marL="808038" indent="-355600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Výjimka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endParaRPr lang="cs-CZ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516510" y="6041363"/>
            <a:ext cx="928165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12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Oznamovací povinnost držitele povolení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8" y="2318164"/>
            <a:ext cx="6561224" cy="3335435"/>
          </a:xfrm>
        </p:spPr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3200" dirty="0" smtClean="0">
                <a:solidFill>
                  <a:schemeClr val="accent2">
                    <a:lumMod val="50000"/>
                  </a:schemeClr>
                </a:solidFill>
              </a:rPr>
              <a:t>Výjimky z oznamovací povinnosti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Údaje, které si správce daně opatří sám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Zveřejnění výčtu těchto údajů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516510" y="6041363"/>
            <a:ext cx="928165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</a:t>
            </a:r>
            <a:r>
              <a:rPr lang="cs-CZ" sz="1100" dirty="0" smtClean="0"/>
              <a:t>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49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57187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Zrušení povolení</a:t>
            </a:r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96226" y="2090947"/>
            <a:ext cx="6347714" cy="3880773"/>
          </a:xfrm>
        </p:spPr>
        <p:txBody>
          <a:bodyPr>
            <a:normAutofit/>
          </a:bodyPr>
          <a:lstStyle/>
          <a:p>
            <a:pPr marL="452438" indent="-452438">
              <a:lnSpc>
                <a:spcPct val="150000"/>
              </a:lnSpc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§ 43m - § 43n ZSPD</a:t>
            </a:r>
          </a:p>
          <a:p>
            <a:pPr marL="452438" indent="-452438">
              <a:lnSpc>
                <a:spcPct val="150000"/>
              </a:lnSpc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Na návrh:</a:t>
            </a:r>
          </a:p>
          <a:p>
            <a:pPr marL="808038" lvl="1" indent="-355600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>
                <a:solidFill>
                  <a:schemeClr val="accent2">
                    <a:lumMod val="50000"/>
                  </a:schemeClr>
                </a:solidFill>
              </a:rPr>
              <a:t>D</a:t>
            </a: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ispozice držitele povolení – není nutné, ale je možné formulářové podání</a:t>
            </a:r>
          </a:p>
          <a:p>
            <a:pPr marL="808038" lvl="1" indent="-355600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>
                <a:solidFill>
                  <a:schemeClr val="accent2">
                    <a:lumMod val="50000"/>
                  </a:schemeClr>
                </a:solidFill>
              </a:rPr>
              <a:t>N</a:t>
            </a: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ení stanoven distanc za zrušení</a:t>
            </a:r>
          </a:p>
          <a:p>
            <a:pPr marL="400050" lvl="1" indent="0">
              <a:buClr>
                <a:schemeClr val="accent2">
                  <a:lumMod val="50000"/>
                </a:schemeClr>
              </a:buClr>
              <a:buNone/>
            </a:pPr>
            <a:endParaRPr lang="cs-CZ" sz="26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87635" y="6041363"/>
            <a:ext cx="957041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24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75253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09061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Zrušení povolení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8" y="1536701"/>
            <a:ext cx="6347714" cy="4504660"/>
          </a:xfrm>
        </p:spPr>
        <p:txBody>
          <a:bodyPr>
            <a:normAutofit lnSpcReduction="10000"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Z moci úřední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Úprava obdobná PHM a PZL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>
                <a:solidFill>
                  <a:schemeClr val="accent2">
                    <a:lumMod val="50000"/>
                  </a:schemeClr>
                </a:solidFill>
              </a:rPr>
              <a:t>S</a:t>
            </a: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právce </a:t>
            </a:r>
            <a:r>
              <a:rPr lang="cs-CZ" sz="2800" dirty="0">
                <a:solidFill>
                  <a:schemeClr val="accent2">
                    <a:lumMod val="50000"/>
                  </a:schemeClr>
                </a:solidFill>
              </a:rPr>
              <a:t>daně zruší </a:t>
            </a: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povolení, pokud</a:t>
            </a:r>
            <a:endParaRPr lang="cs-CZ" sz="2000" dirty="0">
              <a:solidFill>
                <a:schemeClr val="accent2">
                  <a:lumMod val="50000"/>
                </a:schemeClr>
              </a:solidFill>
            </a:endParaRPr>
          </a:p>
          <a:p>
            <a:pPr marL="808038" lvl="1" indent="-3508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>
                <a:solidFill>
                  <a:schemeClr val="accent2">
                    <a:lumMod val="50000"/>
                  </a:schemeClr>
                </a:solidFill>
              </a:rPr>
              <a:t>D</a:t>
            </a: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ržitel povolení na </a:t>
            </a:r>
            <a:r>
              <a:rPr lang="cs-CZ" sz="2400" dirty="0">
                <a:solidFill>
                  <a:schemeClr val="accent2">
                    <a:lumMod val="50000"/>
                  </a:schemeClr>
                </a:solidFill>
              </a:rPr>
              <a:t>výzvu správce daně nezajistí ve stanovené lhůtě splnění podmínek </a:t>
            </a: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pro vydání povolení</a:t>
            </a:r>
          </a:p>
          <a:p>
            <a:pPr marL="808038" lvl="1" indent="-3508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>
                <a:solidFill>
                  <a:schemeClr val="accent2">
                    <a:lumMod val="50000"/>
                  </a:schemeClr>
                </a:solidFill>
              </a:rPr>
              <a:t>H</a:t>
            </a: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rozí </a:t>
            </a:r>
            <a:r>
              <a:rPr lang="cs-CZ" sz="2400" dirty="0">
                <a:solidFill>
                  <a:schemeClr val="accent2">
                    <a:lumMod val="50000"/>
                  </a:schemeClr>
                </a:solidFill>
              </a:rPr>
              <a:t>nebezpečí z prodlení</a:t>
            </a:r>
          </a:p>
          <a:p>
            <a:pPr marL="808038" lvl="1" indent="-3508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>
                <a:solidFill>
                  <a:schemeClr val="accent2">
                    <a:lumMod val="50000"/>
                  </a:schemeClr>
                </a:solidFill>
              </a:rPr>
              <a:t>N</a:t>
            </a: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ejsou </a:t>
            </a:r>
            <a:r>
              <a:rPr lang="cs-CZ" sz="2400" dirty="0">
                <a:solidFill>
                  <a:schemeClr val="accent2">
                    <a:lumMod val="50000"/>
                  </a:schemeClr>
                </a:solidFill>
              </a:rPr>
              <a:t>splněny podmínky </a:t>
            </a: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pro vydání povolení, </a:t>
            </a:r>
            <a:r>
              <a:rPr lang="cs-CZ" sz="2400" dirty="0">
                <a:solidFill>
                  <a:schemeClr val="accent2">
                    <a:lumMod val="50000"/>
                  </a:schemeClr>
                </a:solidFill>
              </a:rPr>
              <a:t>k jejichž splnění správce daně </a:t>
            </a: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držitele povolení nevyzývá</a:t>
            </a:r>
            <a:endParaRPr lang="cs-CZ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87635" y="6041362"/>
            <a:ext cx="957041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22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05314"/>
          </a:xfrm>
        </p:spPr>
        <p:txBody>
          <a:bodyPr>
            <a:normAutofit/>
          </a:bodyPr>
          <a:lstStyle/>
          <a:p>
            <a:pPr algn="ctr"/>
            <a:r>
              <a:rPr lang="cs-CZ" sz="4000" dirty="0">
                <a:solidFill>
                  <a:schemeClr val="accent2">
                    <a:lumMod val="50000"/>
                  </a:schemeClr>
                </a:solidFill>
              </a:rPr>
              <a:t>Podmínky zrušení povolení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787752"/>
            <a:ext cx="6347714" cy="3880773"/>
          </a:xfrm>
        </p:spPr>
        <p:txBody>
          <a:bodyPr>
            <a:no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>
                <a:solidFill>
                  <a:schemeClr val="accent2">
                    <a:lumMod val="50000"/>
                  </a:schemeClr>
                </a:solidFill>
              </a:rPr>
              <a:t>správce daně zruší povolení, pokud</a:t>
            </a:r>
          </a:p>
          <a:p>
            <a:pPr marL="808038" lvl="2" indent="-355600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jsou </a:t>
            </a:r>
            <a:r>
              <a:rPr lang="cs-CZ" sz="2400" dirty="0">
                <a:solidFill>
                  <a:schemeClr val="accent2">
                    <a:lumMod val="50000"/>
                  </a:schemeClr>
                </a:solidFill>
              </a:rPr>
              <a:t>nesplněny další podmínky stanovené v povolení závažným </a:t>
            </a: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způsobem</a:t>
            </a:r>
          </a:p>
          <a:p>
            <a:pPr marL="0" indent="0">
              <a:buClr>
                <a:schemeClr val="accent2">
                  <a:lumMod val="50000"/>
                </a:schemeClr>
              </a:buClr>
              <a:buNone/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stanovení závažnosti podmínek</a:t>
            </a:r>
            <a:endParaRPr lang="cs-CZ" sz="2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cs-CZ" sz="2200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cs-CZ" sz="2200" dirty="0" smtClean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97260" y="6057311"/>
            <a:ext cx="947416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26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88911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699436"/>
          </a:xfrm>
        </p:spPr>
        <p:txBody>
          <a:bodyPr>
            <a:noAutofit/>
          </a:bodyPr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Zvláštní pravidla pro zrušení</a:t>
            </a:r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2044700"/>
            <a:ext cx="6347714" cy="3570886"/>
          </a:xfrm>
        </p:spPr>
        <p:txBody>
          <a:bodyPr>
            <a:noAutofit/>
          </a:bodyPr>
          <a:lstStyle/>
          <a:p>
            <a:pPr>
              <a:buClr>
                <a:schemeClr val="accent2">
                  <a:lumMod val="50000"/>
                </a:schemeClr>
              </a:buClr>
            </a:pPr>
            <a:r>
              <a:rPr lang="cs-CZ" sz="1700" dirty="0" smtClean="0">
                <a:solidFill>
                  <a:schemeClr val="accent2">
                    <a:lumMod val="50000"/>
                  </a:schemeClr>
                </a:solidFill>
              </a:rPr>
              <a:t>povolení </a:t>
            </a:r>
            <a:r>
              <a:rPr lang="cs-CZ" sz="1700" dirty="0">
                <a:solidFill>
                  <a:schemeClr val="accent2">
                    <a:lumMod val="50000"/>
                  </a:schemeClr>
                </a:solidFill>
              </a:rPr>
              <a:t>k přijímání a užívání vybraných výrobků osvobozených od </a:t>
            </a:r>
            <a:r>
              <a:rPr lang="cs-CZ" sz="1700" dirty="0" smtClean="0">
                <a:solidFill>
                  <a:schemeClr val="accent2">
                    <a:lumMod val="50000"/>
                  </a:schemeClr>
                </a:solidFill>
              </a:rPr>
              <a:t>daně (§ 13 - §13c ZSPD)</a:t>
            </a:r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cs-CZ" sz="1700" dirty="0">
                <a:solidFill>
                  <a:schemeClr val="accent2">
                    <a:lumMod val="50000"/>
                  </a:schemeClr>
                </a:solidFill>
              </a:rPr>
              <a:t>Povolení k provozování daňového skladu (§ 19a - §</a:t>
            </a:r>
            <a:r>
              <a:rPr lang="cs-CZ" sz="1700" dirty="0" smtClean="0">
                <a:solidFill>
                  <a:schemeClr val="accent2">
                    <a:lumMod val="50000"/>
                  </a:schemeClr>
                </a:solidFill>
              </a:rPr>
              <a:t>20 ZSPD)</a:t>
            </a:r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cs-CZ" sz="1700" dirty="0">
                <a:solidFill>
                  <a:schemeClr val="accent2">
                    <a:lumMod val="50000"/>
                  </a:schemeClr>
                </a:solidFill>
              </a:rPr>
              <a:t>Povolení pro opakované přijímání vybraných výrobků (§ 22 - § </a:t>
            </a:r>
            <a:r>
              <a:rPr lang="cs-CZ" sz="1700" dirty="0" smtClean="0">
                <a:solidFill>
                  <a:schemeClr val="accent2">
                    <a:lumMod val="50000"/>
                  </a:schemeClr>
                </a:solidFill>
              </a:rPr>
              <a:t>22b ZSPD)</a:t>
            </a:r>
            <a:endParaRPr lang="cs-CZ" sz="1700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cs-CZ" sz="1700" dirty="0" smtClean="0">
                <a:solidFill>
                  <a:schemeClr val="accent2">
                    <a:lumMod val="50000"/>
                  </a:schemeClr>
                </a:solidFill>
              </a:rPr>
              <a:t>Povolení </a:t>
            </a:r>
            <a:r>
              <a:rPr lang="cs-CZ" sz="1700" dirty="0">
                <a:solidFill>
                  <a:schemeClr val="accent2">
                    <a:lumMod val="50000"/>
                  </a:schemeClr>
                </a:solidFill>
              </a:rPr>
              <a:t>pro zasílání vybraných výrobků (§ 33 - § </a:t>
            </a:r>
            <a:r>
              <a:rPr lang="cs-CZ" sz="1700" dirty="0" smtClean="0">
                <a:solidFill>
                  <a:schemeClr val="accent2">
                    <a:lumMod val="50000"/>
                  </a:schemeClr>
                </a:solidFill>
              </a:rPr>
              <a:t>33l ZSPD)</a:t>
            </a:r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cs-CZ" sz="1700" dirty="0">
                <a:solidFill>
                  <a:schemeClr val="accent2">
                    <a:lumMod val="50000"/>
                  </a:schemeClr>
                </a:solidFill>
              </a:rPr>
              <a:t>Povolení k nákupu zkapalněných ropných plynů uvedených do volného daňového oběhu (§ 60a - § </a:t>
            </a:r>
            <a:r>
              <a:rPr lang="cs-CZ" sz="1700" dirty="0" smtClean="0">
                <a:solidFill>
                  <a:schemeClr val="accent2">
                    <a:lumMod val="50000"/>
                  </a:schemeClr>
                </a:solidFill>
              </a:rPr>
              <a:t>60d ZSPD)</a:t>
            </a:r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cs-CZ" sz="1700" dirty="0" smtClean="0">
                <a:solidFill>
                  <a:schemeClr val="accent2">
                    <a:lumMod val="50000"/>
                  </a:schemeClr>
                </a:solidFill>
              </a:rPr>
              <a:t>povolení </a:t>
            </a:r>
            <a:r>
              <a:rPr lang="cs-CZ" sz="1700" dirty="0">
                <a:solidFill>
                  <a:schemeClr val="accent2">
                    <a:lumMod val="50000"/>
                  </a:schemeClr>
                </a:solidFill>
              </a:rPr>
              <a:t>ke značkování a barvení vybraných minerálních olejů (§ 134g - § </a:t>
            </a:r>
            <a:r>
              <a:rPr lang="cs-CZ" sz="1700" dirty="0" smtClean="0">
                <a:solidFill>
                  <a:schemeClr val="accent2">
                    <a:lumMod val="50000"/>
                  </a:schemeClr>
                </a:solidFill>
              </a:rPr>
              <a:t>134h ZSPD)</a:t>
            </a:r>
            <a:endParaRPr lang="cs-CZ" sz="1700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cs-CZ" sz="1700" dirty="0" smtClean="0">
                <a:solidFill>
                  <a:schemeClr val="accent2">
                    <a:lumMod val="50000"/>
                  </a:schemeClr>
                </a:solidFill>
              </a:rPr>
              <a:t>povolení </a:t>
            </a:r>
            <a:r>
              <a:rPr lang="cs-CZ" sz="1700" dirty="0">
                <a:solidFill>
                  <a:schemeClr val="accent2">
                    <a:lumMod val="50000"/>
                  </a:schemeClr>
                </a:solidFill>
              </a:rPr>
              <a:t>ke značkování některých dalších </a:t>
            </a:r>
            <a:r>
              <a:rPr lang="cs-CZ" sz="1700" dirty="0" smtClean="0">
                <a:solidFill>
                  <a:schemeClr val="accent2">
                    <a:lumMod val="50000"/>
                  </a:schemeClr>
                </a:solidFill>
              </a:rPr>
              <a:t>minerálních </a:t>
            </a:r>
            <a:r>
              <a:rPr lang="cs-CZ" sz="1700" dirty="0">
                <a:solidFill>
                  <a:schemeClr val="accent2">
                    <a:lumMod val="50000"/>
                  </a:schemeClr>
                </a:solidFill>
              </a:rPr>
              <a:t>olejů (§ 134r - § </a:t>
            </a:r>
            <a:r>
              <a:rPr lang="cs-CZ" sz="1700" dirty="0" smtClean="0">
                <a:solidFill>
                  <a:schemeClr val="accent2">
                    <a:lumMod val="50000"/>
                  </a:schemeClr>
                </a:solidFill>
              </a:rPr>
              <a:t>134t ZSPD)</a:t>
            </a:r>
            <a:endParaRPr lang="cs-CZ" sz="17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90926" y="6041363"/>
            <a:ext cx="953750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27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519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09061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Výzva s omezením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8" y="1536701"/>
            <a:ext cx="6347714" cy="4504660"/>
          </a:xfrm>
        </p:spPr>
        <p:txBody>
          <a:bodyPr>
            <a:normAutofit/>
          </a:bodyPr>
          <a:lstStyle/>
          <a:p>
            <a:endParaRPr lang="cs-CZ" sz="20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600" dirty="0" smtClean="0">
                <a:solidFill>
                  <a:schemeClr val="accent2">
                    <a:lumMod val="50000"/>
                  </a:schemeClr>
                </a:solidFill>
              </a:rPr>
              <a:t>dle § 43m odst. 4 ZSPD lze současně s výzvou rozhodnutím stanovit:</a:t>
            </a:r>
          </a:p>
          <a:p>
            <a:pPr marL="808038" lvl="1" indent="-355600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omezení možnosti nakládání s VV,</a:t>
            </a:r>
            <a:endParaRPr lang="cs-CZ" sz="2400" dirty="0">
              <a:solidFill>
                <a:schemeClr val="accent2">
                  <a:lumMod val="50000"/>
                </a:schemeClr>
              </a:solidFill>
            </a:endParaRPr>
          </a:p>
          <a:p>
            <a:pPr marL="808038" lvl="1" indent="-355600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dodatečné zajistit daň,</a:t>
            </a:r>
            <a:endParaRPr lang="cs-CZ" sz="2400" dirty="0">
              <a:solidFill>
                <a:schemeClr val="accent2">
                  <a:lumMod val="50000"/>
                </a:schemeClr>
              </a:solidFill>
            </a:endParaRPr>
          </a:p>
          <a:p>
            <a:pPr marL="509588" indent="-457200">
              <a:buClr>
                <a:schemeClr val="accent2">
                  <a:lumMod val="50000"/>
                </a:schemeClr>
              </a:buClr>
            </a:pPr>
            <a:r>
              <a:rPr lang="cs-CZ" sz="2600" dirty="0" smtClean="0">
                <a:solidFill>
                  <a:schemeClr val="accent2">
                    <a:lumMod val="50000"/>
                  </a:schemeClr>
                </a:solidFill>
              </a:rPr>
              <a:t>Při stanovení dalších podmínek</a:t>
            </a:r>
          </a:p>
          <a:p>
            <a:pPr marL="922337" lvl="1" indent="-457200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600" dirty="0" smtClean="0">
                <a:solidFill>
                  <a:schemeClr val="accent2">
                    <a:lumMod val="50000"/>
                  </a:schemeClr>
                </a:solidFill>
              </a:rPr>
              <a:t>podmínky existují vedle sebe</a:t>
            </a:r>
          </a:p>
          <a:p>
            <a:pPr marL="922337" lvl="1" indent="-457200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600" dirty="0" smtClean="0">
                <a:solidFill>
                  <a:schemeClr val="accent2">
                    <a:lumMod val="50000"/>
                  </a:schemeClr>
                </a:solidFill>
              </a:rPr>
              <a:t>nesmí si odporovat</a:t>
            </a:r>
            <a:endParaRPr lang="cs-CZ" sz="2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87635" y="6041362"/>
            <a:ext cx="957041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79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09061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Zrušení povolení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8" y="1536701"/>
            <a:ext cx="6347714" cy="4504660"/>
          </a:xfrm>
        </p:spPr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povolení je rušeno meritorním rozhodnutím dle § 43m odst. 2 ZSpD</a:t>
            </a:r>
          </a:p>
          <a:p>
            <a:pPr marL="808038" lvl="1" indent="-355600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odvolání je přípustné, ale nemá odkladný účinek</a:t>
            </a:r>
          </a:p>
          <a:p>
            <a:pPr lvl="1"/>
            <a:endParaRPr lang="cs-CZ" sz="2200" dirty="0">
              <a:solidFill>
                <a:schemeClr val="accent2">
                  <a:lumMod val="50000"/>
                </a:schemeClr>
              </a:solidFill>
            </a:endParaRP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zrušení povolení musí být řádně odůvodněno</a:t>
            </a:r>
          </a:p>
          <a:p>
            <a:pPr marL="457200" lvl="1" indent="0">
              <a:buNone/>
            </a:pPr>
            <a:endParaRPr lang="cs-CZ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87635" y="6041362"/>
            <a:ext cx="957041" cy="365125"/>
          </a:xfrm>
        </p:spPr>
        <p:txBody>
          <a:bodyPr/>
          <a:lstStyle/>
          <a:p>
            <a:r>
              <a:rPr lang="cs-CZ" sz="1100" dirty="0" smtClean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21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699436"/>
          </a:xfrm>
        </p:spPr>
        <p:txBody>
          <a:bodyPr>
            <a:noAutofit/>
          </a:bodyPr>
          <a:lstStyle/>
          <a:p>
            <a:pPr algn="ctr"/>
            <a:r>
              <a:rPr lang="cs-CZ" sz="4000" dirty="0">
                <a:solidFill>
                  <a:schemeClr val="accent2">
                    <a:lumMod val="50000"/>
                  </a:schemeClr>
                </a:solidFill>
              </a:rPr>
              <a:t>Právní úprava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734813"/>
            <a:ext cx="6347714" cy="3880773"/>
          </a:xfrm>
        </p:spPr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Předmět novely: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Zákon o spotřebních daních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Související zákony</a:t>
            </a:r>
            <a:endParaRPr lang="cs-CZ" sz="2400" dirty="0">
              <a:solidFill>
                <a:schemeClr val="accent2">
                  <a:lumMod val="50000"/>
                </a:schemeClr>
              </a:solidFill>
            </a:endParaRP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Daňové úniky a daňové podvody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endParaRPr lang="cs-CZ" dirty="0">
              <a:solidFill>
                <a:schemeClr val="accent2">
                  <a:lumMod val="50000"/>
                </a:schemeClr>
              </a:solidFill>
            </a:endParaRP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Zavedení obecné úpravy povolovacího řízení</a:t>
            </a:r>
            <a:endParaRPr lang="cs-CZ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90926" y="6041363"/>
            <a:ext cx="953750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</a:t>
            </a:r>
            <a:r>
              <a:rPr lang="cs-CZ" sz="1100" dirty="0" smtClean="0"/>
              <a:t>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3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27824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09061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Odklad zrušení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8" y="1536701"/>
            <a:ext cx="6347714" cy="4504660"/>
          </a:xfrm>
        </p:spPr>
        <p:txBody>
          <a:bodyPr>
            <a:normAutofit lnSpcReduction="10000"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lze stanovit odklad zrušení povolení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současně lze stanovit další podmínky pro správu daní</a:t>
            </a:r>
          </a:p>
          <a:p>
            <a:pPr lvl="1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omezit přijímat VV</a:t>
            </a:r>
          </a:p>
          <a:p>
            <a:pPr lvl="1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vyrábět nebo nakupovat VV</a:t>
            </a:r>
            <a:endParaRPr lang="cs-CZ" sz="2000" dirty="0">
              <a:solidFill>
                <a:schemeClr val="accent2">
                  <a:lumMod val="50000"/>
                </a:schemeClr>
              </a:solidFill>
            </a:endParaRP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omezení splňována do doby než je povolení zrušeno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doba na kterou je odklad zrušení stanoven se řídí správní úvahou (doba doprodeje VV)</a:t>
            </a:r>
          </a:p>
          <a:p>
            <a:pPr lvl="1"/>
            <a:endParaRPr lang="cs-CZ" sz="2000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cs-CZ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87635" y="6041362"/>
            <a:ext cx="957041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21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57187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Přechodná ustanovení</a:t>
            </a:r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763688"/>
            <a:ext cx="6347713" cy="3880773"/>
          </a:xfrm>
        </p:spPr>
        <p:txBody>
          <a:bodyPr>
            <a:normAutofit fontScale="92500" lnSpcReduction="20000"/>
          </a:bodyPr>
          <a:lstStyle/>
          <a:p>
            <a:pPr marL="0" indent="0">
              <a:buClr>
                <a:schemeClr val="accent2">
                  <a:lumMod val="50000"/>
                </a:schemeClr>
              </a:buClr>
              <a:buNone/>
            </a:pPr>
            <a:r>
              <a:rPr lang="cs-CZ" sz="2400" dirty="0">
                <a:solidFill>
                  <a:schemeClr val="accent2">
                    <a:lumMod val="50000"/>
                  </a:schemeClr>
                </a:solidFill>
              </a:rPr>
              <a:t>Provozovatel DS </a:t>
            </a: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MO, který má </a:t>
            </a: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daň zajištěnou </a:t>
            </a:r>
            <a:r>
              <a:rPr lang="cs-CZ" sz="2000" dirty="0">
                <a:solidFill>
                  <a:schemeClr val="accent2">
                    <a:lumMod val="50000"/>
                  </a:schemeClr>
                </a:solidFill>
              </a:rPr>
              <a:t>složením nebo převodem finančních </a:t>
            </a: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prostředků</a:t>
            </a:r>
          </a:p>
          <a:p>
            <a:pPr marL="355600" indent="-355600">
              <a:buClr>
                <a:schemeClr val="accent2">
                  <a:lumMod val="50000"/>
                </a:schemeClr>
              </a:buClr>
            </a:pP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do 60 dnů od účinnosti </a:t>
            </a:r>
            <a:r>
              <a:rPr lang="cs-CZ" sz="2000" dirty="0" err="1" smtClean="0">
                <a:solidFill>
                  <a:schemeClr val="accent2">
                    <a:lumMod val="50000"/>
                  </a:schemeClr>
                </a:solidFill>
              </a:rPr>
              <a:t>dozajistit</a:t>
            </a: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 dle zákona</a:t>
            </a:r>
          </a:p>
          <a:p>
            <a:pPr marL="0" indent="0">
              <a:buClr>
                <a:schemeClr val="accent2">
                  <a:lumMod val="50000"/>
                </a:schemeClr>
              </a:buClr>
              <a:buNone/>
            </a:pPr>
            <a:r>
              <a:rPr lang="cs-CZ" sz="2000" dirty="0">
                <a:solidFill>
                  <a:schemeClr val="accent2">
                    <a:lumMod val="50000"/>
                  </a:schemeClr>
                </a:solidFill>
              </a:rPr>
              <a:t>	</a:t>
            </a: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povolení dle ZSpD</a:t>
            </a:r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do 15 dnů od účinnosti podat návrh na změnu formy zajištění</a:t>
            </a:r>
          </a:p>
          <a:p>
            <a:pPr lvl="1">
              <a:buClr>
                <a:schemeClr val="accent2">
                  <a:lumMod val="50000"/>
                </a:schemeClr>
              </a:buClr>
            </a:pPr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vyhověno / nevyhověno</a:t>
            </a:r>
          </a:p>
          <a:p>
            <a:pPr lvl="1">
              <a:buClr>
                <a:schemeClr val="accent2">
                  <a:lumMod val="50000"/>
                </a:schemeClr>
              </a:buClr>
            </a:pPr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Vyhověno: splnit nebo nesplnil</a:t>
            </a:r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nepodal návrh ani </a:t>
            </a:r>
            <a:r>
              <a:rPr lang="cs-CZ" dirty="0" err="1" smtClean="0">
                <a:solidFill>
                  <a:schemeClr val="accent2">
                    <a:lumMod val="50000"/>
                  </a:schemeClr>
                </a:solidFill>
              </a:rPr>
              <a:t>nedozajistil</a:t>
            </a:r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          povolení pozbývá platnosti 2. 1. 2015, zjistíme až 60 den po účinnosti</a:t>
            </a:r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cs-CZ" dirty="0" smtClean="0">
                <a:solidFill>
                  <a:schemeClr val="accent2">
                    <a:lumMod val="50000"/>
                  </a:schemeClr>
                </a:solidFill>
              </a:rPr>
              <a:t>OBECNÉ: při zániku povolení se vydává přípis; NE rozhodnutí</a:t>
            </a:r>
            <a:endParaRPr lang="cs-CZ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86401" y="6041363"/>
            <a:ext cx="958276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31</a:t>
            </a:fld>
            <a:endParaRPr lang="en-US" dirty="0"/>
          </a:p>
        </p:txBody>
      </p:sp>
      <p:sp>
        <p:nvSpPr>
          <p:cNvPr id="7" name="Šipka doprava 6"/>
          <p:cNvSpPr/>
          <p:nvPr/>
        </p:nvSpPr>
        <p:spPr>
          <a:xfrm>
            <a:off x="5965539" y="2399074"/>
            <a:ext cx="349824" cy="2810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prava 7"/>
          <p:cNvSpPr/>
          <p:nvPr/>
        </p:nvSpPr>
        <p:spPr>
          <a:xfrm>
            <a:off x="4133410" y="4244677"/>
            <a:ext cx="349824" cy="2810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19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699436"/>
          </a:xfrm>
        </p:spPr>
        <p:txBody>
          <a:bodyPr>
            <a:noAutofit/>
          </a:bodyPr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Provozovatel DS MO</a:t>
            </a:r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734813"/>
            <a:ext cx="6347714" cy="3880773"/>
          </a:xfrm>
        </p:spPr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všechny DS MO musí splňovat § 59 odst. 8 ZSPD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stanoveno přechodné období 6 měsíců      povolení dle ZSPD</a:t>
            </a:r>
          </a:p>
          <a:p>
            <a:pPr marL="852488" lvl="1" indent="-452438">
              <a:buClr>
                <a:schemeClr val="accent2">
                  <a:lumMod val="50000"/>
                </a:schemeClr>
              </a:buClr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splní podmínky: povolení dle ZSpD</a:t>
            </a:r>
          </a:p>
          <a:p>
            <a:pPr marL="852488" lvl="1" indent="-452438">
              <a:buClr>
                <a:schemeClr val="accent2">
                  <a:lumMod val="50000"/>
                </a:schemeClr>
              </a:buClr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nesplní podmínky: povolení zaniká (1.7.2015)</a:t>
            </a:r>
            <a:endParaRPr lang="cs-CZ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90926" y="6041363"/>
            <a:ext cx="953750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32</a:t>
            </a:fld>
            <a:endParaRPr lang="en-US" sz="1100" dirty="0"/>
          </a:p>
        </p:txBody>
      </p:sp>
      <p:sp>
        <p:nvSpPr>
          <p:cNvPr id="7" name="Šipka doprava 6"/>
          <p:cNvSpPr/>
          <p:nvPr/>
        </p:nvSpPr>
        <p:spPr>
          <a:xfrm>
            <a:off x="6532635" y="2593667"/>
            <a:ext cx="33671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555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1"/>
            <a:ext cx="6347713" cy="737936"/>
          </a:xfrm>
        </p:spPr>
        <p:txBody>
          <a:bodyPr>
            <a:normAutofit fontScale="90000"/>
          </a:bodyPr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Povolení posuzována dle nových podmínek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754063"/>
            <a:ext cx="6347714" cy="3880773"/>
          </a:xfrm>
        </p:spPr>
        <p:txBody>
          <a:bodyPr>
            <a:normAutofit lnSpcReduction="10000"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200" dirty="0" smtClean="0">
                <a:solidFill>
                  <a:schemeClr val="accent2">
                    <a:lumMod val="50000"/>
                  </a:schemeClr>
                </a:solidFill>
              </a:rPr>
              <a:t>povolení vydaná před účinností se posuzují podle nových podmínek – nemá vliv na platnost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200" dirty="0" smtClean="0">
                <a:solidFill>
                  <a:schemeClr val="accent2">
                    <a:lumMod val="50000"/>
                  </a:schemeClr>
                </a:solidFill>
              </a:rPr>
              <a:t>všechny podmínky musí být splněny do 6 měsíců</a:t>
            </a:r>
          </a:p>
          <a:p>
            <a:pPr marL="852488" lvl="1" indent="-452438">
              <a:buClr>
                <a:schemeClr val="accent2">
                  <a:lumMod val="50000"/>
                </a:schemeClr>
              </a:buClr>
            </a:pP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splněno       povolení dle ZSpD</a:t>
            </a:r>
          </a:p>
          <a:p>
            <a:pPr marL="852488" lvl="1" indent="-452438">
              <a:buClr>
                <a:schemeClr val="accent2">
                  <a:lumMod val="50000"/>
                </a:schemeClr>
              </a:buClr>
            </a:pP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nesplněno        povolení se zruší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200" dirty="0" smtClean="0">
                <a:solidFill>
                  <a:schemeClr val="accent2">
                    <a:lumMod val="50000"/>
                  </a:schemeClr>
                </a:solidFill>
              </a:rPr>
              <a:t>požádá-li držitel o změnu povolení v 6 měsících po účinnosti dnem vydání rozhodnutí musí splňovat všechny podmínky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endParaRPr lang="cs-CZ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62899" y="6041361"/>
            <a:ext cx="981777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444676" y="6041362"/>
            <a:ext cx="512638" cy="365125"/>
          </a:xfrm>
        </p:spPr>
        <p:txBody>
          <a:bodyPr/>
          <a:lstStyle/>
          <a:p>
            <a:fld id="{D57F1E4F-1CFF-5643-939E-217C01CDF565}" type="slidenum">
              <a:rPr lang="en-US" sz="1100" smtClean="0"/>
              <a:pPr/>
              <a:t>33</a:t>
            </a:fld>
            <a:endParaRPr lang="en-US" sz="1100" dirty="0"/>
          </a:p>
        </p:txBody>
      </p:sp>
      <p:sp>
        <p:nvSpPr>
          <p:cNvPr id="7" name="Šipka doprava 6"/>
          <p:cNvSpPr/>
          <p:nvPr/>
        </p:nvSpPr>
        <p:spPr>
          <a:xfrm>
            <a:off x="2597066" y="3573290"/>
            <a:ext cx="324019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prava 7"/>
          <p:cNvSpPr/>
          <p:nvPr/>
        </p:nvSpPr>
        <p:spPr>
          <a:xfrm>
            <a:off x="2921085" y="3992407"/>
            <a:ext cx="369953" cy="229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983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57187"/>
          </a:xfrm>
        </p:spPr>
        <p:txBody>
          <a:bodyPr>
            <a:normAutofit fontScale="90000"/>
          </a:bodyPr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Návrh na povolení podán před účinností</a:t>
            </a:r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96226" y="2090947"/>
            <a:ext cx="6347714" cy="3880773"/>
          </a:xfrm>
        </p:spPr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200" dirty="0" smtClean="0">
                <a:solidFill>
                  <a:schemeClr val="accent2">
                    <a:lumMod val="50000"/>
                  </a:schemeClr>
                </a:solidFill>
              </a:rPr>
              <a:t>dosud nebylo pravomocně rozhodnuto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200" dirty="0" smtClean="0">
                <a:solidFill>
                  <a:schemeClr val="accent2">
                    <a:lumMod val="50000"/>
                  </a:schemeClr>
                </a:solidFill>
              </a:rPr>
              <a:t>účinky návrhu zachovány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200" dirty="0" smtClean="0">
                <a:solidFill>
                  <a:schemeClr val="accent2">
                    <a:lumMod val="50000"/>
                  </a:schemeClr>
                </a:solidFill>
              </a:rPr>
              <a:t>DS vyzve navrhovatele k doplnění – doložení splnění nových podmínek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200" dirty="0">
                <a:solidFill>
                  <a:schemeClr val="accent2">
                    <a:lumMod val="50000"/>
                  </a:schemeClr>
                </a:solidFill>
              </a:rPr>
              <a:t>l</a:t>
            </a:r>
            <a:r>
              <a:rPr lang="cs-CZ" sz="2200" dirty="0" smtClean="0">
                <a:solidFill>
                  <a:schemeClr val="accent2">
                    <a:lumMod val="50000"/>
                  </a:schemeClr>
                </a:solidFill>
              </a:rPr>
              <a:t>hůta pro vydání povolení začíná běžet znovu od účinnosti</a:t>
            </a:r>
            <a:endParaRPr lang="cs-CZ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87635" y="6041363"/>
            <a:ext cx="957041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34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33160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09061"/>
          </a:xfrm>
        </p:spPr>
        <p:txBody>
          <a:bodyPr>
            <a:normAutofit fontScale="90000"/>
          </a:bodyPr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Osoba nakládající se zvláštními MO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8000" y="1892300"/>
            <a:ext cx="6449312" cy="3962399"/>
          </a:xfrm>
        </p:spPr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považovaná za osobu registrovanou 3 měsíce ode dne účinnosti    zánik povolení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podána přihláška     registrace do dne předcházející PM o registraci</a:t>
            </a:r>
          </a:p>
          <a:p>
            <a:pPr marL="852488" lvl="1" indent="-452438">
              <a:buClr>
                <a:schemeClr val="accent2">
                  <a:lumMod val="50000"/>
                </a:schemeClr>
              </a:buClr>
            </a:pPr>
            <a:r>
              <a:rPr lang="cs-CZ" sz="2200" dirty="0" smtClean="0">
                <a:solidFill>
                  <a:schemeClr val="accent2">
                    <a:lumMod val="50000"/>
                  </a:schemeClr>
                </a:solidFill>
              </a:rPr>
              <a:t>řízení registrace vydána    osoba registrována</a:t>
            </a:r>
          </a:p>
          <a:p>
            <a:pPr marL="852488" lvl="1" indent="-452438">
              <a:buClr>
                <a:schemeClr val="accent2">
                  <a:lumMod val="50000"/>
                </a:schemeClr>
              </a:buClr>
            </a:pPr>
            <a:r>
              <a:rPr lang="cs-CZ" sz="2200" dirty="0" smtClean="0">
                <a:solidFill>
                  <a:schemeClr val="accent2">
                    <a:lumMod val="50000"/>
                  </a:schemeClr>
                </a:solidFill>
              </a:rPr>
              <a:t>registrace zamítnuta    zrušení registrace; 2 roky distanc 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87635" y="6041362"/>
            <a:ext cx="957041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35</a:t>
            </a:fld>
            <a:endParaRPr lang="en-US" dirty="0"/>
          </a:p>
        </p:txBody>
      </p:sp>
      <p:sp>
        <p:nvSpPr>
          <p:cNvPr id="7" name="Šipka doprava 6"/>
          <p:cNvSpPr/>
          <p:nvPr/>
        </p:nvSpPr>
        <p:spPr>
          <a:xfrm>
            <a:off x="4573234" y="2413000"/>
            <a:ext cx="234141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prava 7"/>
          <p:cNvSpPr/>
          <p:nvPr/>
        </p:nvSpPr>
        <p:spPr>
          <a:xfrm>
            <a:off x="3467189" y="2908300"/>
            <a:ext cx="234141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ipka doprava 8"/>
          <p:cNvSpPr/>
          <p:nvPr/>
        </p:nvSpPr>
        <p:spPr>
          <a:xfrm>
            <a:off x="4494263" y="3759199"/>
            <a:ext cx="234141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ipka doprava 9"/>
          <p:cNvSpPr/>
          <p:nvPr/>
        </p:nvSpPr>
        <p:spPr>
          <a:xfrm>
            <a:off x="4090634" y="4521200"/>
            <a:ext cx="234141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494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1"/>
            <a:ext cx="6347713" cy="737936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Povolovací řízení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754063"/>
            <a:ext cx="6347714" cy="3880773"/>
          </a:xfrm>
        </p:spPr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Nová koncepce povolovacího řízení</a:t>
            </a:r>
          </a:p>
          <a:p>
            <a:pPr marL="808038" indent="-355600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§ 43a - § 43q ZSPD</a:t>
            </a:r>
          </a:p>
          <a:p>
            <a:pPr marL="808038" indent="-355600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Obecná ustanovení</a:t>
            </a:r>
          </a:p>
          <a:p>
            <a:pPr marL="808038" indent="-355600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Speciální úprava pro jednotlivé typy povolení</a:t>
            </a:r>
            <a:endParaRPr lang="cs-CZ" sz="2400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Srovnání právních úprav</a:t>
            </a:r>
          </a:p>
          <a:p>
            <a:pPr marL="8080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>
                <a:solidFill>
                  <a:schemeClr val="accent2">
                    <a:lumMod val="50000"/>
                  </a:schemeClr>
                </a:solidFill>
              </a:rPr>
              <a:t>s</a:t>
            </a: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tr. 164 důvodové zprávy k novele</a:t>
            </a:r>
            <a:endParaRPr lang="cs-CZ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62899" y="6041361"/>
            <a:ext cx="981777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444676" y="6041362"/>
            <a:ext cx="512638" cy="365125"/>
          </a:xfrm>
        </p:spPr>
        <p:txBody>
          <a:bodyPr/>
          <a:lstStyle/>
          <a:p>
            <a:fld id="{D57F1E4F-1CFF-5643-939E-217C01CDF565}" type="slidenum">
              <a:rPr lang="en-US" sz="1100" smtClean="0"/>
              <a:pPr/>
              <a:t>4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68149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57187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>
                <a:solidFill>
                  <a:schemeClr val="accent2">
                    <a:lumMod val="50000"/>
                  </a:schemeClr>
                </a:solidFill>
              </a:rPr>
              <a:t>Návrh na vydání povolení</a:t>
            </a:r>
            <a:endParaRPr lang="cs-CZ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96226" y="2090947"/>
            <a:ext cx="6347714" cy="3880773"/>
          </a:xfrm>
        </p:spPr>
        <p:txBody>
          <a:bodyPr>
            <a:normAutofit/>
          </a:bodyPr>
          <a:lstStyle/>
          <a:p>
            <a:pPr marL="452438" indent="-452438">
              <a:lnSpc>
                <a:spcPct val="150000"/>
              </a:lnSpc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§ 43a - §43b ZSPD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Povolení pouze na návrh</a:t>
            </a:r>
          </a:p>
          <a:p>
            <a:pPr marL="895350" indent="-452438" defTabSz="4524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Tiskopis</a:t>
            </a:r>
          </a:p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Místní příslušnost</a:t>
            </a:r>
            <a:endParaRPr lang="cs-CZ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87635" y="6041363"/>
            <a:ext cx="957041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5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80917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09061"/>
          </a:xfrm>
        </p:spPr>
        <p:txBody>
          <a:bodyPr>
            <a:normAutofit/>
          </a:bodyPr>
          <a:lstStyle/>
          <a:p>
            <a:pPr algn="ctr"/>
            <a:r>
              <a:rPr lang="cs-CZ" sz="4000" dirty="0">
                <a:solidFill>
                  <a:schemeClr val="accent2">
                    <a:lumMod val="50000"/>
                  </a:schemeClr>
                </a:solidFill>
              </a:rPr>
              <a:t>Návrh na vydání povolení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8" y="2297891"/>
            <a:ext cx="6347714" cy="2803499"/>
          </a:xfrm>
        </p:spPr>
        <p:txBody>
          <a:bodyPr>
            <a:normAutofit/>
          </a:bodyPr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3200" dirty="0" smtClean="0">
                <a:solidFill>
                  <a:schemeClr val="accent2">
                    <a:lumMod val="50000"/>
                  </a:schemeClr>
                </a:solidFill>
              </a:rPr>
              <a:t>Formulářová podoba</a:t>
            </a:r>
          </a:p>
          <a:p>
            <a:pPr marL="895350" indent="-4524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Tiskopis vydaný MF</a:t>
            </a:r>
          </a:p>
          <a:p>
            <a:pPr marL="895350" indent="-4524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Tiskový výstup s údaji dle tiskopisu</a:t>
            </a:r>
          </a:p>
          <a:p>
            <a:pPr marL="895350" indent="-4524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800" dirty="0" smtClean="0">
                <a:solidFill>
                  <a:schemeClr val="accent2">
                    <a:lumMod val="50000"/>
                  </a:schemeClr>
                </a:solidFill>
              </a:rPr>
              <a:t>Vzor tiskopisu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87635" y="6041362"/>
            <a:ext cx="957041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17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5665702" y="6223925"/>
            <a:ext cx="778974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604642" y="6223925"/>
            <a:ext cx="4622973" cy="365125"/>
          </a:xfrm>
        </p:spPr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6444676" y="6223925"/>
            <a:ext cx="512638" cy="365125"/>
          </a:xfrm>
        </p:spPr>
        <p:txBody>
          <a:bodyPr/>
          <a:lstStyle/>
          <a:p>
            <a:fld id="{D57F1E4F-1CFF-5643-939E-217C01CDF565}" type="slidenum">
              <a:rPr lang="en-US" sz="1100" smtClean="0"/>
              <a:pPr/>
              <a:t>7</a:t>
            </a:fld>
            <a:endParaRPr lang="en-US" sz="11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" y="120316"/>
            <a:ext cx="6903893" cy="5921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24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05314"/>
          </a:xfrm>
        </p:spPr>
        <p:txBody>
          <a:bodyPr>
            <a:normAutofit/>
          </a:bodyPr>
          <a:lstStyle/>
          <a:p>
            <a:pPr algn="ctr"/>
            <a:r>
              <a:rPr lang="cs-CZ" sz="4000" dirty="0">
                <a:solidFill>
                  <a:schemeClr val="accent2">
                    <a:lumMod val="50000"/>
                  </a:schemeClr>
                </a:solidFill>
              </a:rPr>
              <a:t>Návrh na vydání povolení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787752"/>
            <a:ext cx="6347714" cy="3880773"/>
          </a:xfrm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návrh na vydání povolení není formulářovým podáním dle § 72 DŘ, speciální právní úprava v ZSPD</a:t>
            </a:r>
          </a:p>
          <a:p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speciální úprava doručování pro osoby se zpřístupněnou datovou schránkou dle § 72 odst. 4 DŘ se nepoužije</a:t>
            </a:r>
          </a:p>
          <a:p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Změnový tiskopis bude dobrovolný, ale doporučený</a:t>
            </a:r>
          </a:p>
          <a:p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správní poplatek posuzován podle počtu žádostí</a:t>
            </a:r>
          </a:p>
          <a:p>
            <a:endParaRPr lang="cs-CZ" sz="2000" dirty="0" smtClean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97260" y="6057311"/>
            <a:ext cx="947416" cy="365125"/>
          </a:xfrm>
        </p:spPr>
        <p:txBody>
          <a:bodyPr/>
          <a:lstStyle/>
          <a:p>
            <a:r>
              <a:rPr lang="cs-CZ" sz="1100" dirty="0" smtClean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8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39887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05314"/>
          </a:xfrm>
        </p:spPr>
        <p:txBody>
          <a:bodyPr>
            <a:normAutofit/>
          </a:bodyPr>
          <a:lstStyle/>
          <a:p>
            <a:pPr algn="ctr"/>
            <a:r>
              <a:rPr lang="cs-CZ" sz="4000" dirty="0">
                <a:solidFill>
                  <a:schemeClr val="accent2">
                    <a:lumMod val="50000"/>
                  </a:schemeClr>
                </a:solidFill>
              </a:rPr>
              <a:t>Návrh na vydání povolení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99" y="1787752"/>
            <a:ext cx="6347714" cy="3880773"/>
          </a:xfrm>
        </p:spPr>
        <p:txBody>
          <a:bodyPr/>
          <a:lstStyle/>
          <a:p>
            <a:pPr marL="452438" indent="-452438">
              <a:buClr>
                <a:schemeClr val="accent2">
                  <a:lumMod val="50000"/>
                </a:schemeClr>
              </a:buClr>
            </a:pPr>
            <a:r>
              <a:rPr lang="cs-CZ" sz="2800" dirty="0">
                <a:solidFill>
                  <a:schemeClr val="accent2">
                    <a:lumMod val="50000"/>
                  </a:schemeClr>
                </a:solidFill>
              </a:rPr>
              <a:t>Tiskopis rozlišuje</a:t>
            </a:r>
          </a:p>
          <a:p>
            <a:pPr marL="808038" indent="-4524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údaje </a:t>
            </a:r>
            <a:r>
              <a:rPr lang="cs-CZ" sz="2400" dirty="0">
                <a:solidFill>
                  <a:schemeClr val="accent2">
                    <a:lumMod val="50000"/>
                  </a:schemeClr>
                </a:solidFill>
              </a:rPr>
              <a:t>neuváděné v </a:t>
            </a: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povolení </a:t>
            </a:r>
          </a:p>
          <a:p>
            <a:pPr marL="808038" indent="0">
              <a:buClr>
                <a:schemeClr val="accent2">
                  <a:lumMod val="50000"/>
                </a:schemeClr>
              </a:buClr>
              <a:buNone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vs.</a:t>
            </a:r>
          </a:p>
          <a:p>
            <a:pPr marL="808038" indent="-452438">
              <a:buClr>
                <a:schemeClr val="accent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údaje </a:t>
            </a:r>
            <a:r>
              <a:rPr lang="cs-CZ" sz="2400" dirty="0">
                <a:solidFill>
                  <a:schemeClr val="accent2">
                    <a:lumMod val="50000"/>
                  </a:schemeClr>
                </a:solidFill>
              </a:rPr>
              <a:t>uváděné v povolení</a:t>
            </a:r>
          </a:p>
          <a:p>
            <a:pPr marL="1250950" indent="-452438"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Ø"/>
              <a:tabLst>
                <a:tab pos="1250950" algn="l"/>
              </a:tabLst>
            </a:pPr>
            <a:r>
              <a:rPr lang="cs-CZ" sz="2400" dirty="0">
                <a:solidFill>
                  <a:schemeClr val="accent2">
                    <a:lumMod val="50000"/>
                  </a:schemeClr>
                </a:solidFill>
              </a:rPr>
              <a:t>lze změnit pouze na žádost </a:t>
            </a:r>
            <a:endParaRPr lang="cs-CZ" sz="24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1250950" indent="0">
              <a:buClr>
                <a:schemeClr val="accent2">
                  <a:lumMod val="50000"/>
                </a:schemeClr>
              </a:buClr>
              <a:buNone/>
              <a:tabLst>
                <a:tab pos="1250950" algn="l"/>
              </a:tabLst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vs.</a:t>
            </a:r>
          </a:p>
          <a:p>
            <a:pPr marL="1250950" indent="-452438"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Ø"/>
              <a:tabLst>
                <a:tab pos="1250950" algn="l"/>
              </a:tabLst>
            </a:pPr>
            <a:r>
              <a:rPr lang="cs-CZ" sz="2400" dirty="0" smtClean="0">
                <a:solidFill>
                  <a:schemeClr val="accent2">
                    <a:lumMod val="50000"/>
                  </a:schemeClr>
                </a:solidFill>
              </a:rPr>
              <a:t>lze změnit i </a:t>
            </a:r>
            <a:r>
              <a:rPr lang="cs-CZ" sz="2400" dirty="0">
                <a:solidFill>
                  <a:schemeClr val="accent2">
                    <a:lumMod val="50000"/>
                  </a:schemeClr>
                </a:solidFill>
              </a:rPr>
              <a:t>ex offo</a:t>
            </a:r>
          </a:p>
          <a:p>
            <a:pPr marL="0" indent="0">
              <a:buClr>
                <a:schemeClr val="accent2">
                  <a:lumMod val="50000"/>
                </a:schemeClr>
              </a:buClr>
              <a:buNone/>
              <a:tabLst>
                <a:tab pos="452438" algn="l"/>
              </a:tabLst>
            </a:pPr>
            <a:endParaRPr lang="cs-CZ" sz="2400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5497260" y="6057311"/>
            <a:ext cx="947416" cy="365125"/>
          </a:xfrm>
        </p:spPr>
        <p:txBody>
          <a:bodyPr/>
          <a:lstStyle/>
          <a:p>
            <a:r>
              <a:rPr lang="cs-CZ" sz="1100" dirty="0"/>
              <a:t>9/1/2015</a:t>
            </a:r>
            <a:endParaRPr lang="en-US" sz="11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z="1100" dirty="0"/>
              <a:t>Seminář </a:t>
            </a:r>
            <a:r>
              <a:rPr lang="cs-CZ" sz="1100" dirty="0"/>
              <a:t>Celní správy ČR</a:t>
            </a:r>
            <a:endParaRPr lang="en-US" sz="11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z="1100" smtClean="0"/>
              <a:pPr/>
              <a:t>9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11113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2232</TotalTime>
  <Words>1128</Words>
  <Application>Microsoft Office PowerPoint</Application>
  <PresentationFormat>Předvádění na obrazovce (4:3)</PresentationFormat>
  <Paragraphs>325</Paragraphs>
  <Slides>35</Slides>
  <Notes>34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35</vt:i4>
      </vt:variant>
    </vt:vector>
  </HeadingPairs>
  <TitlesOfParts>
    <vt:vector size="42" baseType="lpstr">
      <vt:lpstr>Arial</vt:lpstr>
      <vt:lpstr>Calibri</vt:lpstr>
      <vt:lpstr>Courier New</vt:lpstr>
      <vt:lpstr>Trebuchet MS</vt:lpstr>
      <vt:lpstr>Wingdings</vt:lpstr>
      <vt:lpstr>Wingdings 3</vt:lpstr>
      <vt:lpstr>Faseta</vt:lpstr>
      <vt:lpstr>Povolovací řízení</vt:lpstr>
      <vt:lpstr>Právní úprava</vt:lpstr>
      <vt:lpstr>Právní úprava</vt:lpstr>
      <vt:lpstr>Povolovací řízení</vt:lpstr>
      <vt:lpstr>Návrh na vydání povolení</vt:lpstr>
      <vt:lpstr>Návrh na vydání povolení</vt:lpstr>
      <vt:lpstr>Prezentace aplikace PowerPoint</vt:lpstr>
      <vt:lpstr>Návrh na vydání povolení</vt:lpstr>
      <vt:lpstr>Návrh na vydání povolení</vt:lpstr>
      <vt:lpstr>Podmínky pro vydání povolení</vt:lpstr>
      <vt:lpstr>Podmínky pro vydání povolení</vt:lpstr>
      <vt:lpstr>Podmínky pro vydání povolení</vt:lpstr>
      <vt:lpstr>Podmínky pro vydání povolení</vt:lpstr>
      <vt:lpstr>Spolehlivost</vt:lpstr>
      <vt:lpstr>Spolehlivost – daňová bezúhonnost</vt:lpstr>
      <vt:lpstr>Prezentace aplikace PowerPoint</vt:lpstr>
      <vt:lpstr>Prezentace aplikace PowerPoint</vt:lpstr>
      <vt:lpstr>Spolehlivost – daňová bezúhonnost</vt:lpstr>
      <vt:lpstr>Ekonomická stabilita</vt:lpstr>
      <vt:lpstr>Ekonomická stabilita</vt:lpstr>
      <vt:lpstr>Oznamovací povinnost držitele povolení</vt:lpstr>
      <vt:lpstr>Oznamovací povinnost držitele povolení</vt:lpstr>
      <vt:lpstr>Oznamovací povinnost držitele povolení</vt:lpstr>
      <vt:lpstr>Zrušení povolení</vt:lpstr>
      <vt:lpstr>Zrušení povolení</vt:lpstr>
      <vt:lpstr>Podmínky zrušení povolení</vt:lpstr>
      <vt:lpstr>Zvláštní pravidla pro zrušení</vt:lpstr>
      <vt:lpstr>Výzva s omezením</vt:lpstr>
      <vt:lpstr>Zrušení povolení</vt:lpstr>
      <vt:lpstr>Odklad zrušení</vt:lpstr>
      <vt:lpstr>Přechodná ustanovení</vt:lpstr>
      <vt:lpstr>Provozovatel DS MO</vt:lpstr>
      <vt:lpstr>Povolení posuzována dle nových podmínek</vt:lpstr>
      <vt:lpstr>Návrh na povolení podán před účinností</vt:lpstr>
      <vt:lpstr>Osoba nakládající se zvláštními MO</vt:lpstr>
    </vt:vector>
  </TitlesOfParts>
  <Company>Celní správa České republiky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Povolovací řízení</dc:title>
  <dc:creator>Veselá Radka</dc:creator>
  <cp:lastModifiedBy>Veselá Radka</cp:lastModifiedBy>
  <cp:revision>114</cp:revision>
  <cp:lastPrinted>2015-01-08T08:51:29Z</cp:lastPrinted>
  <dcterms:created xsi:type="dcterms:W3CDTF">2014-12-12T09:07:35Z</dcterms:created>
  <dcterms:modified xsi:type="dcterms:W3CDTF">2015-01-12T07:05:19Z</dcterms:modified>
</cp:coreProperties>
</file>