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26" r:id="rId1"/>
  </p:sldMasterIdLst>
  <p:notesMasterIdLst>
    <p:notesMasterId r:id="rId17"/>
  </p:notesMasterIdLst>
  <p:handoutMasterIdLst>
    <p:handoutMasterId r:id="rId18"/>
  </p:handoutMasterIdLst>
  <p:sldIdLst>
    <p:sldId id="312" r:id="rId2"/>
    <p:sldId id="493" r:id="rId3"/>
    <p:sldId id="494" r:id="rId4"/>
    <p:sldId id="499" r:id="rId5"/>
    <p:sldId id="498" r:id="rId6"/>
    <p:sldId id="500" r:id="rId7"/>
    <p:sldId id="504" r:id="rId8"/>
    <p:sldId id="506" r:id="rId9"/>
    <p:sldId id="501" r:id="rId10"/>
    <p:sldId id="507" r:id="rId11"/>
    <p:sldId id="508" r:id="rId12"/>
    <p:sldId id="509" r:id="rId13"/>
    <p:sldId id="510" r:id="rId14"/>
    <p:sldId id="511" r:id="rId15"/>
    <p:sldId id="512" r:id="rId16"/>
  </p:sldIdLst>
  <p:sldSz cx="9144000" cy="6858000" type="screen4x3"/>
  <p:notesSz cx="6735763" cy="9866313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93A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391" autoAdjust="0"/>
  </p:normalViewPr>
  <p:slideViewPr>
    <p:cSldViewPr>
      <p:cViewPr>
        <p:scale>
          <a:sx n="90" d="100"/>
          <a:sy n="90" d="100"/>
        </p:scale>
        <p:origin x="-324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565" cy="493868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14626" y="0"/>
            <a:ext cx="2919565" cy="493868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pPr>
              <a:defRPr/>
            </a:pPr>
            <a:fld id="{BCF2165D-0603-4F1C-AEB3-5876DE2B668B}" type="datetimeFigureOut">
              <a:rPr lang="cs-CZ"/>
              <a:pPr>
                <a:defRPr/>
              </a:pPr>
              <a:t>20.12.2012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370868"/>
            <a:ext cx="2919565" cy="493867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14626" y="9370868"/>
            <a:ext cx="2919565" cy="493867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pPr>
              <a:defRPr/>
            </a:pPr>
            <a:fld id="{35B9DC27-2C57-4316-B487-8FEDEACC27F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565" cy="493868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14626" y="0"/>
            <a:ext cx="2919565" cy="493868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6CEA29C-1FE2-4412-BFAA-93B03DDA01CB}" type="datetimeFigureOut">
              <a:rPr lang="cs-CZ"/>
              <a:pPr>
                <a:defRPr/>
              </a:pPr>
              <a:t>20.12.2012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63" tIns="45382" rIns="90763" bIns="45382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3262" y="4686223"/>
            <a:ext cx="5389240" cy="4440077"/>
          </a:xfrm>
          <a:prstGeom prst="rect">
            <a:avLst/>
          </a:prstGeom>
        </p:spPr>
        <p:txBody>
          <a:bodyPr vert="horz" lIns="90763" tIns="45382" rIns="90763" bIns="45382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370868"/>
            <a:ext cx="2919565" cy="493867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14626" y="9370868"/>
            <a:ext cx="2919565" cy="493867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843163B-E45D-46BB-91CA-82A6CAE45A2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43163B-E45D-46BB-91CA-82A6CAE45A2C}" type="slidenum">
              <a:rPr lang="cs-CZ" smtClean="0"/>
              <a:pPr>
                <a:defRPr/>
              </a:pPr>
              <a:t>9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Zaoblený obdélník 4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bdélník 5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bdélník 6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bdélník 9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Klepnutím lze upravit styl předlohy podnadpisů.</a:t>
            </a:r>
            <a:endParaRPr lang="en-US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1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55A37-497A-46EE-9440-9DDEE0570BA4}" type="datetime1">
              <a:rPr lang="cs-CZ"/>
              <a:pPr>
                <a:defRPr/>
              </a:pPr>
              <a:t>20.12.2012</a:t>
            </a:fld>
            <a:endParaRPr lang="cs-CZ"/>
          </a:p>
        </p:txBody>
      </p:sp>
      <p:sp>
        <p:nvSpPr>
          <p:cNvPr id="12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3" name="Zástupný symbol pro číslo snímku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3AC3982-8B86-4C8B-8E22-03EDE4A174C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725F6-83AE-40FB-BDB9-511AE5B38C7E}" type="datetime1">
              <a:rPr lang="cs-CZ"/>
              <a:pPr>
                <a:defRPr/>
              </a:pPr>
              <a:t>20.12.2012</a:t>
            </a:fld>
            <a:endParaRPr lang="cs-CZ"/>
          </a:p>
        </p:txBody>
      </p:sp>
      <p:sp>
        <p:nvSpPr>
          <p:cNvPr id="5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59F1BA-95C2-4217-86D7-5068EEF36FC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6DB0D-B167-40BE-AD5E-36D59F909718}" type="datetime1">
              <a:rPr lang="cs-CZ"/>
              <a:pPr>
                <a:defRPr/>
              </a:pPr>
              <a:t>20.12.2012</a:t>
            </a:fld>
            <a:endParaRPr lang="cs-CZ"/>
          </a:p>
        </p:txBody>
      </p:sp>
      <p:sp>
        <p:nvSpPr>
          <p:cNvPr id="5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1DE75-6FA5-4D67-8E54-94B9E2C618F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sp>
        <p:nvSpPr>
          <p:cNvPr id="4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BFFBF-82C1-403A-B6A1-18CBA3416257}" type="datetime1">
              <a:rPr lang="cs-CZ"/>
              <a:pPr>
                <a:defRPr/>
              </a:pPr>
              <a:t>20.12.2012</a:t>
            </a:fld>
            <a:endParaRPr lang="cs-CZ"/>
          </a:p>
        </p:txBody>
      </p:sp>
      <p:sp>
        <p:nvSpPr>
          <p:cNvPr id="5" name="Zástupný symbol pro číslo snímku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BD9AA-D96E-4496-BAAF-4C9C9676C1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Zaoblený obdélník 4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bdélník 5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bdélník 6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bdélník 7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9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11BCD-73E2-4020-89AB-7CE78D408CAC}" type="datetime1">
              <a:rPr lang="cs-CZ"/>
              <a:pPr>
                <a:defRPr/>
              </a:pPr>
              <a:t>20.12.2012</a:t>
            </a:fld>
            <a:endParaRPr lang="cs-CZ"/>
          </a:p>
        </p:txBody>
      </p:sp>
      <p:sp>
        <p:nvSpPr>
          <p:cNvPr id="10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1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019703-6652-4A9A-87E1-FFFC761417D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7561B-513F-46FC-9D6C-5879E6A3137E}" type="datetime1">
              <a:rPr lang="cs-CZ"/>
              <a:pPr>
                <a:defRPr/>
              </a:pPr>
              <a:t>20.12.2012</a:t>
            </a:fld>
            <a:endParaRPr lang="cs-CZ"/>
          </a:p>
        </p:txBody>
      </p:sp>
      <p:sp>
        <p:nvSpPr>
          <p:cNvPr id="6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D74E3-5700-4346-BC76-3B9A510154F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11" name="Zástupný symbol pro obsah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B3AD1-47E5-4F92-9ECF-6AD0D6C1A0DD}" type="datetime1">
              <a:rPr lang="cs-CZ"/>
              <a:pPr>
                <a:defRPr/>
              </a:pPr>
              <a:t>20.12.2012</a:t>
            </a:fld>
            <a:endParaRPr lang="cs-CZ"/>
          </a:p>
        </p:txBody>
      </p:sp>
      <p:sp>
        <p:nvSpPr>
          <p:cNvPr id="8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B5603-4F19-4973-816F-BDC83563DAB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D4C85-D66B-44C7-BB44-CD2538E34CAE}" type="datetime1">
              <a:rPr lang="cs-CZ"/>
              <a:pPr>
                <a:defRPr/>
              </a:pPr>
              <a:t>20.12.2012</a:t>
            </a:fld>
            <a:endParaRPr lang="cs-CZ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B6308-D64E-4AFA-8C41-0880B3D6E9F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C9981-C23D-4794-80E0-A609842D7915}" type="datetime1">
              <a:rPr lang="cs-CZ"/>
              <a:pPr>
                <a:defRPr/>
              </a:pPr>
              <a:t>20.12.2012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92D52-5736-40A9-8AE9-B1E747A9654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6" name="Zaoblený obdélník 5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ACC9F-7151-4BE3-9124-066C6639950F}" type="datetime1">
              <a:rPr lang="cs-CZ"/>
              <a:pPr>
                <a:defRPr/>
              </a:pPr>
              <a:t>20.12.2012</a:t>
            </a:fld>
            <a:endParaRPr lang="cs-CZ"/>
          </a:p>
        </p:txBody>
      </p:sp>
      <p:sp>
        <p:nvSpPr>
          <p:cNvPr id="8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A7D60-64C8-45C5-A1AD-1A258429D76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bdélník 5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bdélník 6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smtClean="0"/>
              <a:t>Klepnutím na ikonu přidáte obrázek.</a:t>
            </a:r>
            <a:endParaRPr lang="en-US" noProof="0" dirty="0"/>
          </a:p>
        </p:txBody>
      </p:sp>
      <p:sp>
        <p:nvSpPr>
          <p:cNvPr id="8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4531B-A058-4D9C-9129-1C9E48419121}" type="datetime1">
              <a:rPr lang="cs-CZ"/>
              <a:pPr>
                <a:defRPr/>
              </a:pPr>
              <a:t>20.12.2012</a:t>
            </a:fld>
            <a:endParaRPr lang="cs-CZ"/>
          </a:p>
        </p:txBody>
      </p:sp>
      <p:sp>
        <p:nvSpPr>
          <p:cNvPr id="9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C1DAF0-4052-4D22-9032-193DEBE08A3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8" name="Zaoblený obdélník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100" name="Zástupný symbol pro nadpis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  <a:endParaRPr lang="en-US" smtClean="0"/>
          </a:p>
        </p:txBody>
      </p:sp>
      <p:sp>
        <p:nvSpPr>
          <p:cNvPr id="4101" name="Zástupný symbol pro text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fld id="{BE5AFD31-859A-4E32-815F-8B040BDC9F05}" type="datetime1">
              <a:rPr lang="cs-CZ"/>
              <a:pPr>
                <a:defRPr/>
              </a:pPr>
              <a:t>20.12.2012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E3F8570D-C756-43FF-9565-BBC3C676690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5" r:id="rId1"/>
    <p:sldLayoutId id="2147484216" r:id="rId2"/>
    <p:sldLayoutId id="2147484217" r:id="rId3"/>
    <p:sldLayoutId id="2147484209" r:id="rId4"/>
    <p:sldLayoutId id="2147484210" r:id="rId5"/>
    <p:sldLayoutId id="2147484211" r:id="rId6"/>
    <p:sldLayoutId id="2147484212" r:id="rId7"/>
    <p:sldLayoutId id="2147484218" r:id="rId8"/>
    <p:sldLayoutId id="2147484219" r:id="rId9"/>
    <p:sldLayoutId id="2147484213" r:id="rId10"/>
    <p:sldLayoutId id="2147484214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spdhelpdesk@cs.mfcr.cz" TargetMode="External"/><Relationship Id="rId2" Type="http://schemas.openxmlformats.org/officeDocument/2006/relationships/hyperlink" Target="http://www.celnisprava.cz/cz/dane/spd-system-emcs/Stranky/default.aspx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Podnadpis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cs-CZ" sz="2800" dirty="0" smtClean="0">
                <a:solidFill>
                  <a:schemeClr val="accent1">
                    <a:lumMod val="50000"/>
                  </a:schemeClr>
                </a:solidFill>
              </a:rPr>
              <a:t>Generální ředitelství cel</a:t>
            </a:r>
          </a:p>
          <a:p>
            <a:pPr eaLnBrk="1" hangingPunct="1"/>
            <a:r>
              <a:rPr lang="cs-CZ" sz="2800" dirty="0" smtClean="0">
                <a:solidFill>
                  <a:schemeClr val="accent1">
                    <a:lumMod val="50000"/>
                  </a:schemeClr>
                </a:solidFill>
              </a:rPr>
              <a:t>Odbor 23 Daní  </a:t>
            </a:r>
          </a:p>
          <a:p>
            <a:pPr eaLnBrk="1" hangingPunct="1"/>
            <a:endParaRPr lang="cs-CZ" dirty="0" smtClean="0"/>
          </a:p>
        </p:txBody>
      </p:sp>
      <p:sp>
        <p:nvSpPr>
          <p:cNvPr id="10243" name="Nadpis 3"/>
          <p:cNvSpPr>
            <a:spLocks noGrp="1"/>
          </p:cNvSpPr>
          <p:nvPr>
            <p:ph type="ctrTitle"/>
          </p:nvPr>
        </p:nvSpPr>
        <p:spPr>
          <a:xfrm>
            <a:off x="467544" y="1844824"/>
            <a:ext cx="8229600" cy="1275755"/>
          </a:xfrm>
        </p:spPr>
        <p:txBody>
          <a:bodyPr/>
          <a:lstStyle/>
          <a:p>
            <a:pPr eaLnBrk="1" hangingPunct="1"/>
            <a:r>
              <a:rPr lang="cs-CZ" sz="3600" b="1" dirty="0" smtClean="0"/>
              <a:t>Daňová agenda ve dvoustupňové organizační struktuře CS ČR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04664"/>
            <a:ext cx="7772400" cy="1080120"/>
          </a:xfrm>
        </p:spPr>
        <p:txBody>
          <a:bodyPr/>
          <a:lstStyle/>
          <a:p>
            <a:r>
              <a:rPr lang="cs-CZ" sz="3200" dirty="0" smtClean="0">
                <a:solidFill>
                  <a:schemeClr val="accent1">
                    <a:lumMod val="50000"/>
                  </a:schemeClr>
                </a:solidFill>
              </a:rPr>
              <a:t>Organizační změny v daňové agendě od 1.1.2013 – povolovací řízení</a:t>
            </a:r>
            <a:endParaRPr lang="cs-CZ" sz="32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914400" y="1772816"/>
            <a:ext cx="7772400" cy="4896544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cs-CZ" b="1" dirty="0" smtClean="0">
                <a:solidFill>
                  <a:schemeClr val="accent1"/>
                </a:solidFill>
              </a:rPr>
              <a:t> </a:t>
            </a:r>
            <a:r>
              <a:rPr lang="cs-CZ" b="1" dirty="0" smtClean="0">
                <a:solidFill>
                  <a:srgbClr val="C00000"/>
                </a:solidFill>
              </a:rPr>
              <a:t>Povolovací řízení</a:t>
            </a:r>
            <a:r>
              <a:rPr lang="cs-CZ" b="1" dirty="0" smtClean="0">
                <a:solidFill>
                  <a:schemeClr val="accent1"/>
                </a:solidFill>
              </a:rPr>
              <a:t> (daňové sklady, uživatelé, oprávnění příjemci atd.) bude prováděno </a:t>
            </a:r>
            <a:r>
              <a:rPr lang="cs-CZ" b="1" dirty="0" smtClean="0">
                <a:solidFill>
                  <a:srgbClr val="C00000"/>
                </a:solidFill>
              </a:rPr>
              <a:t>na odděleních právních a správních činností CÚ</a:t>
            </a:r>
          </a:p>
          <a:p>
            <a:pPr lvl="1">
              <a:lnSpc>
                <a:spcPct val="150000"/>
              </a:lnSpc>
              <a:buFont typeface="Courier New" pitchFamily="49" charset="0"/>
              <a:buChar char="o"/>
            </a:pPr>
            <a:r>
              <a:rPr lang="cs-CZ" dirty="0" smtClean="0">
                <a:solidFill>
                  <a:schemeClr val="accent1"/>
                </a:solidFill>
              </a:rPr>
              <a:t>včetně povolení, která byla vydávána na stávajících CÚ (</a:t>
            </a:r>
            <a:r>
              <a:rPr lang="cs-CZ" dirty="0" err="1" smtClean="0">
                <a:solidFill>
                  <a:schemeClr val="accent1"/>
                </a:solidFill>
              </a:rPr>
              <a:t>eko</a:t>
            </a:r>
            <a:r>
              <a:rPr lang="cs-CZ" dirty="0" smtClean="0">
                <a:solidFill>
                  <a:schemeClr val="accent1"/>
                </a:solidFill>
              </a:rPr>
              <a:t>-povolení, jednorázoví příjemci apod.) </a:t>
            </a:r>
          </a:p>
          <a:p>
            <a:pPr lvl="1">
              <a:lnSpc>
                <a:spcPct val="150000"/>
              </a:lnSpc>
              <a:buFont typeface="Courier New" pitchFamily="49" charset="0"/>
              <a:buChar char="o"/>
            </a:pPr>
            <a:r>
              <a:rPr lang="cs-CZ" b="1" dirty="0" smtClean="0">
                <a:solidFill>
                  <a:schemeClr val="accent1"/>
                </a:solidFill>
              </a:rPr>
              <a:t>povolení vydaná rušenými útvary zůstávají platná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6ABD9AA-D96E-4496-BAAF-4C9C9676C13D}" type="slidenum">
              <a:rPr lang="cs-CZ" smtClean="0"/>
              <a:pPr>
                <a:defRPr/>
              </a:pPr>
              <a:t>10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 smtClean="0"/>
              <a:t>Období nedostupnosti systému EMCS </a:t>
            </a:r>
            <a:br>
              <a:rPr lang="cs-CZ" sz="3200" b="1" dirty="0" smtClean="0"/>
            </a:br>
            <a:r>
              <a:rPr lang="cs-CZ" sz="3200" b="1" dirty="0" smtClean="0"/>
              <a:t>(období migrace dat)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b="1" dirty="0" smtClean="0">
                <a:solidFill>
                  <a:schemeClr val="accent1"/>
                </a:solidFill>
              </a:rPr>
              <a:t>31. 12. 2012, 19:00 hod – 2. 1. 2013, 12:00 hod.</a:t>
            </a:r>
          </a:p>
          <a:p>
            <a:pPr>
              <a:buNone/>
            </a:pPr>
            <a:endParaRPr lang="cs-CZ" b="1" dirty="0">
              <a:solidFill>
                <a:schemeClr val="accent1"/>
              </a:solidFill>
            </a:endParaRPr>
          </a:p>
          <a:p>
            <a:r>
              <a:rPr lang="cs-CZ" sz="2800" dirty="0">
                <a:solidFill>
                  <a:schemeClr val="accent1"/>
                </a:solidFill>
              </a:rPr>
              <a:t>n</a:t>
            </a:r>
            <a:r>
              <a:rPr lang="cs-CZ" sz="2800" dirty="0" smtClean="0">
                <a:solidFill>
                  <a:schemeClr val="accent1"/>
                </a:solidFill>
              </a:rPr>
              <a:t>elze zahajovat a ukončovat dopravu</a:t>
            </a:r>
          </a:p>
          <a:p>
            <a:r>
              <a:rPr lang="cs-CZ" sz="2800" dirty="0">
                <a:solidFill>
                  <a:schemeClr val="accent1"/>
                </a:solidFill>
              </a:rPr>
              <a:t>l</a:t>
            </a:r>
            <a:r>
              <a:rPr lang="cs-CZ" sz="2800" dirty="0" smtClean="0">
                <a:solidFill>
                  <a:schemeClr val="accent1"/>
                </a:solidFill>
              </a:rPr>
              <a:t>ze použít pouze záložní systém</a:t>
            </a:r>
          </a:p>
          <a:p>
            <a:pPr>
              <a:buNone/>
            </a:pPr>
            <a:r>
              <a:rPr lang="cs-CZ" sz="2800" dirty="0" smtClean="0">
                <a:solidFill>
                  <a:schemeClr val="accent1"/>
                </a:solidFill>
              </a:rPr>
              <a:t>    - záložní e-AD</a:t>
            </a:r>
          </a:p>
          <a:p>
            <a:pPr>
              <a:buNone/>
            </a:pPr>
            <a:r>
              <a:rPr lang="cs-CZ" sz="2800" dirty="0">
                <a:solidFill>
                  <a:schemeClr val="accent1"/>
                </a:solidFill>
              </a:rPr>
              <a:t> </a:t>
            </a:r>
            <a:r>
              <a:rPr lang="cs-CZ" sz="2800" dirty="0" smtClean="0">
                <a:solidFill>
                  <a:schemeClr val="accent1"/>
                </a:solidFill>
              </a:rPr>
              <a:t>   - záložní oznámení o přijetí / vývozu VV</a:t>
            </a:r>
          </a:p>
          <a:p>
            <a:pPr>
              <a:buNone/>
            </a:pPr>
            <a:endParaRPr lang="cs-CZ" dirty="0"/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>
            <a:noAutofit/>
          </a:bodyPr>
          <a:lstStyle/>
          <a:p>
            <a:r>
              <a:rPr lang="cs-CZ" sz="3200" b="1" dirty="0" smtClean="0"/>
              <a:t>Informace o nedostupnosti systému EMCS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27584" y="1268760"/>
            <a:ext cx="7859216" cy="5328592"/>
          </a:xfrm>
        </p:spPr>
        <p:txBody>
          <a:bodyPr/>
          <a:lstStyle/>
          <a:p>
            <a:r>
              <a:rPr lang="cs-CZ" sz="2400" u="sng" dirty="0" smtClean="0">
                <a:solidFill>
                  <a:schemeClr val="accent1"/>
                </a:solidFill>
              </a:rPr>
              <a:t>Internetová stránka CS CŘ, část Daně / Systém EMCS</a:t>
            </a:r>
            <a:r>
              <a:rPr lang="cs-CZ" sz="2400" dirty="0" smtClean="0">
                <a:solidFill>
                  <a:schemeClr val="accent1"/>
                </a:solidFill>
              </a:rPr>
              <a:t> </a:t>
            </a:r>
          </a:p>
          <a:p>
            <a:pPr>
              <a:buNone/>
            </a:pPr>
            <a:r>
              <a:rPr lang="cs-CZ" sz="2400" dirty="0" smtClean="0">
                <a:solidFill>
                  <a:schemeClr val="accent1"/>
                </a:solidFill>
                <a:hlinkClick r:id="rId2"/>
              </a:rPr>
              <a:t>http://www.</a:t>
            </a:r>
            <a:r>
              <a:rPr lang="cs-CZ" sz="2400" dirty="0" err="1" smtClean="0">
                <a:solidFill>
                  <a:schemeClr val="accent1"/>
                </a:solidFill>
                <a:hlinkClick r:id="rId2"/>
              </a:rPr>
              <a:t>celnisprava.cz</a:t>
            </a:r>
            <a:r>
              <a:rPr lang="cs-CZ" sz="2400" dirty="0" smtClean="0">
                <a:solidFill>
                  <a:schemeClr val="accent1"/>
                </a:solidFill>
                <a:hlinkClick r:id="rId2"/>
              </a:rPr>
              <a:t>/</a:t>
            </a:r>
            <a:r>
              <a:rPr lang="cs-CZ" sz="2400" dirty="0" err="1" smtClean="0">
                <a:solidFill>
                  <a:schemeClr val="accent1"/>
                </a:solidFill>
                <a:hlinkClick r:id="rId2"/>
              </a:rPr>
              <a:t>cz</a:t>
            </a:r>
            <a:r>
              <a:rPr lang="cs-CZ" sz="2400" dirty="0" smtClean="0">
                <a:solidFill>
                  <a:schemeClr val="accent1"/>
                </a:solidFill>
                <a:hlinkClick r:id="rId2"/>
              </a:rPr>
              <a:t>/</a:t>
            </a:r>
            <a:r>
              <a:rPr lang="cs-CZ" sz="2400" dirty="0" err="1" smtClean="0">
                <a:solidFill>
                  <a:schemeClr val="accent1"/>
                </a:solidFill>
                <a:hlinkClick r:id="rId2"/>
              </a:rPr>
              <a:t>dane</a:t>
            </a:r>
            <a:r>
              <a:rPr lang="cs-CZ" sz="2400" dirty="0" smtClean="0">
                <a:solidFill>
                  <a:schemeClr val="accent1"/>
                </a:solidFill>
                <a:hlinkClick r:id="rId2"/>
              </a:rPr>
              <a:t>/</a:t>
            </a:r>
            <a:r>
              <a:rPr lang="cs-CZ" sz="2400" dirty="0" err="1" smtClean="0">
                <a:solidFill>
                  <a:schemeClr val="accent1"/>
                </a:solidFill>
                <a:hlinkClick r:id="rId2"/>
              </a:rPr>
              <a:t>spd</a:t>
            </a:r>
            <a:r>
              <a:rPr lang="cs-CZ" sz="2400" dirty="0" smtClean="0">
                <a:solidFill>
                  <a:schemeClr val="accent1"/>
                </a:solidFill>
                <a:hlinkClick r:id="rId2"/>
              </a:rPr>
              <a:t>-</a:t>
            </a:r>
            <a:r>
              <a:rPr lang="cs-CZ" sz="2400" dirty="0" err="1" smtClean="0">
                <a:solidFill>
                  <a:schemeClr val="accent1"/>
                </a:solidFill>
                <a:hlinkClick r:id="rId2"/>
              </a:rPr>
              <a:t>system</a:t>
            </a:r>
            <a:r>
              <a:rPr lang="cs-CZ" sz="2400" dirty="0" smtClean="0">
                <a:solidFill>
                  <a:schemeClr val="accent1"/>
                </a:solidFill>
                <a:hlinkClick r:id="rId2"/>
              </a:rPr>
              <a:t>-</a:t>
            </a:r>
            <a:r>
              <a:rPr lang="cs-CZ" sz="2400" dirty="0" err="1" smtClean="0">
                <a:solidFill>
                  <a:schemeClr val="accent1"/>
                </a:solidFill>
                <a:hlinkClick r:id="rId2"/>
              </a:rPr>
              <a:t>emcs</a:t>
            </a:r>
            <a:r>
              <a:rPr lang="cs-CZ" sz="2400" dirty="0" smtClean="0">
                <a:solidFill>
                  <a:schemeClr val="accent1"/>
                </a:solidFill>
                <a:hlinkClick r:id="rId2"/>
              </a:rPr>
              <a:t>/</a:t>
            </a:r>
            <a:r>
              <a:rPr lang="cs-CZ" sz="2400" dirty="0" err="1" smtClean="0">
                <a:solidFill>
                  <a:schemeClr val="accent1"/>
                </a:solidFill>
                <a:hlinkClick r:id="rId2"/>
              </a:rPr>
              <a:t>Stranky</a:t>
            </a:r>
            <a:r>
              <a:rPr lang="cs-CZ" sz="2400" dirty="0" smtClean="0">
                <a:solidFill>
                  <a:schemeClr val="accent1"/>
                </a:solidFill>
                <a:hlinkClick r:id="rId2"/>
              </a:rPr>
              <a:t>/default.</a:t>
            </a:r>
            <a:r>
              <a:rPr lang="cs-CZ" sz="2400" dirty="0" err="1" smtClean="0">
                <a:solidFill>
                  <a:schemeClr val="accent1"/>
                </a:solidFill>
                <a:hlinkClick r:id="rId2"/>
              </a:rPr>
              <a:t>aspx</a:t>
            </a:r>
            <a:r>
              <a:rPr lang="cs-CZ" sz="2400" dirty="0" smtClean="0">
                <a:solidFill>
                  <a:schemeClr val="accent1"/>
                </a:solidFill>
              </a:rPr>
              <a:t> </a:t>
            </a:r>
            <a:endParaRPr lang="cs-CZ" sz="2400" dirty="0">
              <a:solidFill>
                <a:schemeClr val="accent1"/>
              </a:solidFill>
            </a:endParaRPr>
          </a:p>
          <a:p>
            <a:r>
              <a:rPr lang="cs-CZ" sz="2400" u="sng" dirty="0" err="1" smtClean="0">
                <a:solidFill>
                  <a:schemeClr val="accent1"/>
                </a:solidFill>
              </a:rPr>
              <a:t>HelpDesk</a:t>
            </a:r>
            <a:r>
              <a:rPr lang="cs-CZ" sz="2400" u="sng" dirty="0" smtClean="0">
                <a:solidFill>
                  <a:schemeClr val="accent1"/>
                </a:solidFill>
              </a:rPr>
              <a:t> SPD</a:t>
            </a:r>
          </a:p>
          <a:p>
            <a:pPr>
              <a:buNone/>
            </a:pPr>
            <a:r>
              <a:rPr lang="cs-CZ" sz="2400" dirty="0">
                <a:solidFill>
                  <a:schemeClr val="accent1"/>
                </a:solidFill>
              </a:rPr>
              <a:t> </a:t>
            </a:r>
            <a:r>
              <a:rPr lang="cs-CZ" sz="2400" dirty="0" smtClean="0">
                <a:solidFill>
                  <a:schemeClr val="accent1"/>
                </a:solidFill>
              </a:rPr>
              <a:t>    - v pracovní době (PO-PI, 7:00 – 17:00 hod.) na tel.:    </a:t>
            </a:r>
          </a:p>
          <a:p>
            <a:pPr>
              <a:buNone/>
            </a:pPr>
            <a:r>
              <a:rPr lang="cs-CZ" sz="2400" dirty="0">
                <a:solidFill>
                  <a:schemeClr val="accent1"/>
                </a:solidFill>
              </a:rPr>
              <a:t> </a:t>
            </a:r>
            <a:r>
              <a:rPr lang="cs-CZ" sz="2400" dirty="0" smtClean="0">
                <a:solidFill>
                  <a:schemeClr val="accent1"/>
                </a:solidFill>
              </a:rPr>
              <a:t>      +420 261 </a:t>
            </a:r>
            <a:r>
              <a:rPr lang="cs-CZ" sz="2400" smtClean="0">
                <a:solidFill>
                  <a:schemeClr val="accent1"/>
                </a:solidFill>
              </a:rPr>
              <a:t>331 996</a:t>
            </a:r>
            <a:endParaRPr lang="cs-CZ" sz="2400" dirty="0" smtClean="0">
              <a:solidFill>
                <a:schemeClr val="accent1"/>
              </a:solidFill>
            </a:endParaRPr>
          </a:p>
          <a:p>
            <a:pPr>
              <a:buNone/>
            </a:pPr>
            <a:r>
              <a:rPr lang="cs-CZ" sz="2400" dirty="0">
                <a:solidFill>
                  <a:schemeClr val="accent1"/>
                </a:solidFill>
              </a:rPr>
              <a:t> </a:t>
            </a:r>
            <a:r>
              <a:rPr lang="cs-CZ" sz="2400" dirty="0" smtClean="0">
                <a:solidFill>
                  <a:schemeClr val="accent1"/>
                </a:solidFill>
              </a:rPr>
              <a:t>    - mimo pracovní dobu na tel.: + 420 602 301 112</a:t>
            </a:r>
          </a:p>
          <a:p>
            <a:pPr>
              <a:buNone/>
            </a:pPr>
            <a:r>
              <a:rPr lang="cs-CZ" sz="2400" dirty="0">
                <a:solidFill>
                  <a:schemeClr val="accent1"/>
                </a:solidFill>
              </a:rPr>
              <a:t> </a:t>
            </a:r>
            <a:r>
              <a:rPr lang="cs-CZ" sz="2400" dirty="0" smtClean="0">
                <a:solidFill>
                  <a:schemeClr val="accent1"/>
                </a:solidFill>
              </a:rPr>
              <a:t>    - vždy na emailové adrese: </a:t>
            </a:r>
            <a:r>
              <a:rPr lang="cs-CZ" sz="2400" dirty="0" err="1" smtClean="0">
                <a:solidFill>
                  <a:schemeClr val="accent1"/>
                </a:solidFill>
                <a:hlinkClick r:id="rId3"/>
              </a:rPr>
              <a:t>spdhelpdesk</a:t>
            </a:r>
            <a:r>
              <a:rPr lang="cs-CZ" sz="2400" dirty="0" smtClean="0">
                <a:solidFill>
                  <a:schemeClr val="accent1"/>
                </a:solidFill>
                <a:hlinkClick r:id="rId3"/>
              </a:rPr>
              <a:t>@</a:t>
            </a:r>
            <a:r>
              <a:rPr lang="cs-CZ" sz="2400" dirty="0" err="1" smtClean="0">
                <a:solidFill>
                  <a:schemeClr val="accent1"/>
                </a:solidFill>
                <a:hlinkClick r:id="rId3"/>
              </a:rPr>
              <a:t>cs.mfcr.cz</a:t>
            </a:r>
            <a:r>
              <a:rPr lang="cs-CZ" sz="2400" dirty="0" smtClean="0">
                <a:solidFill>
                  <a:schemeClr val="accent1"/>
                </a:solidFill>
              </a:rPr>
              <a:t> </a:t>
            </a:r>
          </a:p>
          <a:p>
            <a:r>
              <a:rPr lang="cs-CZ" sz="2400" u="sng" dirty="0" smtClean="0">
                <a:solidFill>
                  <a:schemeClr val="accent1"/>
                </a:solidFill>
              </a:rPr>
              <a:t>Správce daně daňového subjektu</a:t>
            </a:r>
          </a:p>
          <a:p>
            <a:r>
              <a:rPr lang="cs-CZ" sz="2400" u="sng" dirty="0" smtClean="0">
                <a:solidFill>
                  <a:schemeClr val="accent1"/>
                </a:solidFill>
              </a:rPr>
              <a:t>Každý uživatel EMCS obdrží email</a:t>
            </a:r>
          </a:p>
          <a:p>
            <a:pPr>
              <a:buNone/>
            </a:pPr>
            <a:endParaRPr lang="cs-CZ" sz="2400" dirty="0"/>
          </a:p>
          <a:p>
            <a:pPr>
              <a:buNone/>
            </a:pPr>
            <a:endParaRPr lang="cs-CZ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3200" b="1" dirty="0" smtClean="0"/>
              <a:t>Jak se vyhnout využití záložního systému EMCS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cs-CZ" b="1" u="sng" dirty="0">
                <a:solidFill>
                  <a:schemeClr val="accent1"/>
                </a:solidFill>
              </a:rPr>
              <a:t>V</a:t>
            </a:r>
            <a:r>
              <a:rPr lang="cs-CZ" b="1" u="sng" dirty="0" smtClean="0">
                <a:solidFill>
                  <a:schemeClr val="accent1"/>
                </a:solidFill>
              </a:rPr>
              <a:t> případě odeslání VV do jiné země EU</a:t>
            </a:r>
            <a:endParaRPr lang="cs-CZ" b="1" dirty="0">
              <a:solidFill>
                <a:schemeClr val="accent1"/>
              </a:solidFill>
            </a:endParaRPr>
          </a:p>
          <a:p>
            <a:r>
              <a:rPr lang="cs-CZ" sz="2800" dirty="0">
                <a:solidFill>
                  <a:schemeClr val="accent1"/>
                </a:solidFill>
              </a:rPr>
              <a:t>p</a:t>
            </a:r>
            <a:r>
              <a:rPr lang="cs-CZ" sz="2800" dirty="0" smtClean="0">
                <a:solidFill>
                  <a:schemeClr val="accent1"/>
                </a:solidFill>
              </a:rPr>
              <a:t>odat návrh e-AD ještě v době funkčnosti systému EMCS, nejdéle 7 kalendářních dnů před dnem odeslání zásilky </a:t>
            </a:r>
          </a:p>
          <a:p>
            <a:endParaRPr lang="cs-CZ" dirty="0">
              <a:solidFill>
                <a:schemeClr val="accent1"/>
              </a:solidFill>
            </a:endParaRPr>
          </a:p>
          <a:p>
            <a:pPr>
              <a:buNone/>
            </a:pPr>
            <a:r>
              <a:rPr lang="cs-CZ" b="1" u="sng" dirty="0" smtClean="0">
                <a:solidFill>
                  <a:schemeClr val="accent1"/>
                </a:solidFill>
              </a:rPr>
              <a:t>V případě přijetí VV z jiné země EU</a:t>
            </a:r>
          </a:p>
          <a:p>
            <a:r>
              <a:rPr lang="cs-CZ" sz="2800" dirty="0">
                <a:solidFill>
                  <a:schemeClr val="accent1"/>
                </a:solidFill>
              </a:rPr>
              <a:t>p</a:t>
            </a:r>
            <a:r>
              <a:rPr lang="cs-CZ" sz="2800" dirty="0" smtClean="0">
                <a:solidFill>
                  <a:schemeClr val="accent1"/>
                </a:solidFill>
              </a:rPr>
              <a:t>odat oznámení o přijetí VV co nejdříve po přijetí zásilky, ještě v době funkčnosti systému EMCS</a:t>
            </a:r>
          </a:p>
          <a:p>
            <a:pPr>
              <a:buNone/>
            </a:pPr>
            <a:endParaRPr lang="cs-CZ" dirty="0"/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aoblený obdélník 13"/>
          <p:cNvSpPr/>
          <p:nvPr/>
        </p:nvSpPr>
        <p:spPr>
          <a:xfrm>
            <a:off x="1979712" y="4365104"/>
            <a:ext cx="2088232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440160"/>
          </a:xfrm>
        </p:spPr>
        <p:txBody>
          <a:bodyPr>
            <a:noAutofit/>
          </a:bodyPr>
          <a:lstStyle/>
          <a:p>
            <a:r>
              <a:rPr lang="cs-CZ" sz="2800" b="1" dirty="0" smtClean="0"/>
              <a:t/>
            </a:r>
            <a:br>
              <a:rPr lang="cs-CZ" sz="2800" b="1" dirty="0" smtClean="0"/>
            </a:br>
            <a:r>
              <a:rPr lang="cs-CZ" sz="2800" b="1" dirty="0"/>
              <a:t/>
            </a:r>
            <a:br>
              <a:rPr lang="cs-CZ" sz="2800" b="1" dirty="0"/>
            </a:br>
            <a:r>
              <a:rPr lang="cs-CZ" sz="2800" b="1" dirty="0" smtClean="0"/>
              <a:t/>
            </a:r>
            <a:br>
              <a:rPr lang="cs-CZ" sz="2800" b="1" dirty="0" smtClean="0"/>
            </a:br>
            <a:r>
              <a:rPr lang="cs-CZ" sz="2800" b="1" dirty="0" smtClean="0"/>
              <a:t>Deklarantský modul EMCS  </a:t>
            </a:r>
            <a:br>
              <a:rPr lang="cs-CZ" sz="2800" b="1" dirty="0" smtClean="0"/>
            </a:br>
            <a:r>
              <a:rPr lang="cs-CZ" sz="2800" b="1" dirty="0" smtClean="0"/>
              <a:t>změna příslušného útvaru CS ČR  od 1. 1. 2013</a:t>
            </a:r>
            <a:br>
              <a:rPr lang="cs-CZ" sz="2800" b="1" dirty="0" smtClean="0"/>
            </a:br>
            <a:endParaRPr lang="cs-CZ" sz="2800" b="1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84784"/>
            <a:ext cx="7293987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8" name="Přímá spojovací šipka 17"/>
          <p:cNvCxnSpPr/>
          <p:nvPr/>
        </p:nvCxnSpPr>
        <p:spPr>
          <a:xfrm flipH="1">
            <a:off x="2987824" y="3789040"/>
            <a:ext cx="360040" cy="792088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ovací šipka 19"/>
          <p:cNvCxnSpPr/>
          <p:nvPr/>
        </p:nvCxnSpPr>
        <p:spPr>
          <a:xfrm flipH="1">
            <a:off x="5436096" y="3789040"/>
            <a:ext cx="288032" cy="7920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3200" b="1" dirty="0" smtClean="0"/>
              <a:t>Postup změny příslušného CÚ k 1. 1. 2013 v deklarantském modulu EMCS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328592"/>
          </a:xfrm>
        </p:spPr>
        <p:txBody>
          <a:bodyPr>
            <a:noAutofit/>
          </a:bodyPr>
          <a:lstStyle/>
          <a:p>
            <a:pPr lvl="0" algn="just"/>
            <a:r>
              <a:rPr lang="cs-CZ" sz="1400" dirty="0">
                <a:solidFill>
                  <a:schemeClr val="accent1"/>
                </a:solidFill>
              </a:rPr>
              <a:t>Přihlásit se </a:t>
            </a:r>
            <a:r>
              <a:rPr lang="cs-CZ" sz="1400" dirty="0" smtClean="0">
                <a:solidFill>
                  <a:schemeClr val="accent1"/>
                </a:solidFill>
              </a:rPr>
              <a:t>do aktualizované verze </a:t>
            </a:r>
            <a:r>
              <a:rPr lang="cs-CZ" sz="1400" dirty="0">
                <a:solidFill>
                  <a:schemeClr val="accent1"/>
                </a:solidFill>
              </a:rPr>
              <a:t>aplikace </a:t>
            </a:r>
            <a:r>
              <a:rPr lang="cs-CZ" sz="1400" dirty="0" smtClean="0">
                <a:solidFill>
                  <a:schemeClr val="accent1"/>
                </a:solidFill>
              </a:rPr>
              <a:t>EMCS dne 2. 1. 2013 před prvním zahájením nebo ukončením přepravy v roce 2013</a:t>
            </a:r>
            <a:endParaRPr lang="cs-CZ" sz="1400" dirty="0">
              <a:solidFill>
                <a:schemeClr val="accent1"/>
              </a:solidFill>
            </a:endParaRPr>
          </a:p>
          <a:p>
            <a:pPr lvl="0"/>
            <a:r>
              <a:rPr lang="cs-CZ" sz="1400" dirty="0" smtClean="0">
                <a:solidFill>
                  <a:schemeClr val="accent1"/>
                </a:solidFill>
              </a:rPr>
              <a:t>Na hlavní liště vybrat </a:t>
            </a:r>
            <a:r>
              <a:rPr lang="cs-CZ" sz="1400" dirty="0">
                <a:solidFill>
                  <a:schemeClr val="accent1"/>
                </a:solidFill>
              </a:rPr>
              <a:t>záložku „Konfigurace</a:t>
            </a:r>
            <a:r>
              <a:rPr lang="cs-CZ" sz="1400" dirty="0" smtClean="0">
                <a:solidFill>
                  <a:schemeClr val="accent1"/>
                </a:solidFill>
              </a:rPr>
              <a:t>“;</a:t>
            </a:r>
            <a:endParaRPr lang="cs-CZ" sz="1400" dirty="0">
              <a:solidFill>
                <a:schemeClr val="accent1"/>
              </a:solidFill>
            </a:endParaRPr>
          </a:p>
          <a:p>
            <a:pPr lvl="0"/>
            <a:r>
              <a:rPr lang="cs-CZ" sz="1400" dirty="0">
                <a:solidFill>
                  <a:schemeClr val="accent1"/>
                </a:solidFill>
              </a:rPr>
              <a:t>Stisknout tlačítko „Konfigurace firmy“;</a:t>
            </a:r>
          </a:p>
          <a:p>
            <a:pPr lvl="0" algn="just"/>
            <a:r>
              <a:rPr lang="cs-CZ" sz="1400" dirty="0">
                <a:solidFill>
                  <a:schemeClr val="accent1"/>
                </a:solidFill>
              </a:rPr>
              <a:t>Z rozbalovacího menu vlevo dole vybrat místně příslušný CÚ pro </a:t>
            </a:r>
            <a:r>
              <a:rPr lang="cs-CZ" sz="1400" dirty="0" smtClean="0">
                <a:solidFill>
                  <a:schemeClr val="accent1"/>
                </a:solidFill>
              </a:rPr>
              <a:t>vlastníka </a:t>
            </a:r>
            <a:r>
              <a:rPr lang="cs-CZ" sz="1400" dirty="0">
                <a:solidFill>
                  <a:schemeClr val="accent1"/>
                </a:solidFill>
              </a:rPr>
              <a:t>daňového skladu nebo </a:t>
            </a:r>
            <a:r>
              <a:rPr lang="cs-CZ" sz="1400" dirty="0" smtClean="0">
                <a:solidFill>
                  <a:schemeClr val="accent1"/>
                </a:solidFill>
              </a:rPr>
              <a:t>oprávněného </a:t>
            </a:r>
            <a:r>
              <a:rPr lang="cs-CZ" sz="1400" dirty="0">
                <a:solidFill>
                  <a:schemeClr val="accent1"/>
                </a:solidFill>
              </a:rPr>
              <a:t>příjemce;</a:t>
            </a:r>
          </a:p>
          <a:p>
            <a:pPr lvl="0"/>
            <a:r>
              <a:rPr lang="cs-CZ" sz="1400" dirty="0">
                <a:solidFill>
                  <a:schemeClr val="accent1"/>
                </a:solidFill>
              </a:rPr>
              <a:t>Z rozbalovacího menu vpravo dole vybrat místně příslušný CÚ pro </a:t>
            </a:r>
            <a:r>
              <a:rPr lang="cs-CZ" sz="1400" dirty="0" smtClean="0">
                <a:solidFill>
                  <a:schemeClr val="accent1"/>
                </a:solidFill>
              </a:rPr>
              <a:t>daňové </a:t>
            </a:r>
            <a:r>
              <a:rPr lang="cs-CZ" sz="1400" dirty="0">
                <a:solidFill>
                  <a:schemeClr val="accent1"/>
                </a:solidFill>
              </a:rPr>
              <a:t>sklady nebo pro Oprávněného příjemce;</a:t>
            </a:r>
          </a:p>
          <a:p>
            <a:pPr lvl="0"/>
            <a:r>
              <a:rPr lang="cs-CZ" sz="1400" dirty="0">
                <a:solidFill>
                  <a:schemeClr val="accent1"/>
                </a:solidFill>
              </a:rPr>
              <a:t>Zkontrolovat </a:t>
            </a:r>
            <a:r>
              <a:rPr lang="cs-CZ" sz="1400" dirty="0" smtClean="0">
                <a:solidFill>
                  <a:schemeClr val="accent1"/>
                </a:solidFill>
              </a:rPr>
              <a:t>parametry </a:t>
            </a:r>
            <a:r>
              <a:rPr lang="cs-CZ" sz="1400" dirty="0">
                <a:solidFill>
                  <a:schemeClr val="accent1"/>
                </a:solidFill>
              </a:rPr>
              <a:t>komunikace (QS) vlevo </a:t>
            </a:r>
            <a:r>
              <a:rPr lang="cs-CZ" sz="1400" dirty="0" smtClean="0">
                <a:solidFill>
                  <a:schemeClr val="accent1"/>
                </a:solidFill>
              </a:rPr>
              <a:t>dole;</a:t>
            </a:r>
            <a:endParaRPr lang="cs-CZ" sz="1400" dirty="0">
              <a:solidFill>
                <a:schemeClr val="accent1"/>
              </a:solidFill>
            </a:endParaRPr>
          </a:p>
          <a:p>
            <a:pPr lvl="0"/>
            <a:r>
              <a:rPr lang="cs-CZ" sz="1400" dirty="0">
                <a:solidFill>
                  <a:schemeClr val="accent1"/>
                </a:solidFill>
              </a:rPr>
              <a:t>Zkontrolovat </a:t>
            </a:r>
            <a:r>
              <a:rPr lang="cs-CZ" sz="1400" dirty="0" smtClean="0">
                <a:solidFill>
                  <a:schemeClr val="accent1"/>
                </a:solidFill>
              </a:rPr>
              <a:t>číslo </a:t>
            </a:r>
            <a:r>
              <a:rPr lang="cs-CZ" sz="1400" dirty="0">
                <a:solidFill>
                  <a:schemeClr val="accent1"/>
                </a:solidFill>
              </a:rPr>
              <a:t>povolení komunikace EMCS (JM) vpravo </a:t>
            </a:r>
            <a:r>
              <a:rPr lang="cs-CZ" sz="1400" dirty="0" smtClean="0">
                <a:solidFill>
                  <a:schemeClr val="accent1"/>
                </a:solidFill>
              </a:rPr>
              <a:t>dole;</a:t>
            </a:r>
            <a:endParaRPr lang="cs-CZ" sz="1400" dirty="0">
              <a:solidFill>
                <a:schemeClr val="accent1"/>
              </a:solidFill>
            </a:endParaRPr>
          </a:p>
          <a:p>
            <a:pPr lvl="0"/>
            <a:r>
              <a:rPr lang="cs-CZ" sz="1400" dirty="0">
                <a:solidFill>
                  <a:schemeClr val="accent1"/>
                </a:solidFill>
              </a:rPr>
              <a:t>ULOŽIT změny !!!</a:t>
            </a:r>
          </a:p>
          <a:p>
            <a:pPr lvl="0" algn="just"/>
            <a:r>
              <a:rPr lang="cs-CZ" sz="1400" dirty="0">
                <a:solidFill>
                  <a:schemeClr val="accent1"/>
                </a:solidFill>
              </a:rPr>
              <a:t>Od této chvíle lze uskutečnit podání přepravy nebo přijetí přepravy pouze od 2.ledna 2013 od 12.00 hodin </a:t>
            </a:r>
            <a:r>
              <a:rPr lang="cs-CZ" sz="1400" dirty="0" smtClean="0">
                <a:solidFill>
                  <a:schemeClr val="accent1"/>
                </a:solidFill>
              </a:rPr>
              <a:t>!!!</a:t>
            </a:r>
          </a:p>
          <a:p>
            <a:pPr lvl="0">
              <a:spcBef>
                <a:spcPts val="0"/>
              </a:spcBef>
              <a:buNone/>
            </a:pPr>
            <a:endParaRPr lang="cs-CZ" sz="1400" dirty="0" smtClean="0">
              <a:solidFill>
                <a:schemeClr val="accent1"/>
              </a:solidFill>
            </a:endParaRPr>
          </a:p>
          <a:p>
            <a:pPr lvl="0" algn="just">
              <a:spcBef>
                <a:spcPts val="0"/>
              </a:spcBef>
              <a:buNone/>
            </a:pPr>
            <a:endParaRPr lang="cs-CZ" sz="1400" dirty="0" smtClean="0">
              <a:solidFill>
                <a:schemeClr val="accent1"/>
              </a:solidFill>
            </a:endParaRPr>
          </a:p>
          <a:p>
            <a:pPr lvl="0" algn="just">
              <a:spcBef>
                <a:spcPts val="0"/>
              </a:spcBef>
              <a:buNone/>
            </a:pPr>
            <a:r>
              <a:rPr lang="cs-CZ" sz="1400" dirty="0" smtClean="0">
                <a:solidFill>
                  <a:schemeClr val="accent1"/>
                </a:solidFill>
              </a:rPr>
              <a:t>Přehled nástupnických útvarů CS ČR od 1. 1. 2013 je k dispozici na internetové stránce Celní Správy ČR </a:t>
            </a:r>
          </a:p>
          <a:p>
            <a:pPr lvl="0" algn="just">
              <a:spcBef>
                <a:spcPts val="0"/>
              </a:spcBef>
              <a:buNone/>
            </a:pPr>
            <a:r>
              <a:rPr lang="cs-CZ" sz="1400" dirty="0" smtClean="0">
                <a:solidFill>
                  <a:schemeClr val="accent1"/>
                </a:solidFill>
              </a:rPr>
              <a:t>v části Daně /Systém EMCS a bude součástí informace odeslané emailem všem uživatelům systému EMCS. </a:t>
            </a:r>
          </a:p>
          <a:p>
            <a:pPr lvl="0" algn="just">
              <a:spcBef>
                <a:spcPts val="0"/>
              </a:spcBef>
              <a:buNone/>
            </a:pPr>
            <a:r>
              <a:rPr lang="cs-CZ" sz="1400" dirty="0" smtClean="0">
                <a:solidFill>
                  <a:schemeClr val="accent1"/>
                </a:solidFill>
              </a:rPr>
              <a:t>V případě nejasností je možné se obrátit na </a:t>
            </a:r>
            <a:r>
              <a:rPr lang="cs-CZ" sz="1400" dirty="0" err="1" smtClean="0">
                <a:solidFill>
                  <a:schemeClr val="accent1"/>
                </a:solidFill>
              </a:rPr>
              <a:t>HelpDesk</a:t>
            </a:r>
            <a:r>
              <a:rPr lang="cs-CZ" sz="1400" dirty="0" smtClean="0">
                <a:solidFill>
                  <a:schemeClr val="accent1"/>
                </a:solidFill>
              </a:rPr>
              <a:t> SPD.</a:t>
            </a:r>
            <a:endParaRPr lang="cs-CZ" sz="1400" dirty="0">
              <a:solidFill>
                <a:schemeClr val="accent1"/>
              </a:solidFill>
            </a:endParaRPr>
          </a:p>
          <a:p>
            <a:pPr>
              <a:buNone/>
            </a:pPr>
            <a:endParaRPr lang="cs-CZ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24371"/>
          </a:xfrm>
        </p:spPr>
        <p:txBody>
          <a:bodyPr/>
          <a:lstStyle/>
          <a:p>
            <a:r>
              <a:rPr lang="cs-CZ" sz="3800" dirty="0" smtClean="0">
                <a:solidFill>
                  <a:schemeClr val="accent1">
                    <a:lumMod val="50000"/>
                  </a:schemeClr>
                </a:solidFill>
              </a:rPr>
              <a:t>Obsah</a:t>
            </a:r>
            <a:endParaRPr lang="cs-CZ" sz="3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55576" y="2636912"/>
            <a:ext cx="7772400" cy="3096344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cs-CZ" dirty="0" smtClean="0">
                <a:solidFill>
                  <a:schemeClr val="accent3">
                    <a:lumMod val="50000"/>
                  </a:schemeClr>
                </a:solidFill>
              </a:rPr>
              <a:t>  </a:t>
            </a:r>
            <a:r>
              <a:rPr lang="cs-CZ" dirty="0" smtClean="0">
                <a:solidFill>
                  <a:schemeClr val="accent1"/>
                </a:solidFill>
              </a:rPr>
              <a:t>Působnost odboru 23 Daní</a:t>
            </a:r>
          </a:p>
          <a:p>
            <a:pPr>
              <a:buFont typeface="Wingdings" pitchFamily="2" charset="2"/>
              <a:buChar char="q"/>
            </a:pPr>
            <a:endParaRPr lang="cs-CZ" dirty="0" smtClean="0">
              <a:solidFill>
                <a:schemeClr val="accent1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cs-CZ" dirty="0" smtClean="0">
                <a:solidFill>
                  <a:schemeClr val="accent1"/>
                </a:solidFill>
              </a:rPr>
              <a:t>  Organizační změny v daňové agendě od 1.1.2013</a:t>
            </a:r>
          </a:p>
          <a:p>
            <a:pPr>
              <a:buFont typeface="Wingdings" pitchFamily="2" charset="2"/>
              <a:buChar char="q"/>
            </a:pPr>
            <a:endParaRPr lang="cs-CZ" dirty="0" smtClean="0">
              <a:solidFill>
                <a:schemeClr val="accent1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cs-CZ" dirty="0" smtClean="0">
                <a:solidFill>
                  <a:schemeClr val="accent1"/>
                </a:solidFill>
              </a:rPr>
              <a:t>  Nedostupnost EMCS 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019703-6652-4A9A-87E1-FFFC761417DE}" type="slidenum">
              <a:rPr lang="cs-CZ" smtClean="0"/>
              <a:pPr>
                <a:defRPr/>
              </a:pPr>
              <a:t>2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600" dirty="0" smtClean="0">
                <a:solidFill>
                  <a:schemeClr val="accent1">
                    <a:lumMod val="50000"/>
                  </a:schemeClr>
                </a:solidFill>
              </a:rPr>
              <a:t>Působnost odboru 23 Daní</a:t>
            </a:r>
            <a:endParaRPr lang="cs-CZ" sz="36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914400" y="1772816"/>
            <a:ext cx="7772400" cy="4246984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cs-CZ" b="1" dirty="0" smtClean="0">
                <a:solidFill>
                  <a:schemeClr val="accent1"/>
                </a:solidFill>
              </a:rPr>
              <a:t> Organizační uspořádání odboru od 1.6.2012</a:t>
            </a:r>
            <a:endParaRPr lang="cs-CZ" dirty="0" smtClean="0">
              <a:solidFill>
                <a:schemeClr val="accent1"/>
              </a:solidFill>
            </a:endParaRPr>
          </a:p>
          <a:p>
            <a:endParaRPr lang="cs-CZ" dirty="0" smtClean="0">
              <a:solidFill>
                <a:schemeClr val="accent1"/>
              </a:solidFill>
            </a:endParaRPr>
          </a:p>
          <a:p>
            <a:pPr lvl="1">
              <a:buFont typeface="Courier New" pitchFamily="49" charset="0"/>
              <a:buChar char="o"/>
            </a:pPr>
            <a:r>
              <a:rPr lang="cs-CZ" b="1" dirty="0" smtClean="0">
                <a:solidFill>
                  <a:schemeClr val="accent1"/>
                </a:solidFill>
              </a:rPr>
              <a:t>oddělení 231 Metodiky daní</a:t>
            </a:r>
            <a:endParaRPr lang="cs-CZ" dirty="0" smtClean="0">
              <a:solidFill>
                <a:schemeClr val="accent1"/>
              </a:solidFill>
            </a:endParaRPr>
          </a:p>
          <a:p>
            <a:pPr lvl="1">
              <a:buFont typeface="Courier New" pitchFamily="49" charset="0"/>
              <a:buChar char="o"/>
            </a:pPr>
            <a:r>
              <a:rPr lang="cs-CZ" b="1" dirty="0" smtClean="0">
                <a:solidFill>
                  <a:schemeClr val="accent1"/>
                </a:solidFill>
              </a:rPr>
              <a:t>oddělení 232 ELO a vyhledávání</a:t>
            </a:r>
            <a:r>
              <a:rPr lang="cs-CZ" dirty="0" smtClean="0">
                <a:solidFill>
                  <a:schemeClr val="accent1"/>
                </a:solidFill>
              </a:rPr>
              <a:t>: </a:t>
            </a:r>
            <a:r>
              <a:rPr lang="cs-CZ" dirty="0" err="1" smtClean="0">
                <a:solidFill>
                  <a:schemeClr val="accent1"/>
                </a:solidFill>
              </a:rPr>
              <a:t>vyhledávání</a:t>
            </a:r>
            <a:r>
              <a:rPr lang="cs-CZ" dirty="0" smtClean="0">
                <a:solidFill>
                  <a:schemeClr val="accent1"/>
                </a:solidFill>
              </a:rPr>
              <a:t> podle DŘ + kontroly dopravy vybraných výrobků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6ABD9AA-D96E-4496-BAAF-4C9C9676C13D}" type="slidenum">
              <a:rPr lang="cs-CZ" smtClean="0"/>
              <a:pPr>
                <a:defRPr/>
              </a:pPr>
              <a:t>3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994122"/>
          </a:xfrm>
        </p:spPr>
        <p:txBody>
          <a:bodyPr/>
          <a:lstStyle/>
          <a:p>
            <a:r>
              <a:rPr lang="cs-CZ" sz="3600" dirty="0" smtClean="0">
                <a:solidFill>
                  <a:schemeClr val="accent1">
                    <a:lumMod val="50000"/>
                  </a:schemeClr>
                </a:solidFill>
              </a:rPr>
              <a:t>Působnost odboru 23 Daní</a:t>
            </a:r>
            <a:endParaRPr lang="cs-CZ" sz="36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914400" y="1628800"/>
            <a:ext cx="7772400" cy="4680520"/>
          </a:xfrm>
        </p:spPr>
        <p:txBody>
          <a:bodyPr/>
          <a:lstStyle/>
          <a:p>
            <a:pPr algn="just">
              <a:buFont typeface="Wingdings" pitchFamily="2" charset="2"/>
              <a:buChar char="q"/>
            </a:pPr>
            <a:r>
              <a:rPr lang="cs-CZ" b="1" dirty="0" smtClean="0">
                <a:solidFill>
                  <a:schemeClr val="accent1"/>
                </a:solidFill>
              </a:rPr>
              <a:t> </a:t>
            </a:r>
            <a:r>
              <a:rPr lang="cs-CZ" sz="2400" b="1" dirty="0" smtClean="0">
                <a:solidFill>
                  <a:schemeClr val="accent1"/>
                </a:solidFill>
              </a:rPr>
              <a:t>Oddělení 231 – metodiky daní</a:t>
            </a:r>
            <a:r>
              <a:rPr lang="cs-CZ" sz="2400" dirty="0" smtClean="0">
                <a:solidFill>
                  <a:schemeClr val="accent1"/>
                </a:solidFill>
              </a:rPr>
              <a:t> – metodicky řídí a   koordinuje výkon agend správy daní, daňového dozoru, TNKP a nedaňových kontrol na CÚ, a vykonává činnosti této agendy, zejména:</a:t>
            </a:r>
          </a:p>
          <a:p>
            <a:pPr lvl="1" algn="just">
              <a:buFont typeface="Courier New" pitchFamily="49" charset="0"/>
              <a:buChar char="o"/>
            </a:pPr>
            <a:r>
              <a:rPr lang="cs-CZ" dirty="0" smtClean="0">
                <a:solidFill>
                  <a:schemeClr val="accent1"/>
                </a:solidFill>
              </a:rPr>
              <a:t>v oblasti správy spotřebních daní,  </a:t>
            </a:r>
          </a:p>
          <a:p>
            <a:pPr lvl="1" algn="just">
              <a:buFont typeface="Courier New" pitchFamily="49" charset="0"/>
              <a:buChar char="o"/>
            </a:pPr>
            <a:r>
              <a:rPr lang="cs-CZ" dirty="0" smtClean="0">
                <a:solidFill>
                  <a:schemeClr val="accent1"/>
                </a:solidFill>
              </a:rPr>
              <a:t>v oblasti správy ekologických daní,  </a:t>
            </a:r>
          </a:p>
          <a:p>
            <a:pPr lvl="1" algn="just">
              <a:buFont typeface="Courier New" pitchFamily="49" charset="0"/>
              <a:buChar char="o"/>
            </a:pPr>
            <a:r>
              <a:rPr lang="cs-CZ" dirty="0" smtClean="0">
                <a:solidFill>
                  <a:schemeClr val="accent1"/>
                </a:solidFill>
              </a:rPr>
              <a:t>v oblasti povinnosti vztahujících se k </a:t>
            </a:r>
            <a:r>
              <a:rPr lang="cs-CZ" dirty="0" err="1" smtClean="0">
                <a:solidFill>
                  <a:schemeClr val="accent1"/>
                </a:solidFill>
              </a:rPr>
              <a:t>biopalivům</a:t>
            </a:r>
            <a:r>
              <a:rPr lang="cs-CZ" dirty="0" smtClean="0">
                <a:solidFill>
                  <a:schemeClr val="accent1"/>
                </a:solidFill>
              </a:rPr>
              <a:t>,</a:t>
            </a:r>
          </a:p>
          <a:p>
            <a:pPr lvl="1" algn="just">
              <a:buFont typeface="Courier New" pitchFamily="49" charset="0"/>
              <a:buChar char="o"/>
            </a:pPr>
            <a:r>
              <a:rPr lang="cs-CZ" dirty="0" smtClean="0">
                <a:solidFill>
                  <a:schemeClr val="accent1"/>
                </a:solidFill>
              </a:rPr>
              <a:t>v oblasti lihové a povinného značení lihu,  </a:t>
            </a:r>
          </a:p>
          <a:p>
            <a:pPr lvl="1" algn="just">
              <a:buFont typeface="Courier New" pitchFamily="49" charset="0"/>
              <a:buChar char="o"/>
            </a:pPr>
            <a:r>
              <a:rPr lang="cs-CZ" dirty="0" smtClean="0">
                <a:solidFill>
                  <a:schemeClr val="accent1"/>
                </a:solidFill>
              </a:rPr>
              <a:t>zajišťování výkladu hmotně právních předpisů upravujících výše uvedené oblasti. </a:t>
            </a:r>
          </a:p>
          <a:p>
            <a:pPr>
              <a:buFont typeface="Wingdings" pitchFamily="2" charset="2"/>
              <a:buChar char="q"/>
            </a:pPr>
            <a:endParaRPr lang="cs-CZ" dirty="0" smtClean="0">
              <a:solidFill>
                <a:schemeClr val="accent1"/>
              </a:solidFill>
            </a:endParaRPr>
          </a:p>
          <a:p>
            <a:endParaRPr lang="cs-CZ" dirty="0" smtClean="0">
              <a:solidFill>
                <a:schemeClr val="accent1"/>
              </a:solidFill>
            </a:endParaRP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6ABD9AA-D96E-4496-BAAF-4C9C9676C13D}" type="slidenum">
              <a:rPr lang="cs-CZ" smtClean="0"/>
              <a:pPr>
                <a:defRPr/>
              </a:pPr>
              <a:t>4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994122"/>
          </a:xfrm>
        </p:spPr>
        <p:txBody>
          <a:bodyPr/>
          <a:lstStyle/>
          <a:p>
            <a:r>
              <a:rPr lang="cs-CZ" sz="3600" dirty="0" smtClean="0">
                <a:solidFill>
                  <a:schemeClr val="accent1">
                    <a:lumMod val="50000"/>
                  </a:schemeClr>
                </a:solidFill>
              </a:rPr>
              <a:t>Působnost odboru 23 Daní</a:t>
            </a:r>
            <a:endParaRPr lang="cs-CZ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5221560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cs-CZ" b="1" dirty="0" smtClean="0"/>
              <a:t> </a:t>
            </a:r>
            <a:r>
              <a:rPr lang="cs-CZ" b="1" dirty="0" smtClean="0">
                <a:solidFill>
                  <a:schemeClr val="accent1"/>
                </a:solidFill>
              </a:rPr>
              <a:t>oddělení 232 ELO a vyhledávání</a:t>
            </a:r>
            <a:r>
              <a:rPr lang="cs-CZ" dirty="0" smtClean="0">
                <a:solidFill>
                  <a:schemeClr val="accent1"/>
                </a:solidFill>
              </a:rPr>
              <a:t> – metodicky řídí a koordinuje výkon činností agend daňového dozoru a správy daní na CÚ a vykonává činnosti v oblasti ELO a EMCS, zejména:</a:t>
            </a:r>
          </a:p>
          <a:p>
            <a:pPr lvl="1">
              <a:buFont typeface="Courier New" pitchFamily="49" charset="0"/>
              <a:buChar char="o"/>
            </a:pPr>
            <a:r>
              <a:rPr lang="cs-CZ" dirty="0" smtClean="0">
                <a:solidFill>
                  <a:schemeClr val="accent1"/>
                </a:solidFill>
              </a:rPr>
              <a:t>podávání žádostí o správní spolupráci v uvedených oblastech, </a:t>
            </a:r>
            <a:endParaRPr lang="cs-CZ" i="1" dirty="0" smtClean="0">
              <a:solidFill>
                <a:schemeClr val="accent1"/>
              </a:solidFill>
            </a:endParaRPr>
          </a:p>
          <a:p>
            <a:pPr lvl="1">
              <a:buFont typeface="Courier New" pitchFamily="49" charset="0"/>
              <a:buChar char="o"/>
            </a:pPr>
            <a:r>
              <a:rPr lang="cs-CZ" dirty="0" smtClean="0">
                <a:solidFill>
                  <a:schemeClr val="accent1"/>
                </a:solidFill>
              </a:rPr>
              <a:t>šetření nesrovnalostí při dopravě vybraných výrobků,</a:t>
            </a:r>
            <a:endParaRPr lang="cs-CZ" i="1" dirty="0" smtClean="0">
              <a:solidFill>
                <a:schemeClr val="accent1"/>
              </a:solidFill>
            </a:endParaRPr>
          </a:p>
          <a:p>
            <a:pPr lvl="1">
              <a:buFont typeface="Courier New" pitchFamily="49" charset="0"/>
              <a:buChar char="o"/>
            </a:pPr>
            <a:r>
              <a:rPr lang="cs-CZ" dirty="0" smtClean="0">
                <a:solidFill>
                  <a:schemeClr val="accent1"/>
                </a:solidFill>
              </a:rPr>
              <a:t>informování příslušných celních orgánů o rizikových zásilkách vybraných výrobků,</a:t>
            </a:r>
            <a:endParaRPr lang="cs-CZ" i="1" dirty="0" smtClean="0">
              <a:solidFill>
                <a:schemeClr val="accent1"/>
              </a:solidFill>
            </a:endParaRPr>
          </a:p>
          <a:p>
            <a:pPr lvl="1">
              <a:buFont typeface="Courier New" pitchFamily="49" charset="0"/>
              <a:buChar char="o"/>
            </a:pPr>
            <a:r>
              <a:rPr lang="cs-CZ" dirty="0" smtClean="0">
                <a:solidFill>
                  <a:schemeClr val="accent1"/>
                </a:solidFill>
              </a:rPr>
              <a:t>zajišťování a koordinace kontrol vykonávaných dle multilaterálních dohod</a:t>
            </a:r>
            <a:endParaRPr lang="cs-CZ" i="1" dirty="0" smtClean="0">
              <a:solidFill>
                <a:schemeClr val="accent1"/>
              </a:solidFill>
            </a:endParaRPr>
          </a:p>
          <a:p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6ABD9AA-D96E-4496-BAAF-4C9C9676C13D}" type="slidenum">
              <a:rPr lang="cs-CZ" smtClean="0"/>
              <a:pPr>
                <a:defRPr/>
              </a:pPr>
              <a:t>5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04664"/>
            <a:ext cx="7772400" cy="1080120"/>
          </a:xfrm>
        </p:spPr>
        <p:txBody>
          <a:bodyPr/>
          <a:lstStyle/>
          <a:p>
            <a:r>
              <a:rPr lang="cs-CZ" sz="3200" dirty="0" smtClean="0">
                <a:solidFill>
                  <a:schemeClr val="accent1">
                    <a:lumMod val="50000"/>
                  </a:schemeClr>
                </a:solidFill>
              </a:rPr>
              <a:t>Organizační změny v daňové agendě od 1.1.2013  </a:t>
            </a:r>
            <a:endParaRPr lang="cs-CZ" sz="32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5221560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cs-CZ" b="1" dirty="0" smtClean="0"/>
              <a:t>  </a:t>
            </a:r>
            <a:r>
              <a:rPr lang="cs-CZ" dirty="0" smtClean="0">
                <a:solidFill>
                  <a:schemeClr val="accent1"/>
                </a:solidFill>
              </a:rPr>
              <a:t>přechod na dvoustupňovou strukturu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cs-CZ" dirty="0" smtClean="0">
                <a:solidFill>
                  <a:schemeClr val="accent1"/>
                </a:solidFill>
              </a:rPr>
              <a:t>  15 celních úřadů 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cs-CZ" dirty="0" smtClean="0">
                <a:solidFill>
                  <a:schemeClr val="accent1"/>
                </a:solidFill>
              </a:rPr>
              <a:t>  Mapa rozmístění celních úřadů a územních   pracovišť – www.</a:t>
            </a:r>
            <a:r>
              <a:rPr lang="cs-CZ" dirty="0" err="1" smtClean="0">
                <a:solidFill>
                  <a:schemeClr val="accent1"/>
                </a:solidFill>
              </a:rPr>
              <a:t>celnisprava.cz</a:t>
            </a:r>
            <a:r>
              <a:rPr lang="cs-CZ" dirty="0" smtClean="0">
                <a:solidFill>
                  <a:schemeClr val="accent1"/>
                </a:solidFill>
              </a:rPr>
              <a:t>  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cs-CZ" b="1" dirty="0" smtClean="0">
                <a:solidFill>
                  <a:schemeClr val="accent1"/>
                </a:solidFill>
              </a:rPr>
              <a:t> </a:t>
            </a:r>
            <a:r>
              <a:rPr lang="cs-CZ" dirty="0" smtClean="0">
                <a:solidFill>
                  <a:schemeClr val="accent1"/>
                </a:solidFill>
              </a:rPr>
              <a:t>Vyhláška MF č. 285/2012 Sb., o územních pracovištích celních úřadů, která se nenacházejí v jejich sídlech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6ABD9AA-D96E-4496-BAAF-4C9C9676C13D}" type="slidenum">
              <a:rPr lang="cs-CZ" smtClean="0"/>
              <a:pPr>
                <a:defRPr/>
              </a:pPr>
              <a:t>6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04664"/>
            <a:ext cx="7772400" cy="1080120"/>
          </a:xfrm>
        </p:spPr>
        <p:txBody>
          <a:bodyPr/>
          <a:lstStyle/>
          <a:p>
            <a:r>
              <a:rPr lang="cs-CZ" sz="3200" dirty="0" smtClean="0">
                <a:solidFill>
                  <a:schemeClr val="accent1">
                    <a:lumMod val="50000"/>
                  </a:schemeClr>
                </a:solidFill>
              </a:rPr>
              <a:t>Organizační změny v daňové agendě od 1.1.2013 – celní úřad</a:t>
            </a:r>
            <a:endParaRPr lang="cs-CZ" sz="32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914400" y="1628800"/>
            <a:ext cx="7772400" cy="4752528"/>
          </a:xfrm>
        </p:spPr>
        <p:txBody>
          <a:bodyPr/>
          <a:lstStyle/>
          <a:p>
            <a:pPr marL="273050" lvl="2" indent="-273050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Font typeface="Wingdings" pitchFamily="2" charset="2"/>
              <a:buChar char="q"/>
            </a:pPr>
            <a:r>
              <a:rPr lang="cs-CZ" sz="2600" dirty="0" smtClean="0">
                <a:solidFill>
                  <a:schemeClr val="accent1"/>
                </a:solidFill>
              </a:rPr>
              <a:t> Daňová agenda na odboru daní CÚ:</a:t>
            </a:r>
          </a:p>
          <a:p>
            <a:pPr lvl="1">
              <a:lnSpc>
                <a:spcPct val="150000"/>
              </a:lnSpc>
              <a:buFont typeface="Courier New" pitchFamily="49" charset="0"/>
              <a:buChar char="o"/>
            </a:pPr>
            <a:r>
              <a:rPr lang="cs-CZ" dirty="0" smtClean="0">
                <a:solidFill>
                  <a:schemeClr val="accent1"/>
                </a:solidFill>
              </a:rPr>
              <a:t>daňový dozor, </a:t>
            </a:r>
          </a:p>
          <a:p>
            <a:pPr lvl="1">
              <a:lnSpc>
                <a:spcPct val="150000"/>
              </a:lnSpc>
              <a:buFont typeface="Courier New" pitchFamily="49" charset="0"/>
              <a:buChar char="o"/>
            </a:pPr>
            <a:r>
              <a:rPr lang="cs-CZ" dirty="0" smtClean="0">
                <a:solidFill>
                  <a:schemeClr val="accent1"/>
                </a:solidFill>
              </a:rPr>
              <a:t>nedaňové kontroly, </a:t>
            </a:r>
          </a:p>
          <a:p>
            <a:pPr lvl="1">
              <a:lnSpc>
                <a:spcPct val="150000"/>
              </a:lnSpc>
              <a:buFont typeface="Courier New" pitchFamily="49" charset="0"/>
              <a:buChar char="o"/>
            </a:pPr>
            <a:r>
              <a:rPr lang="cs-CZ" dirty="0" smtClean="0">
                <a:solidFill>
                  <a:schemeClr val="accent1"/>
                </a:solidFill>
              </a:rPr>
              <a:t>registrace, </a:t>
            </a:r>
          </a:p>
          <a:p>
            <a:pPr lvl="1">
              <a:lnSpc>
                <a:spcPct val="150000"/>
              </a:lnSpc>
              <a:buFont typeface="Courier New" pitchFamily="49" charset="0"/>
              <a:buChar char="o"/>
            </a:pPr>
            <a:r>
              <a:rPr lang="cs-CZ" dirty="0" smtClean="0">
                <a:solidFill>
                  <a:schemeClr val="accent1"/>
                </a:solidFill>
              </a:rPr>
              <a:t>správa daní.</a:t>
            </a:r>
            <a:r>
              <a:rPr lang="cs-CZ" dirty="0" smtClean="0"/>
              <a:t> </a:t>
            </a:r>
            <a:endParaRPr lang="cs-CZ" sz="1800" i="1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6ABD9AA-D96E-4496-BAAF-4C9C9676C13D}" type="slidenum">
              <a:rPr lang="cs-CZ" smtClean="0"/>
              <a:pPr>
                <a:defRPr/>
              </a:pPr>
              <a:t>7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04664"/>
            <a:ext cx="7772400" cy="1080120"/>
          </a:xfrm>
        </p:spPr>
        <p:txBody>
          <a:bodyPr/>
          <a:lstStyle/>
          <a:p>
            <a:r>
              <a:rPr lang="cs-CZ" sz="3200" dirty="0" smtClean="0">
                <a:solidFill>
                  <a:schemeClr val="accent1">
                    <a:lumMod val="50000"/>
                  </a:schemeClr>
                </a:solidFill>
              </a:rPr>
              <a:t>Organizační změny v daňové agendě od 1.1.2013 – celní úřad</a:t>
            </a:r>
            <a:endParaRPr lang="cs-CZ" sz="32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914400" y="1628800"/>
            <a:ext cx="7772400" cy="5040560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cs-CZ" sz="2800" dirty="0" smtClean="0">
                <a:solidFill>
                  <a:schemeClr val="accent1"/>
                </a:solidFill>
              </a:rPr>
              <a:t> TNKP – oddělení tabákových nálepek a kontrolních pásek (Kutná Hora) </a:t>
            </a:r>
          </a:p>
          <a:p>
            <a:pPr lvl="1">
              <a:lnSpc>
                <a:spcPct val="150000"/>
              </a:lnSpc>
              <a:buFont typeface="Courier New" pitchFamily="49" charset="0"/>
              <a:buChar char="o"/>
            </a:pPr>
            <a:r>
              <a:rPr lang="cs-CZ" dirty="0" smtClean="0">
                <a:solidFill>
                  <a:schemeClr val="accent1"/>
                </a:solidFill>
              </a:rPr>
              <a:t>vykonává činnosti v oblasti objednání, výroby a distribuce a likvidace tabákových nálepek a kontrolních pásek. </a:t>
            </a:r>
          </a:p>
          <a:p>
            <a:pPr lvl="2">
              <a:lnSpc>
                <a:spcPct val="150000"/>
              </a:lnSpc>
              <a:buNone/>
            </a:pPr>
            <a:endParaRPr lang="cs-CZ" sz="2000" i="1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6ABD9AA-D96E-4496-BAAF-4C9C9676C13D}" type="slidenum">
              <a:rPr lang="cs-CZ" smtClean="0"/>
              <a:pPr>
                <a:defRPr/>
              </a:pPr>
              <a:t>8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7772400" cy="1080120"/>
          </a:xfrm>
        </p:spPr>
        <p:txBody>
          <a:bodyPr/>
          <a:lstStyle/>
          <a:p>
            <a:r>
              <a:rPr lang="cs-CZ" sz="3200" dirty="0" smtClean="0">
                <a:solidFill>
                  <a:schemeClr val="accent1">
                    <a:lumMod val="50000"/>
                  </a:schemeClr>
                </a:solidFill>
              </a:rPr>
              <a:t>Organizační změny v daňové agendě od 1.1.2013 – celní úřad</a:t>
            </a:r>
            <a:endParaRPr lang="cs-CZ" sz="32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914400" y="1412776"/>
            <a:ext cx="7772400" cy="5256584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cs-CZ" sz="2400" b="1" dirty="0" smtClean="0"/>
              <a:t> </a:t>
            </a:r>
            <a:r>
              <a:rPr lang="cs-CZ" sz="2400" dirty="0" smtClean="0">
                <a:solidFill>
                  <a:schemeClr val="accent1"/>
                </a:solidFill>
              </a:rPr>
              <a:t>Podání na kterékoli pracovišti místně příslušného CÚ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cs-CZ" sz="2400" dirty="0" smtClean="0">
                <a:solidFill>
                  <a:schemeClr val="accent1"/>
                </a:solidFill>
              </a:rPr>
              <a:t> Správa daně a vedení daňového spisu na územním pracovišti (nahlížení do spisu v rámci celého CÚ)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cs-CZ" sz="2400" dirty="0" smtClean="0">
                <a:solidFill>
                  <a:schemeClr val="accent1"/>
                </a:solidFill>
              </a:rPr>
              <a:t> Umístění územních pracovišť odpovídá umístění stávajících CÚ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cs-CZ" sz="2400" dirty="0" smtClean="0">
                <a:solidFill>
                  <a:schemeClr val="accent1"/>
                </a:solidFill>
              </a:rPr>
              <a:t> Každé územní pracoviště bude mít vlastní evidenční číslo útvaru  </a:t>
            </a:r>
            <a:endParaRPr lang="cs-CZ" sz="2400" b="1" dirty="0" smtClean="0">
              <a:solidFill>
                <a:schemeClr val="accent1"/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cs-CZ" sz="2400" dirty="0" smtClean="0">
                <a:solidFill>
                  <a:schemeClr val="accent1"/>
                </a:solidFill>
              </a:rPr>
              <a:t>Přechodné ustanovení podle zákona 17/2012 Sb. o CS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6ABD9AA-D96E-4496-BAAF-4C9C9676C13D}" type="slidenum">
              <a:rPr lang="cs-CZ" smtClean="0"/>
              <a:pPr>
                <a:defRPr/>
              </a:pPr>
              <a:t>9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Jmění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Cest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Jmění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2175</TotalTime>
  <Words>575</Words>
  <Application>Microsoft Office PowerPoint</Application>
  <PresentationFormat>Předvádění na obrazovce (4:3)</PresentationFormat>
  <Paragraphs>102</Paragraphs>
  <Slides>15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6" baseType="lpstr">
      <vt:lpstr>Jmění</vt:lpstr>
      <vt:lpstr>Daňová agenda ve dvoustupňové organizační struktuře CS ČR </vt:lpstr>
      <vt:lpstr>Obsah</vt:lpstr>
      <vt:lpstr>Působnost odboru 23 Daní</vt:lpstr>
      <vt:lpstr>Působnost odboru 23 Daní</vt:lpstr>
      <vt:lpstr>Působnost odboru 23 Daní</vt:lpstr>
      <vt:lpstr>Organizační změny v daňové agendě od 1.1.2013  </vt:lpstr>
      <vt:lpstr>Organizační změny v daňové agendě od 1.1.2013 – celní úřad</vt:lpstr>
      <vt:lpstr>Organizační změny v daňové agendě od 1.1.2013 – celní úřad</vt:lpstr>
      <vt:lpstr>Organizační změny v daňové agendě od 1.1.2013 – celní úřad</vt:lpstr>
      <vt:lpstr>Organizační změny v daňové agendě od 1.1.2013 – povolovací řízení</vt:lpstr>
      <vt:lpstr>Období nedostupnosti systému EMCS  (období migrace dat)</vt:lpstr>
      <vt:lpstr>Informace o nedostupnosti systému EMCS</vt:lpstr>
      <vt:lpstr>Jak se vyhnout využití záložního systému EMCS</vt:lpstr>
      <vt:lpstr>   Deklarantský modul EMCS   změna příslušného útvaru CS ČR  od 1. 1. 2013 </vt:lpstr>
      <vt:lpstr>Postup změny příslušného CÚ k 1. 1. 2013 v deklarantském modulu EMCS</vt:lpstr>
    </vt:vector>
  </TitlesOfParts>
  <Company>grc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u011921</dc:creator>
  <cp:lastModifiedBy>u011989</cp:lastModifiedBy>
  <cp:revision>237</cp:revision>
  <dcterms:created xsi:type="dcterms:W3CDTF">2012-04-12T13:53:50Z</dcterms:created>
  <dcterms:modified xsi:type="dcterms:W3CDTF">2012-12-20T14:44:37Z</dcterms:modified>
</cp:coreProperties>
</file>