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4"/>
  </p:sldMasterIdLst>
  <p:notesMasterIdLst>
    <p:notesMasterId r:id="rId34"/>
  </p:notesMasterIdLst>
  <p:handoutMasterIdLst>
    <p:handoutMasterId r:id="rId35"/>
  </p:handoutMasterIdLst>
  <p:sldIdLst>
    <p:sldId id="749" r:id="rId5"/>
    <p:sldId id="773" r:id="rId6"/>
    <p:sldId id="774" r:id="rId7"/>
    <p:sldId id="750" r:id="rId8"/>
    <p:sldId id="764" r:id="rId9"/>
    <p:sldId id="751" r:id="rId10"/>
    <p:sldId id="775" r:id="rId11"/>
    <p:sldId id="752" r:id="rId12"/>
    <p:sldId id="753" r:id="rId13"/>
    <p:sldId id="754" r:id="rId14"/>
    <p:sldId id="755" r:id="rId15"/>
    <p:sldId id="756" r:id="rId16"/>
    <p:sldId id="771" r:id="rId17"/>
    <p:sldId id="757" r:id="rId18"/>
    <p:sldId id="758" r:id="rId19"/>
    <p:sldId id="759" r:id="rId20"/>
    <p:sldId id="760" r:id="rId21"/>
    <p:sldId id="776" r:id="rId22"/>
    <p:sldId id="761" r:id="rId23"/>
    <p:sldId id="766" r:id="rId24"/>
    <p:sldId id="772" r:id="rId25"/>
    <p:sldId id="767" r:id="rId26"/>
    <p:sldId id="768" r:id="rId27"/>
    <p:sldId id="779" r:id="rId28"/>
    <p:sldId id="780" r:id="rId29"/>
    <p:sldId id="781" r:id="rId30"/>
    <p:sldId id="782" r:id="rId31"/>
    <p:sldId id="770" r:id="rId32"/>
    <p:sldId id="769" r:id="rId33"/>
  </p:sldIdLst>
  <p:sldSz cx="9144000" cy="6858000" type="screen4x3"/>
  <p:notesSz cx="6797675" cy="9926638"/>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D1E"/>
    <a:srgbClr val="E97807"/>
    <a:srgbClr val="1A06A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Světlý styl 1 – zvýraznění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380" autoAdjust="0"/>
  </p:normalViewPr>
  <p:slideViewPr>
    <p:cSldViewPr>
      <p:cViewPr>
        <p:scale>
          <a:sx n="80" d="100"/>
          <a:sy n="80" d="100"/>
        </p:scale>
        <p:origin x="-594" y="-396"/>
      </p:cViewPr>
      <p:guideLst>
        <p:guide orient="horz" pos="2160"/>
        <p:guide pos="2880"/>
      </p:guideLst>
    </p:cSldViewPr>
  </p:slideViewPr>
  <p:outlineViewPr>
    <p:cViewPr>
      <p:scale>
        <a:sx n="33" d="100"/>
        <a:sy n="33" d="100"/>
      </p:scale>
      <p:origin x="0" y="28500"/>
    </p:cViewPr>
  </p:outlineViewPr>
  <p:notesTextViewPr>
    <p:cViewPr>
      <p:scale>
        <a:sx n="1" d="1"/>
        <a:sy n="1" d="1"/>
      </p:scale>
      <p:origin x="0" y="0"/>
    </p:cViewPr>
  </p:notesTextViewPr>
  <p:notesViewPr>
    <p:cSldViewPr>
      <p:cViewPr varScale="1">
        <p:scale>
          <a:sx n="76" d="100"/>
          <a:sy n="76" d="100"/>
        </p:scale>
        <p:origin x="-2166" y="-84"/>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D43FA8A3-684E-4443-A650-F7DF2D089BBB}" type="datetimeFigureOut">
              <a:rPr lang="cs-CZ" smtClean="0"/>
              <a:pPr/>
              <a:t>6.12.2012</a:t>
            </a:fld>
            <a:endParaRPr lang="cs-CZ"/>
          </a:p>
        </p:txBody>
      </p:sp>
      <p:sp>
        <p:nvSpPr>
          <p:cNvPr id="4" name="Zástupný symbol pro zápatí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67664583-4AFF-426C-A74C-BCCED16928EF}" type="slidenum">
              <a:rPr lang="cs-CZ" smtClean="0"/>
              <a:pPr/>
              <a:t>‹#›</a:t>
            </a:fld>
            <a:endParaRPr lang="cs-C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46400" cy="496809"/>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49688" y="0"/>
            <a:ext cx="2946400" cy="496809"/>
          </a:xfrm>
          <a:prstGeom prst="rect">
            <a:avLst/>
          </a:prstGeom>
        </p:spPr>
        <p:txBody>
          <a:bodyPr vert="horz" lIns="91440" tIns="45720" rIns="91440" bIns="45720" rtlCol="0"/>
          <a:lstStyle>
            <a:lvl1pPr algn="r">
              <a:defRPr sz="1200"/>
            </a:lvl1pPr>
          </a:lstStyle>
          <a:p>
            <a:fld id="{43043583-7746-4D0B-B670-54A17048C57A}" type="datetimeFigureOut">
              <a:rPr lang="cs-CZ" smtClean="0"/>
              <a:pPr/>
              <a:t>6.12.2012</a:t>
            </a:fld>
            <a:endParaRPr lang="cs-CZ"/>
          </a:p>
        </p:txBody>
      </p:sp>
      <p:sp>
        <p:nvSpPr>
          <p:cNvPr id="4" name="Zástupný symbol pro obrázek snímku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79450" y="4715710"/>
            <a:ext cx="5438775" cy="4466511"/>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9428242"/>
            <a:ext cx="2946400" cy="496809"/>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49688" y="9428242"/>
            <a:ext cx="2946400" cy="496809"/>
          </a:xfrm>
          <a:prstGeom prst="rect">
            <a:avLst/>
          </a:prstGeom>
        </p:spPr>
        <p:txBody>
          <a:bodyPr vert="horz" lIns="91440" tIns="45720" rIns="91440" bIns="45720" rtlCol="0" anchor="b"/>
          <a:lstStyle>
            <a:lvl1pPr algn="r">
              <a:defRPr sz="1200"/>
            </a:lvl1pPr>
          </a:lstStyle>
          <a:p>
            <a:fld id="{3012B1ED-60C6-4760-93E0-9948A7B95EE7}" type="slidenum">
              <a:rPr lang="cs-CZ" smtClean="0"/>
              <a:pPr/>
              <a:t>‹#›</a:t>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12B1ED-60C6-4760-93E0-9948A7B95EE7}" type="slidenum">
              <a:rPr lang="cs-CZ" smtClean="0"/>
              <a:pPr/>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12B1ED-60C6-4760-93E0-9948A7B95EE7}" type="slidenum">
              <a:rPr lang="cs-CZ" smtClean="0"/>
              <a:pPr/>
              <a:t>5</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a:xfrm>
            <a:off x="679450" y="4715710"/>
            <a:ext cx="5438775" cy="5071374"/>
          </a:xfrm>
        </p:spPr>
        <p:txBody>
          <a:bodyPr>
            <a:normAutofit/>
          </a:bodyPr>
          <a:lstStyle/>
          <a:p>
            <a:pPr algn="just"/>
            <a:r>
              <a:rPr lang="cs-CZ" sz="2000" dirty="0" smtClean="0"/>
              <a:t>N</a:t>
            </a:r>
            <a:r>
              <a:rPr lang="cs-CZ" sz="2000" baseline="0" dirty="0" smtClean="0"/>
              <a:t>ově ustanovené CÚ (15) mají své nové evidenční číslo. Celní úřad pro Jihočeský kraj má číslo CZ520000 (červený rámeček). Není to však jediné evidenční číslo, které má tento CÚ přidělen. Své vlastní evidenční číslo mají jednotlivé odbory (žlutý rámeček), ale i jednotlivé oddělení. </a:t>
            </a:r>
          </a:p>
          <a:p>
            <a:pPr algn="just"/>
            <a:endParaRPr lang="cs-CZ" sz="2000" baseline="0" dirty="0" smtClean="0"/>
          </a:p>
          <a:p>
            <a:pPr algn="just"/>
            <a:r>
              <a:rPr lang="cs-CZ" sz="2000" baseline="0" dirty="0" smtClean="0"/>
              <a:t>Protože se v této prezentaci zabýváme agendou celní, jsou pro účely celního řízení, např. pro podání celních prohlášení, důležité evidenční čísla oddělení celních (např. CZ520201) a nikoliv evidenční číslo celního úřadu (CZ520000) nebo celního odboru (CZ520200). Evidenční čísla oddělení celních pak budou mít přiřazeny role CÚ vývozu, tranzitu, dovozu, výstupu atd. Prakticky si to ukážeme v další části této prezentace</a:t>
            </a:r>
            <a:r>
              <a:rPr lang="cs-CZ" baseline="0" dirty="0" smtClean="0"/>
              <a:t>.</a:t>
            </a:r>
            <a:endParaRPr lang="cs-CZ" dirty="0"/>
          </a:p>
        </p:txBody>
      </p:sp>
      <p:sp>
        <p:nvSpPr>
          <p:cNvPr id="4" name="Zástupný symbol pro číslo snímku 3"/>
          <p:cNvSpPr>
            <a:spLocks noGrp="1"/>
          </p:cNvSpPr>
          <p:nvPr>
            <p:ph type="sldNum" sz="quarter" idx="10"/>
          </p:nvPr>
        </p:nvSpPr>
        <p:spPr/>
        <p:txBody>
          <a:bodyPr/>
          <a:lstStyle/>
          <a:p>
            <a:fld id="{3012B1ED-60C6-4760-93E0-9948A7B95EE7}" type="slidenum">
              <a:rPr lang="cs-CZ" smtClean="0"/>
              <a:pPr/>
              <a:t>21</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r>
              <a:rPr lang="cs-CZ" smtClean="0"/>
              <a:t>EMCS – 2.1.2013</a:t>
            </a:r>
            <a:r>
              <a:rPr lang="cs-CZ" baseline="0" smtClean="0"/>
              <a:t> – 12:00</a:t>
            </a:r>
            <a:endParaRPr lang="cs-CZ"/>
          </a:p>
        </p:txBody>
      </p:sp>
      <p:sp>
        <p:nvSpPr>
          <p:cNvPr id="4" name="Zástupný symbol pro číslo snímku 3"/>
          <p:cNvSpPr>
            <a:spLocks noGrp="1"/>
          </p:cNvSpPr>
          <p:nvPr>
            <p:ph type="sldNum" sz="quarter" idx="10"/>
          </p:nvPr>
        </p:nvSpPr>
        <p:spPr/>
        <p:txBody>
          <a:bodyPr/>
          <a:lstStyle/>
          <a:p>
            <a:fld id="{8CC95C55-B5A9-4779-AB83-7D168D2C0604}" type="slidenum">
              <a:rPr lang="cs-CZ" smtClean="0"/>
              <a:pPr/>
              <a:t>25</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12B1ED-60C6-4760-93E0-9948A7B95EE7}" type="slidenum">
              <a:rPr lang="cs-CZ" smtClean="0"/>
              <a:pPr/>
              <a:t>29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Ref idx="1002">
        <a:schemeClr val="bg2"/>
      </p:bgRef>
    </p:bg>
    <p:spTree>
      <p:nvGrpSpPr>
        <p:cNvPr id="1" name=""/>
        <p:cNvGrpSpPr/>
        <p:nvPr/>
      </p:nvGrpSpPr>
      <p:grpSpPr>
        <a:xfrm>
          <a:off x="0" y="0"/>
          <a:ext cx="0" cy="0"/>
          <a:chOff x="0" y="0"/>
          <a:chExt cx="0" cy="0"/>
        </a:xfrm>
      </p:grpSpPr>
      <p:sp>
        <p:nvSpPr>
          <p:cNvPr id="9" name="Nadpis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cs-CZ" smtClean="0"/>
              <a:t>Klepnutím lze upravit styl předlohy nadpisů.</a:t>
            </a:r>
            <a:endParaRPr kumimoji="0" lang="en-US"/>
          </a:p>
        </p:txBody>
      </p:sp>
      <p:sp>
        <p:nvSpPr>
          <p:cNvPr id="17" name="Podnadpis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cs-CZ" smtClean="0"/>
              <a:t>Klepnutím lze upravit styl předlohy podnadpisů.</a:t>
            </a:r>
            <a:endParaRPr kumimoji="0" lang="en-US"/>
          </a:p>
        </p:txBody>
      </p:sp>
      <p:sp>
        <p:nvSpPr>
          <p:cNvPr id="30" name="Zástupný symbol pro datum 29"/>
          <p:cNvSpPr>
            <a:spLocks noGrp="1"/>
          </p:cNvSpPr>
          <p:nvPr>
            <p:ph type="dt" sz="half" idx="10"/>
          </p:nvPr>
        </p:nvSpPr>
        <p:spPr/>
        <p:txBody>
          <a:bodyPr/>
          <a:lstStyle/>
          <a:p>
            <a:fld id="{9A03A85E-A307-4C45-8C9C-51CF94493D91}" type="datetime1">
              <a:rPr lang="cs-CZ" smtClean="0"/>
              <a:pPr/>
              <a:t>6.12.2012</a:t>
            </a:fld>
            <a:endParaRPr lang="cs-CZ"/>
          </a:p>
        </p:txBody>
      </p:sp>
      <p:sp>
        <p:nvSpPr>
          <p:cNvPr id="19" name="Zástupný symbol pro zápatí 18"/>
          <p:cNvSpPr>
            <a:spLocks noGrp="1"/>
          </p:cNvSpPr>
          <p:nvPr>
            <p:ph type="ftr" sz="quarter" idx="11"/>
          </p:nvPr>
        </p:nvSpPr>
        <p:spPr/>
        <p:txBody>
          <a:bodyPr/>
          <a:lstStyle/>
          <a:p>
            <a:endParaRPr lang="cs-CZ"/>
          </a:p>
        </p:txBody>
      </p:sp>
      <p:sp>
        <p:nvSpPr>
          <p:cNvPr id="27" name="Zástupný symbol pro číslo snímku 26"/>
          <p:cNvSpPr>
            <a:spLocks noGrp="1"/>
          </p:cNvSpPr>
          <p:nvPr>
            <p:ph type="sldNum" sz="quarter" idx="12"/>
          </p:nvPr>
        </p:nvSpPr>
        <p:spPr/>
        <p:txBody>
          <a:bodyPr/>
          <a:lstStyle/>
          <a:p>
            <a:fld id="{B2CB8141-BF9C-4698-AA7E-275E9FCA5765}" type="slidenum">
              <a:rPr lang="cs-CZ" smtClean="0"/>
              <a:pPr/>
              <a:t>‹#›</a:t>
            </a:fld>
            <a:endParaRPr lang="cs-CZ"/>
          </a:p>
        </p:txBody>
      </p:sp>
    </p:spTree>
  </p:cSld>
  <p:clrMapOvr>
    <a:overrideClrMapping bg1="dk1" tx1="lt1" bg2="dk2" tx2="lt2" accent1="accent1" accent2="accent2" accent3="accent3" accent4="accent4" accent5="accent5" accent6="accent6" hlink="hlink" folHlink="folHlink"/>
  </p:clrMapOvr>
  <p:transition spd="slow">
    <p:wipe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D6C6B7F2-8380-497F-8F01-7514601794AB}" type="datetime1">
              <a:rPr lang="cs-CZ" smtClean="0"/>
              <a:pPr/>
              <a:t>6.12.2012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914401"/>
            <a:ext cx="2057400" cy="5211763"/>
          </a:xfrm>
        </p:spPr>
        <p:txBody>
          <a:bodyPr vert="eaVer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914401"/>
            <a:ext cx="6019800" cy="5211763"/>
          </a:xfrm>
        </p:spPr>
        <p:txBody>
          <a:bodyPr vert="eaVer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22BFE656-DE28-4DE2-9D8A-536060C6D39D}" type="datetime1">
              <a:rPr lang="cs-CZ" smtClean="0"/>
              <a:pPr/>
              <a:t>6.12.2012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kumimoji="0" lang="cs-CZ" smtClean="0"/>
              <a:t>Klepnutím lze upravit styl předlohy nadpisů.</a:t>
            </a:r>
            <a:endParaRPr kumimoji="0" lang="en-US"/>
          </a:p>
        </p:txBody>
      </p:sp>
      <p:sp>
        <p:nvSpPr>
          <p:cNvPr id="3" name="Zástupný symbol pro obsah 2"/>
          <p:cNvSpPr>
            <a:spLocks noGrp="1"/>
          </p:cNvSpPr>
          <p:nvPr>
            <p:ph idx="1"/>
          </p:nvPr>
        </p:nvSpPr>
        <p:spPr/>
        <p:txBody>
          <a:body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p>
            <a:fld id="{566ABF69-6B9A-4E8C-8DAE-D58288487D97}" type="datetime1">
              <a:rPr lang="cs-CZ" smtClean="0"/>
              <a:pPr/>
              <a:t>6.12.2012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2">
        <a:schemeClr val="bg2"/>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p:txBody>
          <a:bodyPr/>
          <a:lstStyle/>
          <a:p>
            <a:fld id="{D032037C-EFCC-4B24-BADC-A4A00B3536F4}" type="datetime1">
              <a:rPr lang="cs-CZ" smtClean="0"/>
              <a:pPr/>
              <a:t>6.12.2012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B2CB8141-BF9C-4698-AA7E-275E9FCA5765}" type="slidenum">
              <a:rPr lang="cs-CZ" smtClean="0"/>
              <a:pPr/>
              <a:t>‹#›</a:t>
            </a:fld>
            <a:endParaRPr lang="cs-CZ"/>
          </a:p>
        </p:txBody>
      </p:sp>
    </p:spTree>
  </p:cSld>
  <p:clrMapOvr>
    <a:overrideClrMapping bg1="dk1" tx1="lt1" bg2="dk2" tx2="lt2" accent1="accent1" accent2="accent2" accent3="accent3" accent4="accent4" accent5="accent5" accent6="accent6" hlink="hlink" folHlink="folHlink"/>
  </p:clrMapOvr>
  <p:transition spd="slow">
    <p:wipe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229600" cy="1143000"/>
          </a:xfrm>
        </p:spPr>
        <p:txBody>
          <a:bodyPr/>
          <a:lstStyle/>
          <a:p>
            <a:r>
              <a:rPr kumimoji="0" lang="cs-CZ" smtClean="0"/>
              <a:t>Klepnutím lze upravit styl předlohy nadpisů.</a:t>
            </a:r>
            <a:endParaRPr kumimoji="0" lang="en-US"/>
          </a:p>
        </p:txBody>
      </p:sp>
      <p:sp>
        <p:nvSpPr>
          <p:cNvPr id="3" name="Zástupný symbol pro obsah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3EC17EFC-9EC8-4A99-9070-598F225E2012}" type="datetime1">
              <a:rPr lang="cs-CZ" smtClean="0"/>
              <a:pPr/>
              <a:t>6.12.2012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229600" cy="1143000"/>
          </a:xfrm>
        </p:spPr>
        <p:txBody>
          <a:bodyPr tIns="45720" anchor="b"/>
          <a:lstStyle>
            <a:lvl1pPr>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p>
            <a:fld id="{9551FA61-4ACD-4F36-8295-56440B311F89}" type="datetime1">
              <a:rPr lang="cs-CZ" smtClean="0"/>
              <a:pPr/>
              <a:t>6.12.2012</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p>
            <a:fld id="{132AA708-0DF0-4EA7-8BD9-323892F002C6}" type="datetime1">
              <a:rPr lang="cs-CZ" smtClean="0"/>
              <a:pPr/>
              <a:t>6.12.2012</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8B89CF0-2090-4D10-B373-DD904871F368}" type="datetime1">
              <a:rPr lang="cs-CZ" smtClean="0"/>
              <a:pPr/>
              <a:t>6.12.2012</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p>
            <a:fld id="{1B7A2B7A-57B5-4CF7-9915-ABA46A5AE99A}" type="datetime1">
              <a:rPr lang="cs-CZ" smtClean="0"/>
              <a:pPr/>
              <a:t>6.12.2012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B2CB8141-BF9C-4698-AA7E-275E9FCA5765}" type="slidenum">
              <a:rPr lang="cs-CZ" smtClean="0"/>
              <a:pPr/>
              <a:t>‹#›</a:t>
            </a:fld>
            <a:endParaRPr lang="cs-CZ"/>
          </a:p>
        </p:txBody>
      </p:sp>
    </p:spTree>
  </p:cSld>
  <p:clrMapOvr>
    <a:masterClrMapping/>
  </p:clrMapOvr>
  <p:transition spd="slow">
    <p:wipe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9" name="Obdélník s odříznutým a zakulaceným jedním rohem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Pravoúhlý trojúhelník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Nadpis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cs-CZ" smtClean="0"/>
              <a:t>Klepnutím lze upravit styl předlohy nadpisů.</a:t>
            </a:r>
            <a:endParaRPr kumimoji="0" lang="en-US"/>
          </a:p>
        </p:txBody>
      </p:sp>
      <p:sp>
        <p:nvSpPr>
          <p:cNvPr id="4" name="Zástupný symbol pro text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cs-CZ" smtClean="0"/>
              <a:t>Klepnutím lze upravit styly předlohy textu.</a:t>
            </a:r>
          </a:p>
        </p:txBody>
      </p:sp>
      <p:sp>
        <p:nvSpPr>
          <p:cNvPr id="5" name="Zástupný symbol pro datum 4"/>
          <p:cNvSpPr>
            <a:spLocks noGrp="1"/>
          </p:cNvSpPr>
          <p:nvPr>
            <p:ph type="dt" sz="half" idx="10"/>
          </p:nvPr>
        </p:nvSpPr>
        <p:spPr/>
        <p:txBody>
          <a:bodyPr/>
          <a:lstStyle/>
          <a:p>
            <a:fld id="{F55329CF-EC70-4928-97DD-6B63A571D65F}" type="datetime1">
              <a:rPr lang="cs-CZ" smtClean="0"/>
              <a:pPr/>
              <a:t>6.12.2012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a:xfrm>
            <a:off x="8077200" y="6356350"/>
            <a:ext cx="609600" cy="365125"/>
          </a:xfrm>
        </p:spPr>
        <p:txBody>
          <a:bodyPr/>
          <a:lstStyle/>
          <a:p>
            <a:fld id="{B2CB8141-BF9C-4698-AA7E-275E9FCA5765}" type="slidenum">
              <a:rPr lang="cs-CZ" smtClean="0"/>
              <a:pPr/>
              <a:t>‹#›</a:t>
            </a:fld>
            <a:endParaRPr lang="cs-CZ"/>
          </a:p>
        </p:txBody>
      </p:sp>
      <p:sp>
        <p:nvSpPr>
          <p:cNvPr id="3" name="Zástupný symbol pro obrázek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cs-CZ" smtClean="0"/>
              <a:t>Klepnutím na ikonu přidáte obrázek.</a:t>
            </a:r>
            <a:endParaRPr kumimoji="0" lang="en-US" dirty="0"/>
          </a:p>
        </p:txBody>
      </p:sp>
      <p:sp>
        <p:nvSpPr>
          <p:cNvPr id="10" name="Volný tvar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Volný tvar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wipe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Volný tvar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Volný tvar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Zástupný symbol pro nadpis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cs-CZ" smtClean="0"/>
              <a:t>Klepnutím lze upravit styl předlohy nadpisů.</a:t>
            </a:r>
            <a:endParaRPr kumimoji="0" lang="en-US"/>
          </a:p>
        </p:txBody>
      </p:sp>
      <p:sp>
        <p:nvSpPr>
          <p:cNvPr id="30" name="Zástupný symbol pro text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0" name="Zástupný symbol pro datum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4CED006-DE4A-49A1-AAF2-23B62CC676FE}" type="datetime1">
              <a:rPr lang="cs-CZ" smtClean="0"/>
              <a:pPr/>
              <a:t>6.12.2012</a:t>
            </a:fld>
            <a:endParaRPr lang="cs-CZ"/>
          </a:p>
        </p:txBody>
      </p:sp>
      <p:sp>
        <p:nvSpPr>
          <p:cNvPr id="22" name="Zástupný symbol pro zápatí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cs-CZ"/>
          </a:p>
        </p:txBody>
      </p:sp>
      <p:sp>
        <p:nvSpPr>
          <p:cNvPr id="18" name="Zástupný symbol pro číslo snímku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2CB8141-BF9C-4698-AA7E-275E9FCA5765}" type="slidenum">
              <a:rPr lang="cs-CZ" smtClean="0"/>
              <a:pPr/>
              <a:t>‹#›</a:t>
            </a:fld>
            <a:endParaRPr lang="cs-CZ"/>
          </a:p>
        </p:txBody>
      </p:sp>
      <p:grpSp>
        <p:nvGrpSpPr>
          <p:cNvPr id="2" name="Skupina 1"/>
          <p:cNvGrpSpPr/>
          <p:nvPr/>
        </p:nvGrpSpPr>
        <p:grpSpPr>
          <a:xfrm>
            <a:off x="-19017" y="202408"/>
            <a:ext cx="9180548" cy="649224"/>
            <a:chOff x="-19045" y="216550"/>
            <a:chExt cx="9180548" cy="649224"/>
          </a:xfrm>
        </p:grpSpPr>
        <p:sp>
          <p:nvSpPr>
            <p:cNvPr id="12" name="Volný tvar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Volný tvar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slow">
    <p:wipe dir="d"/>
  </p:transition>
  <p:timing>
    <p:tnLst>
      <p:par>
        <p:cTn id="1" dur="indefinite" restart="never" nodeType="tmRoot"/>
      </p:par>
    </p:tnLst>
  </p:timing>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celnisprava.cz/"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smtClean="0"/>
              <a:t>MODERNIZACE CS </a:t>
            </a:r>
            <a:endParaRPr lang="cs-CZ" dirty="0"/>
          </a:p>
        </p:txBody>
      </p:sp>
      <p:sp>
        <p:nvSpPr>
          <p:cNvPr id="3" name="Podnadpis 2"/>
          <p:cNvSpPr>
            <a:spLocks noGrp="1"/>
          </p:cNvSpPr>
          <p:nvPr>
            <p:ph type="subTitle" idx="1"/>
          </p:nvPr>
        </p:nvSpPr>
        <p:spPr/>
        <p:txBody>
          <a:bodyPr>
            <a:normAutofit fontScale="92500" lnSpcReduction="10000"/>
          </a:bodyPr>
          <a:lstStyle/>
          <a:p>
            <a:r>
              <a:rPr lang="cs-CZ" dirty="0" smtClean="0"/>
              <a:t>k 1.1.2013</a:t>
            </a:r>
          </a:p>
          <a:p>
            <a:endParaRPr lang="cs-CZ" dirty="0" smtClean="0"/>
          </a:p>
          <a:p>
            <a:endParaRPr lang="cs-CZ" dirty="0" smtClean="0"/>
          </a:p>
          <a:p>
            <a:r>
              <a:rPr lang="cs-CZ" dirty="0" smtClean="0"/>
              <a:t>Ing. Michal Kubát</a:t>
            </a:r>
            <a:endParaRPr lang="cs-CZ" dirty="0"/>
          </a:p>
        </p:txBody>
      </p:sp>
    </p:spTree>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Vybrané CÚ </a:t>
            </a:r>
            <a:endParaRPr lang="cs-CZ" dirty="0"/>
          </a:p>
        </p:txBody>
      </p:sp>
      <p:sp>
        <p:nvSpPr>
          <p:cNvPr id="2" name="Zástupný symbol pro obsah 1"/>
          <p:cNvSpPr>
            <a:spLocks noGrp="1"/>
          </p:cNvSpPr>
          <p:nvPr>
            <p:ph idx="1"/>
          </p:nvPr>
        </p:nvSpPr>
        <p:spPr/>
        <p:txBody>
          <a:bodyPr>
            <a:normAutofit lnSpcReduction="10000"/>
          </a:bodyPr>
          <a:lstStyle/>
          <a:p>
            <a:r>
              <a:rPr lang="cs-CZ" b="1" dirty="0" smtClean="0"/>
              <a:t>Celní úřad pro Jihomoravský kraj</a:t>
            </a:r>
          </a:p>
          <a:p>
            <a:r>
              <a:rPr lang="cs-CZ" dirty="0" smtClean="0"/>
              <a:t>vydává, mění nebo zrušuje rozhodnutí</a:t>
            </a:r>
          </a:p>
          <a:p>
            <a:pPr marL="624078" indent="-514350">
              <a:buAutoNum type="arabicPeriod"/>
            </a:pPr>
            <a:r>
              <a:rPr lang="cs-CZ" dirty="0" smtClean="0"/>
              <a:t>o prohlášení části území České republiky za </a:t>
            </a:r>
            <a:r>
              <a:rPr lang="cs-CZ" u="sng" dirty="0" smtClean="0"/>
              <a:t>svobodné pásmo</a:t>
            </a:r>
            <a:r>
              <a:rPr lang="cs-CZ" dirty="0" smtClean="0"/>
              <a:t>,</a:t>
            </a:r>
          </a:p>
          <a:p>
            <a:pPr marL="624078" indent="-514350">
              <a:buAutoNum type="arabicPeriod"/>
            </a:pPr>
            <a:r>
              <a:rPr lang="cs-CZ" dirty="0" smtClean="0"/>
              <a:t>o zřízení </a:t>
            </a:r>
            <a:r>
              <a:rPr lang="cs-CZ" u="sng" dirty="0" smtClean="0"/>
              <a:t>svobodného skladu</a:t>
            </a:r>
            <a:r>
              <a:rPr lang="cs-CZ" dirty="0" smtClean="0"/>
              <a:t>,</a:t>
            </a:r>
          </a:p>
          <a:p>
            <a:r>
              <a:rPr lang="cs-CZ" dirty="0" smtClean="0"/>
              <a:t>b) je při umísťování a povolování staveb budov ve svobodném pásmu dotčeným orgánem příslušným k vydání závazného stanoviska,</a:t>
            </a:r>
          </a:p>
          <a:p>
            <a:r>
              <a:rPr lang="cs-CZ" dirty="0" smtClean="0"/>
              <a:t> c) rozhoduje o udělení povolení být ručitelem a vydávat celní doklady podle mezinárodní smlouvy.</a:t>
            </a:r>
            <a:endParaRPr lang="cs-CZ" b="1" dirty="0" smtClean="0"/>
          </a:p>
        </p:txBody>
      </p:sp>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Vybrané CÚ</a:t>
            </a:r>
            <a:endParaRPr lang="cs-CZ" dirty="0"/>
          </a:p>
        </p:txBody>
      </p:sp>
      <p:sp>
        <p:nvSpPr>
          <p:cNvPr id="2" name="Zástupný symbol pro obsah 1"/>
          <p:cNvSpPr>
            <a:spLocks noGrp="1"/>
          </p:cNvSpPr>
          <p:nvPr>
            <p:ph idx="1"/>
          </p:nvPr>
        </p:nvSpPr>
        <p:spPr/>
        <p:txBody>
          <a:bodyPr>
            <a:normAutofit fontScale="85000" lnSpcReduction="20000"/>
          </a:bodyPr>
          <a:lstStyle/>
          <a:p>
            <a:r>
              <a:rPr lang="cs-CZ" b="1" dirty="0" smtClean="0"/>
              <a:t>Celní úřad pro Jihočeský kraj</a:t>
            </a:r>
          </a:p>
          <a:p>
            <a:r>
              <a:rPr lang="cs-CZ" dirty="0" smtClean="0"/>
              <a:t> a) vydává, pozastavuje nebo zrušuje</a:t>
            </a:r>
          </a:p>
          <a:p>
            <a:r>
              <a:rPr lang="cs-CZ" dirty="0" smtClean="0"/>
              <a:t> 1. osvědčení </a:t>
            </a:r>
            <a:r>
              <a:rPr lang="cs-CZ" u="sng" dirty="0" smtClean="0"/>
              <a:t>oprávněného hospodářského subjektu </a:t>
            </a:r>
            <a:r>
              <a:rPr lang="cs-CZ" dirty="0" smtClean="0"/>
              <a:t>podle přímo použitelného předpisu Evropské unie,</a:t>
            </a:r>
          </a:p>
          <a:p>
            <a:r>
              <a:rPr lang="cs-CZ" dirty="0" smtClean="0"/>
              <a:t> 2. osvědčení </a:t>
            </a:r>
            <a:r>
              <a:rPr lang="cs-CZ" u="sng" dirty="0" smtClean="0"/>
              <a:t>schváleného hospodářského subjektu </a:t>
            </a:r>
            <a:r>
              <a:rPr lang="cs-CZ" dirty="0" smtClean="0"/>
              <a:t>podle přímo použitelného předpisu Evropské unie,</a:t>
            </a:r>
          </a:p>
          <a:p>
            <a:r>
              <a:rPr lang="cs-CZ" dirty="0" smtClean="0"/>
              <a:t> b) kontroluje, zda podmínky, které musí oprávněný hospodářský subjekt nebo schválený hospodářský subjekt splňovat, trvají i po vydání osvědčení,</a:t>
            </a:r>
          </a:p>
          <a:p>
            <a:r>
              <a:rPr lang="cs-CZ" dirty="0" smtClean="0"/>
              <a:t> c) rozhoduje </a:t>
            </a:r>
            <a:r>
              <a:rPr lang="cs-CZ" u="sng" dirty="0" smtClean="0"/>
              <a:t>o zproštění povinnosti poskytnout jistotu v režimu tranzitu </a:t>
            </a:r>
            <a:r>
              <a:rPr lang="cs-CZ" dirty="0" smtClean="0"/>
              <a:t>a o prodloužení, změně a odnětí tohoto zproštění povinnosti.</a:t>
            </a:r>
          </a:p>
          <a:p>
            <a:r>
              <a:rPr lang="cs-CZ" dirty="0" smtClean="0"/>
              <a:t>d) rozhoduje </a:t>
            </a:r>
            <a:r>
              <a:rPr lang="cs-CZ" u="sng" dirty="0" smtClean="0"/>
              <a:t>o povolení ručitele a užívání souborné jistoty a o prodloužení, změně a odnětí tohoto povolení</a:t>
            </a:r>
            <a:r>
              <a:rPr lang="cs-CZ" dirty="0" smtClean="0"/>
              <a:t>.</a:t>
            </a:r>
            <a:endParaRPr lang="cs-CZ" dirty="0"/>
          </a:p>
        </p:txBody>
      </p:sp>
    </p:spTree>
  </p:cSld>
  <p:clrMapOvr>
    <a:masterClrMapping/>
  </p:clrMapOvr>
  <p:transition spd="slow">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Vybrané CÚ</a:t>
            </a:r>
            <a:endParaRPr lang="cs-CZ" dirty="0"/>
          </a:p>
        </p:txBody>
      </p:sp>
      <p:sp>
        <p:nvSpPr>
          <p:cNvPr id="2" name="Zástupný symbol pro obsah 1"/>
          <p:cNvSpPr>
            <a:spLocks noGrp="1"/>
          </p:cNvSpPr>
          <p:nvPr>
            <p:ph idx="1"/>
          </p:nvPr>
        </p:nvSpPr>
        <p:spPr/>
        <p:txBody>
          <a:bodyPr/>
          <a:lstStyle/>
          <a:p>
            <a:r>
              <a:rPr lang="cs-CZ" b="1" dirty="0" smtClean="0"/>
              <a:t>Celní úřad pro hlavní město Prahu </a:t>
            </a:r>
          </a:p>
          <a:p>
            <a:r>
              <a:rPr lang="cs-CZ" dirty="0" smtClean="0"/>
              <a:t>rozhoduje o schválení ručitele pro poskytnutí jednotlivé jistoty s použitím záručního dokladu</a:t>
            </a:r>
            <a:endParaRPr lang="cs-CZ" dirty="0"/>
          </a:p>
        </p:txBody>
      </p:sp>
    </p:spTree>
  </p:cSld>
  <p:clrMapOvr>
    <a:masterClrMapping/>
  </p:clrMapOvr>
  <p:transition spd="slow">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ÚZEMNÍ PRACOVIŠTĚ CÚ</a:t>
            </a:r>
            <a:endParaRPr lang="cs-CZ" dirty="0"/>
          </a:p>
        </p:txBody>
      </p:sp>
      <p:sp>
        <p:nvSpPr>
          <p:cNvPr id="3" name="Zástupný symbol pro obsah 2"/>
          <p:cNvSpPr>
            <a:spLocks noGrp="1"/>
          </p:cNvSpPr>
          <p:nvPr>
            <p:ph idx="1"/>
          </p:nvPr>
        </p:nvSpPr>
        <p:spPr/>
        <p:txBody>
          <a:bodyPr/>
          <a:lstStyle/>
          <a:p>
            <a:pPr marL="365760" lvl="0" indent="-256032">
              <a:spcBef>
                <a:spcPts val="400"/>
              </a:spcBef>
              <a:buClr>
                <a:schemeClr val="accent1"/>
              </a:buClr>
              <a:buSzPct val="68000"/>
              <a:buFont typeface="Wingdings" pitchFamily="2" charset="2"/>
              <a:buChar char="Ø"/>
            </a:pPr>
            <a:r>
              <a:rPr lang="cs-CZ" sz="1600" b="1" u="sng" dirty="0" smtClean="0"/>
              <a:t>Územní pracoviště (mimo sídlo)</a:t>
            </a:r>
          </a:p>
          <a:p>
            <a:pPr marL="365760" lvl="0" indent="-256032">
              <a:spcBef>
                <a:spcPts val="400"/>
              </a:spcBef>
              <a:buClr>
                <a:schemeClr val="accent1"/>
              </a:buClr>
              <a:buSzPct val="68000"/>
              <a:buFont typeface="Wingdings" pitchFamily="2" charset="2"/>
              <a:buChar char="Ø"/>
            </a:pPr>
            <a:r>
              <a:rPr lang="cs-CZ" sz="1600" b="1" dirty="0" smtClean="0"/>
              <a:t>Vyhláškou  č. 285/2012 Sb.  </a:t>
            </a:r>
            <a:r>
              <a:rPr lang="cs-CZ" sz="1600" b="1" dirty="0" smtClean="0">
                <a:solidFill>
                  <a:schemeClr val="accent2">
                    <a:lumMod val="75000"/>
                  </a:schemeClr>
                </a:solidFill>
              </a:rPr>
              <a:t>(§6 odst.6) 17/2012 Sb.) </a:t>
            </a:r>
            <a:r>
              <a:rPr lang="cs-CZ" sz="1600" dirty="0" smtClean="0"/>
              <a:t>ÚP jsou specializovaná </a:t>
            </a:r>
          </a:p>
          <a:p>
            <a:pPr marL="822960" lvl="1" indent="-256032">
              <a:spcBef>
                <a:spcPts val="400"/>
              </a:spcBef>
              <a:buClr>
                <a:schemeClr val="accent1"/>
              </a:buClr>
              <a:buSzPct val="68000"/>
              <a:buFont typeface="Wingdings" pitchFamily="2" charset="2"/>
              <a:buChar char="Ø"/>
            </a:pPr>
            <a:r>
              <a:rPr lang="cs-CZ" sz="1600" dirty="0" smtClean="0"/>
              <a:t>celní/daňová, </a:t>
            </a:r>
          </a:p>
          <a:p>
            <a:pPr marL="822960" lvl="1" indent="-256032">
              <a:spcBef>
                <a:spcPts val="400"/>
              </a:spcBef>
              <a:buClr>
                <a:schemeClr val="accent1"/>
              </a:buClr>
              <a:buSzPct val="68000"/>
              <a:buFont typeface="Wingdings" pitchFamily="2" charset="2"/>
              <a:buChar char="Ø"/>
            </a:pPr>
            <a:r>
              <a:rPr lang="cs-CZ" sz="1600" dirty="0" smtClean="0"/>
              <a:t>celní , </a:t>
            </a:r>
          </a:p>
          <a:p>
            <a:pPr marL="822960" lvl="1" indent="-256032">
              <a:spcBef>
                <a:spcPts val="400"/>
              </a:spcBef>
              <a:buClr>
                <a:schemeClr val="accent1"/>
              </a:buClr>
              <a:buSzPct val="68000"/>
              <a:buFont typeface="Wingdings" pitchFamily="2" charset="2"/>
              <a:buChar char="Ø"/>
            </a:pPr>
            <a:r>
              <a:rPr lang="cs-CZ" sz="1600" dirty="0" smtClean="0"/>
              <a:t>daňová</a:t>
            </a:r>
            <a:endParaRPr lang="cs-CZ" dirty="0" smtClean="0"/>
          </a:p>
          <a:p>
            <a:pPr marL="365760" indent="-256032">
              <a:spcBef>
                <a:spcPts val="400"/>
              </a:spcBef>
              <a:buClr>
                <a:schemeClr val="accent1"/>
              </a:buClr>
              <a:buSzPct val="68000"/>
              <a:buFont typeface="Wingdings" pitchFamily="2" charset="2"/>
              <a:buChar char="Ø"/>
            </a:pPr>
            <a:r>
              <a:rPr lang="cs-CZ" sz="1600" b="1" u="sng" dirty="0" smtClean="0"/>
              <a:t>Územní  pracoviště (v  sídle CÚ)</a:t>
            </a:r>
          </a:p>
          <a:p>
            <a:pPr marL="365760" indent="-256032">
              <a:spcBef>
                <a:spcPts val="400"/>
              </a:spcBef>
              <a:buClr>
                <a:schemeClr val="accent1"/>
              </a:buClr>
              <a:buSzPct val="68000"/>
              <a:buFont typeface="Wingdings" pitchFamily="2" charset="2"/>
              <a:buChar char="Ø"/>
            </a:pPr>
            <a:r>
              <a:rPr lang="cs-CZ" sz="1600" b="1" u="sng" dirty="0" smtClean="0"/>
              <a:t>Nejsou uvedena ve vyhlášce č.285/2012  Sb., pouze v OŘ CS</a:t>
            </a:r>
          </a:p>
          <a:p>
            <a:pPr marL="822960" lvl="1" indent="-256032">
              <a:spcBef>
                <a:spcPts val="400"/>
              </a:spcBef>
              <a:buClr>
                <a:schemeClr val="accent1"/>
              </a:buClr>
              <a:buSzPct val="68000"/>
              <a:buFont typeface="Wingdings" pitchFamily="2" charset="2"/>
              <a:buChar char="Ø"/>
            </a:pPr>
            <a:r>
              <a:rPr lang="cs-CZ" sz="1600" dirty="0" smtClean="0"/>
              <a:t>celní/daňová, </a:t>
            </a:r>
          </a:p>
          <a:p>
            <a:pPr marL="822960" lvl="1" indent="-256032">
              <a:spcBef>
                <a:spcPts val="400"/>
              </a:spcBef>
              <a:buClr>
                <a:schemeClr val="accent1"/>
              </a:buClr>
              <a:buSzPct val="68000"/>
              <a:buFont typeface="Wingdings" pitchFamily="2" charset="2"/>
              <a:buChar char="Ø"/>
            </a:pPr>
            <a:r>
              <a:rPr lang="cs-CZ" sz="1600" dirty="0" smtClean="0"/>
              <a:t>celní , </a:t>
            </a:r>
          </a:p>
          <a:p>
            <a:pPr marL="822960" lvl="1" indent="-256032">
              <a:spcBef>
                <a:spcPts val="400"/>
              </a:spcBef>
              <a:buClr>
                <a:schemeClr val="accent1"/>
              </a:buClr>
              <a:buSzPct val="68000"/>
              <a:buFont typeface="Wingdings" pitchFamily="2" charset="2"/>
              <a:buChar char="Ø"/>
            </a:pPr>
            <a:r>
              <a:rPr lang="cs-CZ" sz="1600" dirty="0" smtClean="0"/>
              <a:t>daňová</a:t>
            </a:r>
          </a:p>
          <a:p>
            <a:pPr marL="822960" lvl="1" indent="-256032">
              <a:spcBef>
                <a:spcPts val="400"/>
              </a:spcBef>
              <a:buClr>
                <a:schemeClr val="accent1"/>
              </a:buClr>
              <a:buSzPct val="68000"/>
              <a:buFont typeface="Wingdings" pitchFamily="2" charset="2"/>
              <a:buChar char="Ø"/>
            </a:pPr>
            <a:endParaRPr lang="cs-CZ" sz="1600" b="1" dirty="0" smtClean="0"/>
          </a:p>
          <a:p>
            <a:pPr marL="822960" lvl="1" indent="-256032">
              <a:spcBef>
                <a:spcPts val="400"/>
              </a:spcBef>
              <a:buClr>
                <a:schemeClr val="accent1"/>
              </a:buClr>
              <a:buSzPct val="68000"/>
              <a:buFont typeface="Wingdings" pitchFamily="2" charset="2"/>
              <a:buChar char="Ø"/>
            </a:pPr>
            <a:r>
              <a:rPr lang="cs-CZ" sz="1600" b="1" dirty="0" smtClean="0"/>
              <a:t>VŠECHNA ÚP : </a:t>
            </a:r>
            <a:r>
              <a:rPr lang="cs-CZ" sz="1600" b="1" dirty="0" smtClean="0">
                <a:solidFill>
                  <a:schemeClr val="accent2">
                    <a:lumMod val="75000"/>
                  </a:schemeClr>
                </a:solidFill>
                <a:hlinkClick r:id="rId2"/>
              </a:rPr>
              <a:t>www.</a:t>
            </a:r>
            <a:r>
              <a:rPr lang="cs-CZ" sz="1600" b="1" dirty="0" err="1" smtClean="0">
                <a:solidFill>
                  <a:schemeClr val="accent2">
                    <a:lumMod val="75000"/>
                  </a:schemeClr>
                </a:solidFill>
                <a:hlinkClick r:id="rId2"/>
              </a:rPr>
              <a:t>celnisprava.cz</a:t>
            </a:r>
            <a:r>
              <a:rPr lang="cs-CZ" sz="1600" b="1" dirty="0" smtClean="0">
                <a:solidFill>
                  <a:schemeClr val="accent2">
                    <a:lumMod val="75000"/>
                  </a:schemeClr>
                </a:solidFill>
              </a:rPr>
              <a:t> </a:t>
            </a:r>
          </a:p>
          <a:p>
            <a:pPr marL="822960" lvl="1" indent="-256032">
              <a:spcBef>
                <a:spcPts val="400"/>
              </a:spcBef>
              <a:buClr>
                <a:schemeClr val="accent1"/>
              </a:buClr>
              <a:buSzPct val="68000"/>
              <a:buFont typeface="Wingdings" pitchFamily="2" charset="2"/>
              <a:buChar char="Ø"/>
            </a:pPr>
            <a:r>
              <a:rPr lang="cs-CZ" sz="1600" b="1" dirty="0" smtClean="0"/>
              <a:t>sekce </a:t>
            </a:r>
          </a:p>
          <a:p>
            <a:pPr marL="1371600" lvl="3" indent="-256032">
              <a:spcBef>
                <a:spcPts val="400"/>
              </a:spcBef>
              <a:buClr>
                <a:schemeClr val="accent1"/>
              </a:buClr>
              <a:buSzPct val="68000"/>
              <a:buNone/>
            </a:pPr>
            <a:r>
              <a:rPr lang="cs-CZ" sz="1200" b="1" dirty="0" smtClean="0"/>
              <a:t>„ORGANIZAČNÍ ZMĚNY V CELNÍ SPRÁVĚ ČR K 1.1.2013“</a:t>
            </a:r>
          </a:p>
        </p:txBody>
      </p:sp>
      <p:sp>
        <p:nvSpPr>
          <p:cNvPr id="4" name="Zástupný symbol pro číslo snímku 3"/>
          <p:cNvSpPr>
            <a:spLocks noGrp="1"/>
          </p:cNvSpPr>
          <p:nvPr>
            <p:ph type="sldNum" sz="quarter" idx="12"/>
          </p:nvPr>
        </p:nvSpPr>
        <p:spPr/>
        <p:txBody>
          <a:bodyPr/>
          <a:lstStyle/>
          <a:p>
            <a:fld id="{B2CB8141-BF9C-4698-AA7E-275E9FCA5765}" type="slidenum">
              <a:rPr lang="cs-CZ" smtClean="0"/>
              <a:pPr/>
              <a:t>13</a:t>
            </a:fld>
            <a:endParaRPr lang="cs-CZ"/>
          </a:p>
        </p:txBody>
      </p:sp>
    </p:spTree>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188640"/>
            <a:ext cx="8229600" cy="1143000"/>
          </a:xfrm>
        </p:spPr>
        <p:txBody>
          <a:bodyPr>
            <a:noAutofit/>
          </a:bodyPr>
          <a:lstStyle/>
          <a:p>
            <a:r>
              <a:rPr lang="cs-CZ" sz="2800" cap="all" dirty="0" smtClean="0"/>
              <a:t/>
            </a:r>
            <a:br>
              <a:rPr lang="cs-CZ" sz="2800" cap="all" dirty="0" smtClean="0"/>
            </a:br>
            <a:r>
              <a:rPr lang="cs-CZ" sz="2800" cap="all" dirty="0" smtClean="0"/>
              <a:t>VYHLÁŠKA  </a:t>
            </a:r>
            <a:r>
              <a:rPr lang="cs-CZ" sz="2800" dirty="0" smtClean="0"/>
              <a:t>o územních pracovištích celních úřadů, která se nenacházejí v jejich sídlech (285/2012 Sb.)</a:t>
            </a:r>
            <a:br>
              <a:rPr lang="cs-CZ" sz="2800" dirty="0" smtClean="0"/>
            </a:br>
            <a:endParaRPr lang="cs-CZ" sz="2800" dirty="0"/>
          </a:p>
        </p:txBody>
      </p:sp>
      <p:sp>
        <p:nvSpPr>
          <p:cNvPr id="2" name="Zástupný symbol pro obsah 1"/>
          <p:cNvSpPr>
            <a:spLocks noGrp="1"/>
          </p:cNvSpPr>
          <p:nvPr>
            <p:ph idx="1"/>
          </p:nvPr>
        </p:nvSpPr>
        <p:spPr/>
        <p:txBody>
          <a:bodyPr>
            <a:normAutofit fontScale="55000" lnSpcReduction="20000"/>
          </a:bodyPr>
          <a:lstStyle/>
          <a:p>
            <a:r>
              <a:rPr lang="cs-CZ" b="1" dirty="0" smtClean="0"/>
              <a:t>I. Územní pracoviště Celního úřadu pro Středočeský kraj:</a:t>
            </a:r>
          </a:p>
          <a:p>
            <a:pPr>
              <a:buNone/>
            </a:pPr>
            <a:endParaRPr lang="cs-CZ" dirty="0" smtClean="0"/>
          </a:p>
          <a:p>
            <a:r>
              <a:rPr lang="cs-CZ" dirty="0" smtClean="0"/>
              <a:t>Územní pracoviště v Benešově,</a:t>
            </a:r>
          </a:p>
          <a:p>
            <a:r>
              <a:rPr lang="cs-CZ" dirty="0" smtClean="0"/>
              <a:t>Územní pracoviště v Kladně,</a:t>
            </a:r>
          </a:p>
          <a:p>
            <a:r>
              <a:rPr lang="cs-CZ" dirty="0" smtClean="0"/>
              <a:t>Územní pracoviště v Kolíně,</a:t>
            </a:r>
          </a:p>
          <a:p>
            <a:r>
              <a:rPr lang="cs-CZ" dirty="0" smtClean="0"/>
              <a:t>Územní pracoviště v </a:t>
            </a:r>
            <a:r>
              <a:rPr lang="cs-CZ" dirty="0" err="1" smtClean="0"/>
              <a:t>Kosmonosích</a:t>
            </a:r>
            <a:r>
              <a:rPr lang="cs-CZ" dirty="0" smtClean="0"/>
              <a:t>,</a:t>
            </a:r>
          </a:p>
          <a:p>
            <a:r>
              <a:rPr lang="cs-CZ" dirty="0" smtClean="0"/>
              <a:t>Územní pracoviště v Kutné Hoře,</a:t>
            </a:r>
          </a:p>
          <a:p>
            <a:r>
              <a:rPr lang="cs-CZ" dirty="0" smtClean="0"/>
              <a:t>Územní pracoviště v Mělníce,</a:t>
            </a:r>
          </a:p>
          <a:p>
            <a:r>
              <a:rPr lang="cs-CZ" dirty="0" smtClean="0"/>
              <a:t>Územní pracoviště v </a:t>
            </a:r>
            <a:r>
              <a:rPr lang="cs-CZ" dirty="0" err="1" smtClean="0"/>
              <a:t>Nupakách</a:t>
            </a:r>
            <a:r>
              <a:rPr lang="cs-CZ" dirty="0" smtClean="0"/>
              <a:t>,</a:t>
            </a:r>
          </a:p>
          <a:p>
            <a:r>
              <a:rPr lang="cs-CZ" dirty="0" smtClean="0"/>
              <a:t>Územní pracoviště v Rudné a </a:t>
            </a:r>
          </a:p>
          <a:p>
            <a:r>
              <a:rPr lang="cs-CZ" dirty="0" smtClean="0"/>
              <a:t>Územní pracoviště ve </a:t>
            </a:r>
            <a:r>
              <a:rPr lang="cs-CZ" dirty="0" err="1" smtClean="0"/>
              <a:t>Zdibech</a:t>
            </a:r>
            <a:r>
              <a:rPr lang="cs-CZ" dirty="0" smtClean="0"/>
              <a:t>.</a:t>
            </a:r>
          </a:p>
          <a:p>
            <a:endParaRPr lang="cs-CZ" dirty="0" smtClean="0"/>
          </a:p>
          <a:p>
            <a:pPr>
              <a:buNone/>
            </a:pPr>
            <a:r>
              <a:rPr lang="cs-CZ" dirty="0" smtClean="0"/>
              <a:t> </a:t>
            </a:r>
          </a:p>
          <a:p>
            <a:r>
              <a:rPr lang="cs-CZ" b="1" dirty="0" smtClean="0"/>
              <a:t>II. Územní pracoviště Celního úřadu pro Jihočeský kraj:</a:t>
            </a:r>
          </a:p>
          <a:p>
            <a:pPr>
              <a:buNone/>
            </a:pPr>
            <a:endParaRPr lang="cs-CZ" b="1" dirty="0" smtClean="0"/>
          </a:p>
          <a:p>
            <a:r>
              <a:rPr lang="cs-CZ" dirty="0" smtClean="0"/>
              <a:t>Územní pracoviště v Jindřichově Hradci,</a:t>
            </a:r>
          </a:p>
          <a:p>
            <a:r>
              <a:rPr lang="cs-CZ" dirty="0" smtClean="0"/>
              <a:t>Územní pracoviště ve Strakonicích a</a:t>
            </a:r>
          </a:p>
          <a:p>
            <a:r>
              <a:rPr lang="cs-CZ" dirty="0" smtClean="0"/>
              <a:t>Územní pracoviště v Táboře. </a:t>
            </a:r>
          </a:p>
          <a:p>
            <a:endParaRPr lang="cs-CZ" dirty="0"/>
          </a:p>
        </p:txBody>
      </p:sp>
    </p:spTree>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188640"/>
            <a:ext cx="8229600" cy="1143000"/>
          </a:xfrm>
        </p:spPr>
        <p:txBody>
          <a:bodyPr>
            <a:noAutofit/>
          </a:bodyPr>
          <a:lstStyle/>
          <a:p>
            <a:r>
              <a:rPr lang="cs-CZ" sz="2800" cap="all" dirty="0" smtClean="0"/>
              <a:t/>
            </a:r>
            <a:br>
              <a:rPr lang="cs-CZ" sz="2800" cap="all" dirty="0" smtClean="0"/>
            </a:br>
            <a:r>
              <a:rPr lang="cs-CZ" sz="2800" cap="all" dirty="0" smtClean="0"/>
              <a:t>VYHLÁŠKA  </a:t>
            </a:r>
            <a:r>
              <a:rPr lang="cs-CZ" sz="2800" dirty="0" smtClean="0"/>
              <a:t>o územních pracovištích celních úřadů, která se nenacházejí v jejich sídlech (285/2012 Sb.) </a:t>
            </a:r>
            <a:br>
              <a:rPr lang="cs-CZ" sz="2800" dirty="0" smtClean="0"/>
            </a:br>
            <a:endParaRPr lang="cs-CZ" sz="2800" dirty="0"/>
          </a:p>
        </p:txBody>
      </p:sp>
      <p:sp>
        <p:nvSpPr>
          <p:cNvPr id="2" name="Zástupný symbol pro obsah 1"/>
          <p:cNvSpPr>
            <a:spLocks noGrp="1"/>
          </p:cNvSpPr>
          <p:nvPr>
            <p:ph idx="1"/>
          </p:nvPr>
        </p:nvSpPr>
        <p:spPr/>
        <p:txBody>
          <a:bodyPr>
            <a:noAutofit/>
          </a:bodyPr>
          <a:lstStyle/>
          <a:p>
            <a:r>
              <a:rPr lang="cs-CZ" sz="1200" b="1" dirty="0" smtClean="0"/>
              <a:t>III. Územní pracoviště Celního úřadu pro Plzeňský kraj:</a:t>
            </a:r>
          </a:p>
          <a:p>
            <a:pPr>
              <a:buNone/>
            </a:pPr>
            <a:r>
              <a:rPr lang="cs-CZ" sz="1200" dirty="0" smtClean="0"/>
              <a:t> </a:t>
            </a:r>
          </a:p>
          <a:p>
            <a:r>
              <a:rPr lang="cs-CZ" sz="1200" dirty="0" smtClean="0"/>
              <a:t>Územní pracoviště v </a:t>
            </a:r>
            <a:r>
              <a:rPr lang="cs-CZ" sz="1200" dirty="0" err="1" smtClean="0"/>
              <a:t>Draženově</a:t>
            </a:r>
            <a:r>
              <a:rPr lang="cs-CZ" sz="1200" dirty="0" smtClean="0"/>
              <a:t> a</a:t>
            </a:r>
          </a:p>
          <a:p>
            <a:r>
              <a:rPr lang="cs-CZ" sz="1200" dirty="0" smtClean="0"/>
              <a:t>Územní pracoviště v Tachově.</a:t>
            </a:r>
          </a:p>
          <a:p>
            <a:pPr>
              <a:buNone/>
            </a:pPr>
            <a:r>
              <a:rPr lang="cs-CZ" sz="1200" dirty="0" smtClean="0"/>
              <a:t> </a:t>
            </a:r>
          </a:p>
          <a:p>
            <a:r>
              <a:rPr lang="cs-CZ" sz="1200" b="1" dirty="0" smtClean="0"/>
              <a:t>IV. Územní pracoviště Celního úřadu pro Karlovarský kraj:</a:t>
            </a:r>
          </a:p>
          <a:p>
            <a:pPr>
              <a:buNone/>
            </a:pPr>
            <a:endParaRPr lang="cs-CZ" sz="1200" dirty="0" smtClean="0"/>
          </a:p>
          <a:p>
            <a:r>
              <a:rPr lang="cs-CZ" sz="1200" dirty="0" smtClean="0"/>
              <a:t>Územní pracoviště v Chebu.</a:t>
            </a:r>
          </a:p>
          <a:p>
            <a:pPr>
              <a:buNone/>
            </a:pPr>
            <a:r>
              <a:rPr lang="cs-CZ" sz="1200" dirty="0" smtClean="0"/>
              <a:t> </a:t>
            </a:r>
          </a:p>
          <a:p>
            <a:r>
              <a:rPr lang="cs-CZ" sz="1200" b="1" dirty="0" smtClean="0"/>
              <a:t>V. Územní pracoviště Celního úřadu pro Ústecký kraj:</a:t>
            </a:r>
          </a:p>
          <a:p>
            <a:pPr>
              <a:buNone/>
            </a:pPr>
            <a:endParaRPr lang="cs-CZ" sz="1200" dirty="0" smtClean="0"/>
          </a:p>
          <a:p>
            <a:r>
              <a:rPr lang="cs-CZ" sz="1200" dirty="0" smtClean="0"/>
              <a:t>Územní pracoviště v Chomutově a</a:t>
            </a:r>
          </a:p>
          <a:p>
            <a:r>
              <a:rPr lang="cs-CZ" sz="1200" dirty="0" smtClean="0"/>
              <a:t>Územní pracoviště v Mostě.</a:t>
            </a:r>
          </a:p>
          <a:p>
            <a:pPr>
              <a:buNone/>
            </a:pPr>
            <a:r>
              <a:rPr lang="cs-CZ" sz="1200" dirty="0" smtClean="0"/>
              <a:t> </a:t>
            </a:r>
          </a:p>
          <a:p>
            <a:r>
              <a:rPr lang="cs-CZ" sz="1200" b="1" dirty="0" smtClean="0"/>
              <a:t>VI. Územní pracoviště Celního úřadu pro Královéhradecký kraj:</a:t>
            </a:r>
          </a:p>
          <a:p>
            <a:pPr>
              <a:buNone/>
            </a:pPr>
            <a:endParaRPr lang="cs-CZ" sz="1200" b="1" dirty="0" smtClean="0"/>
          </a:p>
          <a:p>
            <a:r>
              <a:rPr lang="cs-CZ" sz="1200" dirty="0" smtClean="0"/>
              <a:t>Územní pracoviště v Jičíně, </a:t>
            </a:r>
          </a:p>
          <a:p>
            <a:r>
              <a:rPr lang="cs-CZ" sz="1200" dirty="0" smtClean="0"/>
              <a:t>Územní pracoviště v Náchodě a</a:t>
            </a:r>
          </a:p>
          <a:p>
            <a:r>
              <a:rPr lang="cs-CZ" sz="1200" dirty="0" smtClean="0"/>
              <a:t>Územní pracoviště v Trutnově.</a:t>
            </a:r>
          </a:p>
        </p:txBody>
      </p:sp>
    </p:spTree>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188640"/>
            <a:ext cx="8229600" cy="1143000"/>
          </a:xfrm>
        </p:spPr>
        <p:txBody>
          <a:bodyPr>
            <a:noAutofit/>
          </a:bodyPr>
          <a:lstStyle/>
          <a:p>
            <a:r>
              <a:rPr lang="cs-CZ" sz="2800" cap="all" dirty="0" smtClean="0"/>
              <a:t/>
            </a:r>
            <a:br>
              <a:rPr lang="cs-CZ" sz="2800" cap="all" dirty="0" smtClean="0"/>
            </a:br>
            <a:r>
              <a:rPr lang="cs-CZ" sz="2800" cap="all" dirty="0" smtClean="0"/>
              <a:t>VYHLÁŠKA  </a:t>
            </a:r>
            <a:r>
              <a:rPr lang="cs-CZ" sz="2800" dirty="0" smtClean="0"/>
              <a:t>o územních pracovištích celních úřadů, která se nenacházejí v jejich sídlech (285/2012 Sb.) </a:t>
            </a:r>
            <a:br>
              <a:rPr lang="cs-CZ" sz="2800" dirty="0" smtClean="0"/>
            </a:br>
            <a:endParaRPr lang="cs-CZ" sz="2800" dirty="0"/>
          </a:p>
        </p:txBody>
      </p:sp>
      <p:sp>
        <p:nvSpPr>
          <p:cNvPr id="2" name="Zástupný symbol pro obsah 1"/>
          <p:cNvSpPr>
            <a:spLocks noGrp="1"/>
          </p:cNvSpPr>
          <p:nvPr>
            <p:ph idx="1"/>
          </p:nvPr>
        </p:nvSpPr>
        <p:spPr/>
        <p:txBody>
          <a:bodyPr>
            <a:normAutofit fontScale="55000" lnSpcReduction="20000"/>
          </a:bodyPr>
          <a:lstStyle/>
          <a:p>
            <a:r>
              <a:rPr lang="cs-CZ" b="1" dirty="0" smtClean="0"/>
              <a:t>VII. Územní pracoviště Celního úřadu pro Pardubický kraj:</a:t>
            </a:r>
          </a:p>
          <a:p>
            <a:pPr>
              <a:buNone/>
            </a:pPr>
            <a:endParaRPr lang="cs-CZ" dirty="0" smtClean="0"/>
          </a:p>
          <a:p>
            <a:r>
              <a:rPr lang="cs-CZ" dirty="0" smtClean="0"/>
              <a:t>Územní pracoviště v České Třebové.</a:t>
            </a:r>
          </a:p>
          <a:p>
            <a:r>
              <a:rPr lang="cs-CZ" dirty="0" smtClean="0"/>
              <a:t> </a:t>
            </a:r>
          </a:p>
          <a:p>
            <a:r>
              <a:rPr lang="cs-CZ" dirty="0" smtClean="0"/>
              <a:t> </a:t>
            </a:r>
          </a:p>
          <a:p>
            <a:r>
              <a:rPr lang="cs-CZ" b="1" dirty="0" smtClean="0"/>
              <a:t>VIII. Územní pracoviště Celního úřadu pro Kraj Vysočina:</a:t>
            </a:r>
          </a:p>
          <a:p>
            <a:pPr>
              <a:buNone/>
            </a:pPr>
            <a:r>
              <a:rPr lang="cs-CZ" b="1" dirty="0" smtClean="0"/>
              <a:t> </a:t>
            </a:r>
          </a:p>
          <a:p>
            <a:r>
              <a:rPr lang="cs-CZ" dirty="0" smtClean="0"/>
              <a:t>Územní pracoviště v Pelhřimově,</a:t>
            </a:r>
          </a:p>
          <a:p>
            <a:r>
              <a:rPr lang="cs-CZ" dirty="0" smtClean="0"/>
              <a:t>Územní pracoviště v Třebíči a </a:t>
            </a:r>
          </a:p>
          <a:p>
            <a:r>
              <a:rPr lang="cs-CZ" dirty="0" smtClean="0"/>
              <a:t>Územní pracoviště ve Žďáru nad Sázavou.</a:t>
            </a:r>
          </a:p>
          <a:p>
            <a:pPr>
              <a:buNone/>
            </a:pPr>
            <a:endParaRPr lang="cs-CZ" dirty="0" smtClean="0"/>
          </a:p>
          <a:p>
            <a:pPr>
              <a:buNone/>
            </a:pPr>
            <a:r>
              <a:rPr lang="cs-CZ" dirty="0" smtClean="0"/>
              <a:t> </a:t>
            </a:r>
          </a:p>
          <a:p>
            <a:r>
              <a:rPr lang="cs-CZ" b="1" dirty="0" smtClean="0"/>
              <a:t>IX. Územní pracoviště Celního úřadu pro Jihomoravský kraj:</a:t>
            </a:r>
          </a:p>
          <a:p>
            <a:pPr>
              <a:buNone/>
            </a:pPr>
            <a:endParaRPr lang="cs-CZ" b="1" dirty="0" smtClean="0"/>
          </a:p>
          <a:p>
            <a:r>
              <a:rPr lang="cs-CZ" dirty="0" smtClean="0"/>
              <a:t>Územní pracoviště v Blansku,</a:t>
            </a:r>
          </a:p>
          <a:p>
            <a:r>
              <a:rPr lang="cs-CZ" dirty="0" smtClean="0"/>
              <a:t>Územní pracoviště v Břeclavi,</a:t>
            </a:r>
          </a:p>
          <a:p>
            <a:r>
              <a:rPr lang="cs-CZ" dirty="0" smtClean="0"/>
              <a:t>Územní pracoviště v Hodoníně,</a:t>
            </a:r>
          </a:p>
          <a:p>
            <a:r>
              <a:rPr lang="cs-CZ" dirty="0" smtClean="0"/>
              <a:t>Územní pracoviště v </a:t>
            </a:r>
            <a:r>
              <a:rPr lang="cs-CZ" dirty="0" err="1" smtClean="0"/>
              <a:t>Lanžhotě</a:t>
            </a:r>
            <a:r>
              <a:rPr lang="cs-CZ" dirty="0" smtClean="0"/>
              <a:t>,</a:t>
            </a:r>
          </a:p>
          <a:p>
            <a:r>
              <a:rPr lang="cs-CZ" dirty="0" smtClean="0"/>
              <a:t>Územní pracoviště ve Vyškově a</a:t>
            </a:r>
          </a:p>
          <a:p>
            <a:r>
              <a:rPr lang="cs-CZ" dirty="0" smtClean="0"/>
              <a:t>Územní pracoviště ve Znojmě.</a:t>
            </a:r>
            <a:endParaRPr lang="cs-CZ" dirty="0"/>
          </a:p>
        </p:txBody>
      </p:sp>
    </p:spTree>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395536" y="188640"/>
            <a:ext cx="8229600" cy="1143000"/>
          </a:xfrm>
        </p:spPr>
        <p:txBody>
          <a:bodyPr>
            <a:noAutofit/>
          </a:bodyPr>
          <a:lstStyle/>
          <a:p>
            <a:r>
              <a:rPr lang="cs-CZ" sz="2800" cap="all" dirty="0" smtClean="0"/>
              <a:t/>
            </a:r>
            <a:br>
              <a:rPr lang="cs-CZ" sz="2800" cap="all" dirty="0" smtClean="0"/>
            </a:br>
            <a:r>
              <a:rPr lang="cs-CZ" sz="2800" cap="all" dirty="0" smtClean="0"/>
              <a:t>VYHLÁŠKA  </a:t>
            </a:r>
            <a:r>
              <a:rPr lang="cs-CZ" sz="2800" dirty="0" smtClean="0"/>
              <a:t>o územních pracovištích celních úřadů, která se nenacházejí v jejich sídlech (285/2012 Sb.) </a:t>
            </a:r>
            <a:br>
              <a:rPr lang="cs-CZ" sz="2800" dirty="0" smtClean="0"/>
            </a:br>
            <a:endParaRPr lang="cs-CZ" sz="2800" dirty="0"/>
          </a:p>
        </p:txBody>
      </p:sp>
      <p:sp>
        <p:nvSpPr>
          <p:cNvPr id="2" name="Zástupný symbol pro obsah 1"/>
          <p:cNvSpPr>
            <a:spLocks noGrp="1"/>
          </p:cNvSpPr>
          <p:nvPr>
            <p:ph idx="1"/>
          </p:nvPr>
        </p:nvSpPr>
        <p:spPr/>
        <p:txBody>
          <a:bodyPr>
            <a:normAutofit fontScale="47500" lnSpcReduction="20000"/>
          </a:bodyPr>
          <a:lstStyle/>
          <a:p>
            <a:r>
              <a:rPr lang="cs-CZ" b="1" dirty="0" smtClean="0"/>
              <a:t>X. Územní pracoviště Celního úřadu pro Olomoucký kraj:</a:t>
            </a:r>
          </a:p>
          <a:p>
            <a:pPr>
              <a:buNone/>
            </a:pPr>
            <a:r>
              <a:rPr lang="cs-CZ" b="1" dirty="0" smtClean="0"/>
              <a:t> </a:t>
            </a:r>
          </a:p>
          <a:p>
            <a:r>
              <a:rPr lang="cs-CZ" dirty="0" smtClean="0"/>
              <a:t>Územní pracoviště v Přerově a</a:t>
            </a:r>
          </a:p>
          <a:p>
            <a:r>
              <a:rPr lang="cs-CZ" dirty="0" smtClean="0"/>
              <a:t>Územní pracoviště v Šumperku.</a:t>
            </a:r>
          </a:p>
          <a:p>
            <a:pPr>
              <a:buNone/>
            </a:pPr>
            <a:endParaRPr lang="cs-CZ" dirty="0" smtClean="0"/>
          </a:p>
          <a:p>
            <a:r>
              <a:rPr lang="cs-CZ" b="1" dirty="0" smtClean="0"/>
              <a:t>XI. Územní pracoviště Celního úřadu pro Moravskoslezský kraj:</a:t>
            </a:r>
          </a:p>
          <a:p>
            <a:pPr>
              <a:buNone/>
            </a:pPr>
            <a:endParaRPr lang="cs-CZ" dirty="0" smtClean="0"/>
          </a:p>
          <a:p>
            <a:r>
              <a:rPr lang="cs-CZ" dirty="0" smtClean="0"/>
              <a:t>Územní pracoviště ve </a:t>
            </a:r>
            <a:r>
              <a:rPr lang="cs-CZ" dirty="0" err="1" smtClean="0"/>
              <a:t>Frýdku</a:t>
            </a:r>
            <a:r>
              <a:rPr lang="cs-CZ" dirty="0" smtClean="0"/>
              <a:t>-Místku,</a:t>
            </a:r>
          </a:p>
          <a:p>
            <a:r>
              <a:rPr lang="cs-CZ" dirty="0" smtClean="0"/>
              <a:t>Územní pracoviště v Karviné,</a:t>
            </a:r>
          </a:p>
          <a:p>
            <a:r>
              <a:rPr lang="cs-CZ" dirty="0" smtClean="0"/>
              <a:t>Územní pracoviště v </a:t>
            </a:r>
            <a:r>
              <a:rPr lang="cs-CZ" dirty="0" err="1" smtClean="0"/>
              <a:t>Mošnově</a:t>
            </a:r>
            <a:r>
              <a:rPr lang="cs-CZ" dirty="0" smtClean="0"/>
              <a:t>,</a:t>
            </a:r>
          </a:p>
          <a:p>
            <a:r>
              <a:rPr lang="cs-CZ" dirty="0" smtClean="0"/>
              <a:t>Územní pracoviště v </a:t>
            </a:r>
            <a:r>
              <a:rPr lang="cs-CZ" dirty="0" err="1" smtClean="0"/>
              <a:t>Nošovicích</a:t>
            </a:r>
            <a:r>
              <a:rPr lang="cs-CZ" dirty="0" smtClean="0"/>
              <a:t>,</a:t>
            </a:r>
          </a:p>
          <a:p>
            <a:r>
              <a:rPr lang="cs-CZ" dirty="0" smtClean="0"/>
              <a:t>Územní pracoviště v Opavě,</a:t>
            </a:r>
          </a:p>
          <a:p>
            <a:r>
              <a:rPr lang="cs-CZ" dirty="0" smtClean="0"/>
              <a:t>Územní pracoviště v Paskově a</a:t>
            </a:r>
          </a:p>
          <a:p>
            <a:r>
              <a:rPr lang="cs-CZ" dirty="0" smtClean="0"/>
              <a:t>Územní pracoviště v Třinci.</a:t>
            </a:r>
          </a:p>
          <a:p>
            <a:pPr>
              <a:buNone/>
            </a:pPr>
            <a:endParaRPr lang="cs-CZ" dirty="0" smtClean="0"/>
          </a:p>
          <a:p>
            <a:r>
              <a:rPr lang="cs-CZ" b="1" dirty="0" smtClean="0"/>
              <a:t>XII. Územní pracoviště Celního úřadu pro Zlínský kraj:</a:t>
            </a:r>
          </a:p>
          <a:p>
            <a:pPr>
              <a:buNone/>
            </a:pPr>
            <a:endParaRPr lang="cs-CZ" dirty="0" smtClean="0"/>
          </a:p>
          <a:p>
            <a:r>
              <a:rPr lang="cs-CZ" dirty="0" smtClean="0"/>
              <a:t>Územní pracoviště v Lípě,</a:t>
            </a:r>
          </a:p>
          <a:p>
            <a:r>
              <a:rPr lang="cs-CZ" dirty="0" smtClean="0"/>
              <a:t>Územní pracoviště v Napajedlech,</a:t>
            </a:r>
          </a:p>
          <a:p>
            <a:r>
              <a:rPr lang="cs-CZ" dirty="0" smtClean="0"/>
              <a:t>Územní pracoviště v Uherském Hradišti a</a:t>
            </a:r>
          </a:p>
          <a:p>
            <a:r>
              <a:rPr lang="cs-CZ" dirty="0" smtClean="0"/>
              <a:t>Územní pracoviště ve Valašském Meziříčí.</a:t>
            </a:r>
          </a:p>
          <a:p>
            <a:endParaRPr lang="cs-CZ" dirty="0"/>
          </a:p>
        </p:txBody>
      </p:sp>
    </p:spTree>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Celní úřad pro Jihočeský kraj</a:t>
            </a:r>
            <a:endParaRPr lang="cs-CZ" dirty="0"/>
          </a:p>
        </p:txBody>
      </p:sp>
      <p:sp>
        <p:nvSpPr>
          <p:cNvPr id="3" name="Zástupný symbol pro obsah 2"/>
          <p:cNvSpPr>
            <a:spLocks noGrp="1"/>
          </p:cNvSpPr>
          <p:nvPr>
            <p:ph sz="half" idx="1"/>
          </p:nvPr>
        </p:nvSpPr>
        <p:spPr/>
        <p:txBody>
          <a:bodyPr>
            <a:normAutofit lnSpcReduction="10000"/>
          </a:bodyPr>
          <a:lstStyle/>
          <a:p>
            <a:r>
              <a:rPr lang="cs-CZ" dirty="0" smtClean="0"/>
              <a:t>Sídlo – Č. Budějovice, Kasárenská 6  </a:t>
            </a:r>
          </a:p>
          <a:p>
            <a:r>
              <a:rPr lang="cs-CZ" dirty="0" smtClean="0"/>
              <a:t>Kmenové odd. celní a daňové, </a:t>
            </a:r>
            <a:r>
              <a:rPr lang="cs-CZ" dirty="0" err="1" smtClean="0"/>
              <a:t>Vrbenská</a:t>
            </a:r>
            <a:r>
              <a:rPr lang="cs-CZ" dirty="0" smtClean="0"/>
              <a:t> 8, ČB</a:t>
            </a:r>
          </a:p>
          <a:p>
            <a:r>
              <a:rPr lang="cs-CZ" dirty="0" smtClean="0"/>
              <a:t>Územní pracoviště:</a:t>
            </a:r>
          </a:p>
          <a:p>
            <a:pPr lvl="1">
              <a:buFont typeface="Wingdings" pitchFamily="2" charset="2"/>
              <a:buChar char="Ø"/>
            </a:pPr>
            <a:r>
              <a:rPr lang="cs-CZ" dirty="0" smtClean="0"/>
              <a:t> v Jindřichově Hradci – daňové oddělení</a:t>
            </a:r>
          </a:p>
          <a:p>
            <a:pPr lvl="1">
              <a:buFont typeface="Wingdings" pitchFamily="2" charset="2"/>
              <a:buChar char="Ø"/>
            </a:pPr>
            <a:r>
              <a:rPr lang="cs-CZ" dirty="0" smtClean="0"/>
              <a:t> ve Strakonicích – celní a daňové oddělení</a:t>
            </a:r>
          </a:p>
          <a:p>
            <a:pPr lvl="1">
              <a:buFont typeface="Wingdings" pitchFamily="2" charset="2"/>
              <a:buChar char="Ø"/>
            </a:pPr>
            <a:r>
              <a:rPr lang="cs-CZ" dirty="0" smtClean="0"/>
              <a:t> v Táboře – celní a daňové oddělení </a:t>
            </a:r>
          </a:p>
          <a:p>
            <a:endParaRPr lang="cs-CZ" dirty="0"/>
          </a:p>
        </p:txBody>
      </p:sp>
      <p:pic>
        <p:nvPicPr>
          <p:cNvPr id="6" name="Zástupný symbol pro obsah 5" descr="Mapa_A3_UP_Jihocesky.png"/>
          <p:cNvPicPr>
            <a:picLocks noGrp="1" noChangeAspect="1"/>
          </p:cNvPicPr>
          <p:nvPr>
            <p:ph sz="half" idx="2"/>
          </p:nvPr>
        </p:nvPicPr>
        <p:blipFill>
          <a:blip r:embed="rId2" cstate="print"/>
          <a:stretch>
            <a:fillRect/>
          </a:stretch>
        </p:blipFill>
        <p:spPr>
          <a:xfrm>
            <a:off x="4499992" y="2276872"/>
            <a:ext cx="4644008" cy="3178540"/>
          </a:xfrm>
        </p:spPr>
      </p:pic>
      <p:sp>
        <p:nvSpPr>
          <p:cNvPr id="5" name="Zástupný symbol pro zápatí 4"/>
          <p:cNvSpPr>
            <a:spLocks noGrp="1"/>
          </p:cNvSpPr>
          <p:nvPr>
            <p:ph type="ftr" sz="quarter" idx="11"/>
          </p:nvPr>
        </p:nvSpPr>
        <p:spPr/>
        <p:txBody>
          <a:bodyPr/>
          <a:lstStyle/>
          <a:p>
            <a:pPr algn="ctr"/>
            <a:r>
              <a:rPr lang="cs-CZ" dirty="0" smtClean="0"/>
              <a:t>Ing. </a:t>
            </a:r>
            <a:r>
              <a:rPr lang="cs-CZ" dirty="0" err="1" smtClean="0"/>
              <a:t>M</a:t>
            </a:r>
            <a:r>
              <a:rPr lang="cs-CZ" dirty="0" smtClean="0"/>
              <a:t>.Kubát,</a:t>
            </a:r>
            <a:endParaRPr lang="cs-CZ" dirty="0"/>
          </a:p>
        </p:txBody>
      </p:sp>
    </p:spTree>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704088"/>
            <a:ext cx="8229600" cy="924712"/>
          </a:xfrm>
        </p:spPr>
        <p:txBody>
          <a:bodyPr>
            <a:normAutofit fontScale="90000"/>
          </a:bodyPr>
          <a:lstStyle/>
          <a:p>
            <a:r>
              <a:rPr lang="cs-CZ" sz="3600" b="1" dirty="0" smtClean="0"/>
              <a:t>ZCELA ZRUŠENÁ MÍSTA VÝKONU CS  k 1.1.2013</a:t>
            </a:r>
            <a:endParaRPr lang="cs-CZ" sz="3600" b="1" dirty="0"/>
          </a:p>
        </p:txBody>
      </p:sp>
      <p:sp>
        <p:nvSpPr>
          <p:cNvPr id="2" name="Zástupný symbol pro obsah 1"/>
          <p:cNvSpPr>
            <a:spLocks noGrp="1"/>
          </p:cNvSpPr>
          <p:nvPr>
            <p:ph idx="1"/>
          </p:nvPr>
        </p:nvSpPr>
        <p:spPr/>
        <p:txBody>
          <a:bodyPr>
            <a:normAutofit/>
          </a:bodyPr>
          <a:lstStyle/>
          <a:p>
            <a:r>
              <a:rPr lang="cs-CZ" dirty="0" smtClean="0"/>
              <a:t>C</a:t>
            </a:r>
            <a:r>
              <a:rPr lang="cs-CZ" b="1" dirty="0" smtClean="0"/>
              <a:t>Z156200</a:t>
            </a:r>
            <a:r>
              <a:rPr lang="cs-CZ" dirty="0" smtClean="0"/>
              <a:t> Celní úřad Česká Lípa </a:t>
            </a:r>
          </a:p>
          <a:p>
            <a:r>
              <a:rPr lang="cs-CZ" b="1" dirty="0" smtClean="0">
                <a:solidFill>
                  <a:srgbClr val="FF0000"/>
                </a:solidFill>
              </a:rPr>
              <a:t>CZ037800 </a:t>
            </a:r>
            <a:r>
              <a:rPr lang="cs-CZ" dirty="0" smtClean="0">
                <a:solidFill>
                  <a:srgbClr val="FF0000"/>
                </a:solidFill>
              </a:rPr>
              <a:t>Celní úřad Český Krumlov </a:t>
            </a:r>
          </a:p>
          <a:p>
            <a:r>
              <a:rPr lang="cs-CZ" b="1" dirty="0" smtClean="0"/>
              <a:t>CZ096300</a:t>
            </a:r>
            <a:r>
              <a:rPr lang="cs-CZ" dirty="0" smtClean="0"/>
              <a:t> Celní úřad Krnov </a:t>
            </a:r>
          </a:p>
          <a:p>
            <a:r>
              <a:rPr lang="cs-CZ" b="1" dirty="0" smtClean="0"/>
              <a:t>CZ116400</a:t>
            </a:r>
            <a:r>
              <a:rPr lang="cs-CZ" dirty="0" smtClean="0"/>
              <a:t> Celní úřad Svitavy</a:t>
            </a:r>
          </a:p>
          <a:p>
            <a:r>
              <a:rPr lang="cs-CZ" b="1" dirty="0" smtClean="0"/>
              <a:t>CZ116100</a:t>
            </a:r>
            <a:r>
              <a:rPr lang="cs-CZ" dirty="0" smtClean="0"/>
              <a:t> Celní úřad Ústí nad Orlicí</a:t>
            </a:r>
          </a:p>
          <a:p>
            <a:r>
              <a:rPr lang="cs-CZ" b="1" dirty="0" smtClean="0"/>
              <a:t>CZ136200</a:t>
            </a:r>
            <a:r>
              <a:rPr lang="cs-CZ" dirty="0" smtClean="0"/>
              <a:t> Celní úřad Prostějov </a:t>
            </a:r>
          </a:p>
          <a:p>
            <a:r>
              <a:rPr lang="cs-CZ" b="1" dirty="0" smtClean="0"/>
              <a:t>CZ051200</a:t>
            </a:r>
            <a:r>
              <a:rPr lang="cs-CZ" dirty="0" smtClean="0"/>
              <a:t> Celní úřad Děčín</a:t>
            </a:r>
          </a:p>
          <a:p>
            <a:r>
              <a:rPr lang="cs-CZ" b="1" dirty="0" smtClean="0"/>
              <a:t>CZ166300</a:t>
            </a:r>
            <a:r>
              <a:rPr lang="cs-CZ" dirty="0" smtClean="0"/>
              <a:t> Celní úřad Klatovy </a:t>
            </a:r>
            <a:endParaRPr lang="cs-CZ" dirty="0"/>
          </a:p>
        </p:txBody>
      </p:sp>
    </p:spTree>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smtClean="0"/>
              <a:t>Celní správa ČR 2012</a:t>
            </a:r>
            <a:endParaRPr lang="cs-CZ" dirty="0"/>
          </a:p>
        </p:txBody>
      </p:sp>
      <p:sp>
        <p:nvSpPr>
          <p:cNvPr id="3" name="Zástupný symbol pro obsah 2"/>
          <p:cNvSpPr>
            <a:spLocks noGrp="1"/>
          </p:cNvSpPr>
          <p:nvPr>
            <p:ph idx="1"/>
          </p:nvPr>
        </p:nvSpPr>
        <p:spPr/>
        <p:txBody>
          <a:bodyPr>
            <a:normAutofit fontScale="92500" lnSpcReduction="10000"/>
          </a:bodyPr>
          <a:lstStyle/>
          <a:p>
            <a:r>
              <a:rPr lang="cs-CZ" b="1" i="1" dirty="0" smtClean="0"/>
              <a:t>Celní správa České republiky</a:t>
            </a:r>
            <a:r>
              <a:rPr lang="cs-CZ" i="1" dirty="0" smtClean="0"/>
              <a:t> je bezpečnostním sborem zajišťující výkon kompetencí v oblasti </a:t>
            </a:r>
          </a:p>
          <a:p>
            <a:pPr lvl="1"/>
            <a:r>
              <a:rPr lang="cs-CZ" i="1" dirty="0" smtClean="0"/>
              <a:t>správy cel a některých daní, </a:t>
            </a:r>
          </a:p>
          <a:p>
            <a:pPr lvl="1"/>
            <a:r>
              <a:rPr lang="cs-CZ" i="1" dirty="0" smtClean="0"/>
              <a:t>dalších svěřených nefiskálních činností ve prospěch státu i jeho občanů. </a:t>
            </a:r>
          </a:p>
          <a:p>
            <a:pPr marL="274320" lvl="1" indent="-274320">
              <a:buClr>
                <a:schemeClr val="accent3"/>
              </a:buClr>
              <a:buSzPct val="95000"/>
            </a:pPr>
            <a:r>
              <a:rPr lang="cs-CZ" sz="2600" b="1" i="1" dirty="0" smtClean="0"/>
              <a:t>Je podřízena Ministerstvu financí ČR. </a:t>
            </a:r>
          </a:p>
          <a:p>
            <a:pPr marL="274320" lvl="1" indent="-274320">
              <a:buClr>
                <a:schemeClr val="accent3"/>
              </a:buClr>
              <a:buSzPct val="95000"/>
            </a:pPr>
            <a:r>
              <a:rPr lang="cs-CZ" sz="2600" b="1" i="1" dirty="0" smtClean="0"/>
              <a:t>Struktura  2012</a:t>
            </a:r>
            <a:r>
              <a:rPr lang="cs-CZ" sz="1600" i="1" dirty="0" smtClean="0"/>
              <a:t>(dle zákona č. 185/2004 Sb. o Celní správě České republiky): </a:t>
            </a:r>
          </a:p>
          <a:p>
            <a:pPr lvl="1"/>
            <a:r>
              <a:rPr lang="cs-CZ" i="1" dirty="0" smtClean="0"/>
              <a:t>Generální ředitelství cel, </a:t>
            </a:r>
          </a:p>
          <a:p>
            <a:pPr lvl="1"/>
            <a:r>
              <a:rPr lang="cs-CZ" i="1" dirty="0" smtClean="0"/>
              <a:t>8 celních ředitelství  (rovněž CŘ České Budějovice)</a:t>
            </a:r>
          </a:p>
          <a:p>
            <a:pPr lvl="1"/>
            <a:r>
              <a:rPr lang="cs-CZ" i="1" dirty="0" smtClean="0"/>
              <a:t>54 celních úřadů</a:t>
            </a:r>
          </a:p>
          <a:p>
            <a:pPr lvl="2"/>
            <a:r>
              <a:rPr lang="cs-CZ" i="1" dirty="0" smtClean="0"/>
              <a:t> (rovněž </a:t>
            </a:r>
            <a:r>
              <a:rPr lang="cs-CZ" b="1" i="1" dirty="0" smtClean="0"/>
              <a:t>CÚ České Budějovice, to jsme my </a:t>
            </a:r>
            <a:r>
              <a:rPr lang="cs-CZ" b="1" i="1" dirty="0" smtClean="0">
                <a:sym typeface="Wingdings" pitchFamily="2" charset="2"/>
              </a:rPr>
              <a:t></a:t>
            </a:r>
            <a:r>
              <a:rPr lang="cs-CZ" i="1" dirty="0" smtClean="0"/>
              <a:t>)</a:t>
            </a:r>
          </a:p>
        </p:txBody>
      </p:sp>
      <p:pic>
        <p:nvPicPr>
          <p:cNvPr id="4" name="Picture 10" descr="znak CS"/>
          <p:cNvPicPr>
            <a:picLocks noChangeAspect="1" noChangeArrowheads="1"/>
          </p:cNvPicPr>
          <p:nvPr/>
        </p:nvPicPr>
        <p:blipFill>
          <a:blip r:embed="rId2" cstate="print"/>
          <a:srcRect/>
          <a:stretch>
            <a:fillRect/>
          </a:stretch>
        </p:blipFill>
        <p:spPr bwMode="auto">
          <a:xfrm>
            <a:off x="7937500" y="0"/>
            <a:ext cx="1206500" cy="1512888"/>
          </a:xfrm>
          <a:prstGeom prst="rect">
            <a:avLst/>
          </a:prstGeom>
          <a:noFill/>
        </p:spPr>
      </p:pic>
      <p:sp>
        <p:nvSpPr>
          <p:cNvPr id="5" name="Zástupný symbol pro zápatí 4"/>
          <p:cNvSpPr>
            <a:spLocks noGrp="1"/>
          </p:cNvSpPr>
          <p:nvPr>
            <p:ph type="ftr" sz="quarter" idx="11"/>
          </p:nvPr>
        </p:nvSpPr>
        <p:spPr/>
        <p:txBody>
          <a:bodyPr/>
          <a:lstStyle/>
          <a:p>
            <a:pPr algn="ctr"/>
            <a:r>
              <a:rPr lang="cs-CZ" dirty="0" smtClean="0"/>
              <a:t>Ing. </a:t>
            </a:r>
            <a:r>
              <a:rPr lang="cs-CZ" dirty="0" err="1" smtClean="0"/>
              <a:t>M</a:t>
            </a:r>
            <a:r>
              <a:rPr lang="cs-CZ" dirty="0" smtClean="0"/>
              <a:t>.Kubát</a:t>
            </a:r>
            <a:endParaRPr lang="cs-CZ" dirty="0"/>
          </a:p>
        </p:txBody>
      </p:sp>
    </p:spTree>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Celkový přehled útvarů CS 2013</a:t>
            </a:r>
            <a:endParaRPr lang="cs-CZ" dirty="0"/>
          </a:p>
        </p:txBody>
      </p:sp>
      <p:sp>
        <p:nvSpPr>
          <p:cNvPr id="3" name="Zástupný symbol pro obsah 2"/>
          <p:cNvSpPr>
            <a:spLocks noGrp="1"/>
          </p:cNvSpPr>
          <p:nvPr>
            <p:ph idx="1"/>
          </p:nvPr>
        </p:nvSpPr>
        <p:spPr/>
        <p:txBody>
          <a:bodyPr>
            <a:normAutofit fontScale="92500" lnSpcReduction="10000"/>
          </a:bodyPr>
          <a:lstStyle/>
          <a:p>
            <a:r>
              <a:rPr lang="cs-CZ" dirty="0" smtClean="0"/>
              <a:t>Celní na </a:t>
            </a:r>
          </a:p>
          <a:p>
            <a:pPr lvl="1"/>
            <a:r>
              <a:rPr lang="cs-CZ" b="1" dirty="0" smtClean="0"/>
              <a:t>48 </a:t>
            </a:r>
            <a:r>
              <a:rPr lang="cs-CZ" dirty="0" smtClean="0"/>
              <a:t>místech ČR (+</a:t>
            </a:r>
            <a:r>
              <a:rPr lang="cs-CZ" b="1" dirty="0" smtClean="0"/>
              <a:t>5 </a:t>
            </a:r>
            <a:r>
              <a:rPr lang="cs-CZ" dirty="0" smtClean="0"/>
              <a:t>letišť)</a:t>
            </a:r>
          </a:p>
          <a:p>
            <a:r>
              <a:rPr lang="cs-CZ" dirty="0" smtClean="0"/>
              <a:t>Daňové na</a:t>
            </a:r>
          </a:p>
          <a:p>
            <a:pPr lvl="1"/>
            <a:r>
              <a:rPr lang="cs-CZ" b="1" dirty="0" smtClean="0"/>
              <a:t>47</a:t>
            </a:r>
            <a:r>
              <a:rPr lang="cs-CZ" dirty="0" smtClean="0"/>
              <a:t> místech ČR (+</a:t>
            </a:r>
            <a:r>
              <a:rPr lang="cs-CZ" b="1" dirty="0" smtClean="0"/>
              <a:t> 1 </a:t>
            </a:r>
            <a:r>
              <a:rPr lang="cs-CZ" dirty="0" smtClean="0"/>
              <a:t>TNKP)</a:t>
            </a:r>
          </a:p>
          <a:p>
            <a:pPr marL="274320" lvl="1" indent="-274320">
              <a:buClr>
                <a:schemeClr val="accent3"/>
              </a:buClr>
              <a:buSzPct val="95000"/>
            </a:pPr>
            <a:r>
              <a:rPr lang="cs-CZ" sz="2600" dirty="0" smtClean="0"/>
              <a:t>Daňové  samostatné : </a:t>
            </a:r>
            <a:r>
              <a:rPr lang="cs-CZ" b="1" dirty="0" smtClean="0"/>
              <a:t>10</a:t>
            </a:r>
            <a:r>
              <a:rPr lang="cs-CZ" sz="2600" dirty="0" smtClean="0"/>
              <a:t> míst v ČR </a:t>
            </a:r>
          </a:p>
          <a:p>
            <a:pPr marL="274320" lvl="1" indent="-274320">
              <a:buClr>
                <a:schemeClr val="accent3"/>
              </a:buClr>
              <a:buSzPct val="95000"/>
            </a:pPr>
            <a:r>
              <a:rPr lang="cs-CZ" sz="2600" dirty="0" smtClean="0"/>
              <a:t>Celní samostatné: </a:t>
            </a:r>
            <a:r>
              <a:rPr lang="cs-CZ" sz="2600" b="1" dirty="0" smtClean="0"/>
              <a:t>10</a:t>
            </a:r>
            <a:r>
              <a:rPr lang="cs-CZ" sz="2600" dirty="0" smtClean="0"/>
              <a:t> míst v ČR</a:t>
            </a:r>
          </a:p>
          <a:p>
            <a:pPr marL="274320" lvl="1" indent="-274320">
              <a:buClr>
                <a:schemeClr val="accent3"/>
              </a:buClr>
              <a:buSzPct val="95000"/>
            </a:pPr>
            <a:r>
              <a:rPr lang="cs-CZ" sz="2600" b="1" dirty="0" smtClean="0"/>
              <a:t>Doručování – jedna adresa CÚ, jedna datová schránka CÚ, jedna řada </a:t>
            </a:r>
            <a:r>
              <a:rPr lang="cs-CZ" sz="2600" b="1" dirty="0" err="1" smtClean="0"/>
              <a:t>č.j</a:t>
            </a:r>
            <a:r>
              <a:rPr lang="cs-CZ" sz="2600" b="1" dirty="0" smtClean="0"/>
              <a:t>…..</a:t>
            </a:r>
          </a:p>
          <a:p>
            <a:pPr marL="274320" lvl="1" indent="-274320">
              <a:buClr>
                <a:schemeClr val="accent3"/>
              </a:buClr>
              <a:buSzPct val="95000"/>
            </a:pPr>
            <a:r>
              <a:rPr lang="cs-CZ" sz="2600" b="1" dirty="0" smtClean="0"/>
              <a:t>Podací místo, pokladna, nahlížení do spisu CÚ – digitální na všech místech/analogové v místě uložení  (sídle CÚ i jeho ÚP) …</a:t>
            </a:r>
          </a:p>
          <a:p>
            <a:pPr>
              <a:buNone/>
            </a:pPr>
            <a:endParaRPr lang="cs-CZ" dirty="0"/>
          </a:p>
        </p:txBody>
      </p:sp>
      <p:sp>
        <p:nvSpPr>
          <p:cNvPr id="4" name="Zástupný symbol pro číslo snímku 3"/>
          <p:cNvSpPr>
            <a:spLocks noGrp="1"/>
          </p:cNvSpPr>
          <p:nvPr>
            <p:ph type="sldNum" sz="quarter" idx="12"/>
          </p:nvPr>
        </p:nvSpPr>
        <p:spPr/>
        <p:txBody>
          <a:bodyPr/>
          <a:lstStyle/>
          <a:p>
            <a:fld id="{B2CB8141-BF9C-4698-AA7E-275E9FCA5765}" type="slidenum">
              <a:rPr lang="cs-CZ" smtClean="0"/>
              <a:pPr/>
              <a:t>20</a:t>
            </a:fld>
            <a:endParaRPr lang="cs-CZ"/>
          </a:p>
        </p:txBody>
      </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číslo snímku 1"/>
          <p:cNvSpPr>
            <a:spLocks noGrp="1"/>
          </p:cNvSpPr>
          <p:nvPr>
            <p:ph type="sldNum" sz="quarter" idx="12"/>
          </p:nvPr>
        </p:nvSpPr>
        <p:spPr/>
        <p:txBody>
          <a:bodyPr/>
          <a:lstStyle/>
          <a:p>
            <a:fld id="{B2CB8141-BF9C-4698-AA7E-275E9FCA5765}" type="slidenum">
              <a:rPr lang="cs-CZ" smtClean="0"/>
              <a:pPr/>
              <a:t>21</a:t>
            </a:fld>
            <a:endParaRPr lang="cs-CZ"/>
          </a:p>
        </p:txBody>
      </p:sp>
      <p:pic>
        <p:nvPicPr>
          <p:cNvPr id="212994" name="Picture 2"/>
          <p:cNvPicPr>
            <a:picLocks noChangeAspect="1" noChangeArrowheads="1"/>
          </p:cNvPicPr>
          <p:nvPr/>
        </p:nvPicPr>
        <p:blipFill>
          <a:blip r:embed="rId3" cstate="print"/>
          <a:srcRect/>
          <a:stretch>
            <a:fillRect/>
          </a:stretch>
        </p:blipFill>
        <p:spPr bwMode="auto">
          <a:xfrm>
            <a:off x="-50072" y="0"/>
            <a:ext cx="9194072" cy="6093296"/>
          </a:xfrm>
          <a:prstGeom prst="rect">
            <a:avLst/>
          </a:prstGeom>
          <a:noFill/>
          <a:ln w="9525">
            <a:noFill/>
            <a:miter lim="800000"/>
            <a:headEnd/>
            <a:tailEnd/>
          </a:ln>
        </p:spPr>
      </p:pic>
      <p:sp>
        <p:nvSpPr>
          <p:cNvPr id="20" name="TextovéPole 19"/>
          <p:cNvSpPr txBox="1"/>
          <p:nvPr/>
        </p:nvSpPr>
        <p:spPr>
          <a:xfrm>
            <a:off x="5508104" y="404664"/>
            <a:ext cx="1117614" cy="369332"/>
          </a:xfrm>
          <a:prstGeom prst="rect">
            <a:avLst/>
          </a:prstGeom>
          <a:solidFill>
            <a:srgbClr val="FF0000"/>
          </a:solidFill>
        </p:spPr>
        <p:txBody>
          <a:bodyPr wrap="none" rtlCol="0">
            <a:spAutoFit/>
          </a:bodyPr>
          <a:lstStyle/>
          <a:p>
            <a:r>
              <a:rPr lang="cs-CZ" dirty="0" smtClean="0"/>
              <a:t>CZ520000</a:t>
            </a:r>
            <a:endParaRPr lang="cs-CZ" dirty="0"/>
          </a:p>
        </p:txBody>
      </p:sp>
      <p:sp>
        <p:nvSpPr>
          <p:cNvPr id="21" name="TextovéPole 20"/>
          <p:cNvSpPr txBox="1"/>
          <p:nvPr/>
        </p:nvSpPr>
        <p:spPr>
          <a:xfrm>
            <a:off x="5940152" y="1124744"/>
            <a:ext cx="809837" cy="276999"/>
          </a:xfrm>
          <a:prstGeom prst="rect">
            <a:avLst/>
          </a:prstGeom>
          <a:solidFill>
            <a:srgbClr val="FFFF00"/>
          </a:solidFill>
        </p:spPr>
        <p:txBody>
          <a:bodyPr wrap="none" rtlCol="0">
            <a:spAutoFit/>
          </a:bodyPr>
          <a:lstStyle/>
          <a:p>
            <a:r>
              <a:rPr lang="cs-CZ" sz="1200" dirty="0" smtClean="0"/>
              <a:t>CZ520100</a:t>
            </a:r>
            <a:endParaRPr lang="cs-CZ" sz="1200" dirty="0"/>
          </a:p>
        </p:txBody>
      </p:sp>
      <p:sp>
        <p:nvSpPr>
          <p:cNvPr id="22" name="TextovéPole 21"/>
          <p:cNvSpPr txBox="1"/>
          <p:nvPr/>
        </p:nvSpPr>
        <p:spPr>
          <a:xfrm>
            <a:off x="755576" y="3068960"/>
            <a:ext cx="809837" cy="276999"/>
          </a:xfrm>
          <a:prstGeom prst="rect">
            <a:avLst/>
          </a:prstGeom>
          <a:solidFill>
            <a:srgbClr val="FFFF00"/>
          </a:solidFill>
        </p:spPr>
        <p:txBody>
          <a:bodyPr wrap="none" rtlCol="0">
            <a:spAutoFit/>
          </a:bodyPr>
          <a:lstStyle/>
          <a:p>
            <a:r>
              <a:rPr lang="cs-CZ" sz="1200" dirty="0" smtClean="0"/>
              <a:t>CZ520200</a:t>
            </a:r>
            <a:endParaRPr lang="cs-CZ" sz="1200" dirty="0"/>
          </a:p>
        </p:txBody>
      </p:sp>
      <p:sp>
        <p:nvSpPr>
          <p:cNvPr id="23" name="TextovéPole 22"/>
          <p:cNvSpPr txBox="1"/>
          <p:nvPr/>
        </p:nvSpPr>
        <p:spPr>
          <a:xfrm>
            <a:off x="2123728" y="3068960"/>
            <a:ext cx="809837" cy="276999"/>
          </a:xfrm>
          <a:prstGeom prst="rect">
            <a:avLst/>
          </a:prstGeom>
          <a:solidFill>
            <a:srgbClr val="FFFF00"/>
          </a:solidFill>
        </p:spPr>
        <p:txBody>
          <a:bodyPr wrap="none" rtlCol="0">
            <a:spAutoFit/>
          </a:bodyPr>
          <a:lstStyle/>
          <a:p>
            <a:r>
              <a:rPr lang="cs-CZ" sz="1200" dirty="0" smtClean="0"/>
              <a:t>CZ520300</a:t>
            </a:r>
            <a:endParaRPr lang="cs-CZ" sz="1200" dirty="0"/>
          </a:p>
        </p:txBody>
      </p:sp>
      <p:sp>
        <p:nvSpPr>
          <p:cNvPr id="24" name="TextovéPole 23"/>
          <p:cNvSpPr txBox="1"/>
          <p:nvPr/>
        </p:nvSpPr>
        <p:spPr>
          <a:xfrm>
            <a:off x="3491880" y="3068960"/>
            <a:ext cx="809837" cy="276999"/>
          </a:xfrm>
          <a:prstGeom prst="rect">
            <a:avLst/>
          </a:prstGeom>
          <a:solidFill>
            <a:srgbClr val="FFFF00"/>
          </a:solidFill>
        </p:spPr>
        <p:txBody>
          <a:bodyPr wrap="none" rtlCol="0">
            <a:spAutoFit/>
          </a:bodyPr>
          <a:lstStyle/>
          <a:p>
            <a:r>
              <a:rPr lang="cs-CZ" sz="1200" dirty="0" smtClean="0"/>
              <a:t>CZ520400</a:t>
            </a:r>
            <a:endParaRPr lang="cs-CZ" sz="1200" dirty="0"/>
          </a:p>
        </p:txBody>
      </p:sp>
      <p:sp>
        <p:nvSpPr>
          <p:cNvPr id="25" name="TextovéPole 24"/>
          <p:cNvSpPr txBox="1"/>
          <p:nvPr/>
        </p:nvSpPr>
        <p:spPr>
          <a:xfrm>
            <a:off x="4932040" y="3068960"/>
            <a:ext cx="809837" cy="276999"/>
          </a:xfrm>
          <a:prstGeom prst="rect">
            <a:avLst/>
          </a:prstGeom>
          <a:solidFill>
            <a:srgbClr val="FFFF00"/>
          </a:solidFill>
        </p:spPr>
        <p:txBody>
          <a:bodyPr wrap="none" rtlCol="0">
            <a:spAutoFit/>
          </a:bodyPr>
          <a:lstStyle/>
          <a:p>
            <a:r>
              <a:rPr lang="cs-CZ" sz="1200" dirty="0" smtClean="0"/>
              <a:t>CZ520500</a:t>
            </a:r>
            <a:endParaRPr lang="cs-CZ" sz="1200" dirty="0"/>
          </a:p>
        </p:txBody>
      </p:sp>
      <p:sp>
        <p:nvSpPr>
          <p:cNvPr id="26" name="TextovéPole 25"/>
          <p:cNvSpPr txBox="1"/>
          <p:nvPr/>
        </p:nvSpPr>
        <p:spPr>
          <a:xfrm>
            <a:off x="6300192" y="3068960"/>
            <a:ext cx="809837" cy="276999"/>
          </a:xfrm>
          <a:prstGeom prst="rect">
            <a:avLst/>
          </a:prstGeom>
          <a:solidFill>
            <a:srgbClr val="FFFF00"/>
          </a:solidFill>
        </p:spPr>
        <p:txBody>
          <a:bodyPr wrap="none" rtlCol="0">
            <a:spAutoFit/>
          </a:bodyPr>
          <a:lstStyle/>
          <a:p>
            <a:r>
              <a:rPr lang="cs-CZ" sz="1200" dirty="0" smtClean="0"/>
              <a:t>CZ520600</a:t>
            </a:r>
            <a:endParaRPr lang="cs-CZ" sz="1200" dirty="0"/>
          </a:p>
        </p:txBody>
      </p:sp>
      <p:sp>
        <p:nvSpPr>
          <p:cNvPr id="27" name="TextovéPole 26"/>
          <p:cNvSpPr txBox="1"/>
          <p:nvPr/>
        </p:nvSpPr>
        <p:spPr>
          <a:xfrm>
            <a:off x="7740352" y="3068960"/>
            <a:ext cx="809837" cy="276999"/>
          </a:xfrm>
          <a:prstGeom prst="rect">
            <a:avLst/>
          </a:prstGeom>
          <a:solidFill>
            <a:srgbClr val="FFFF00"/>
          </a:solidFill>
        </p:spPr>
        <p:txBody>
          <a:bodyPr wrap="none" rtlCol="0">
            <a:spAutoFit/>
          </a:bodyPr>
          <a:lstStyle/>
          <a:p>
            <a:r>
              <a:rPr lang="cs-CZ" sz="1200" dirty="0" smtClean="0"/>
              <a:t>CZ520700</a:t>
            </a:r>
            <a:endParaRPr lang="cs-CZ" sz="1200" dirty="0"/>
          </a:p>
        </p:txBody>
      </p:sp>
      <p:sp>
        <p:nvSpPr>
          <p:cNvPr id="28" name="TextovéPole 27"/>
          <p:cNvSpPr txBox="1"/>
          <p:nvPr/>
        </p:nvSpPr>
        <p:spPr>
          <a:xfrm>
            <a:off x="0" y="3933056"/>
            <a:ext cx="707245" cy="246221"/>
          </a:xfrm>
          <a:prstGeom prst="rect">
            <a:avLst/>
          </a:prstGeom>
          <a:solidFill>
            <a:srgbClr val="00B0F0"/>
          </a:solidFill>
        </p:spPr>
        <p:txBody>
          <a:bodyPr wrap="none" rtlCol="0">
            <a:spAutoFit/>
          </a:bodyPr>
          <a:lstStyle/>
          <a:p>
            <a:r>
              <a:rPr lang="cs-CZ" sz="1000" dirty="0" smtClean="0"/>
              <a:t>CZ520201</a:t>
            </a:r>
            <a:endParaRPr lang="cs-CZ" sz="1000" dirty="0"/>
          </a:p>
        </p:txBody>
      </p:sp>
      <p:sp>
        <p:nvSpPr>
          <p:cNvPr id="29" name="TextovéPole 28"/>
          <p:cNvSpPr txBox="1"/>
          <p:nvPr/>
        </p:nvSpPr>
        <p:spPr>
          <a:xfrm>
            <a:off x="0" y="4293096"/>
            <a:ext cx="707245" cy="246221"/>
          </a:xfrm>
          <a:prstGeom prst="rect">
            <a:avLst/>
          </a:prstGeom>
          <a:solidFill>
            <a:srgbClr val="00B0F0"/>
          </a:solidFill>
        </p:spPr>
        <p:txBody>
          <a:bodyPr wrap="none" rtlCol="0">
            <a:spAutoFit/>
          </a:bodyPr>
          <a:lstStyle/>
          <a:p>
            <a:r>
              <a:rPr lang="cs-CZ" sz="1000" dirty="0" smtClean="0"/>
              <a:t>CZ520202</a:t>
            </a:r>
            <a:endParaRPr lang="cs-CZ" sz="1000" dirty="0"/>
          </a:p>
        </p:txBody>
      </p:sp>
      <p:sp>
        <p:nvSpPr>
          <p:cNvPr id="30" name="TextovéPole 29"/>
          <p:cNvSpPr txBox="1"/>
          <p:nvPr/>
        </p:nvSpPr>
        <p:spPr>
          <a:xfrm>
            <a:off x="0" y="4797152"/>
            <a:ext cx="707245" cy="246221"/>
          </a:xfrm>
          <a:prstGeom prst="rect">
            <a:avLst/>
          </a:prstGeom>
          <a:solidFill>
            <a:srgbClr val="00B0F0"/>
          </a:solidFill>
        </p:spPr>
        <p:txBody>
          <a:bodyPr wrap="none" rtlCol="0">
            <a:spAutoFit/>
          </a:bodyPr>
          <a:lstStyle/>
          <a:p>
            <a:r>
              <a:rPr lang="cs-CZ" sz="1000" dirty="0" smtClean="0"/>
              <a:t>CZ520299</a:t>
            </a:r>
            <a:endParaRPr lang="cs-CZ" sz="1000" dirty="0"/>
          </a:p>
        </p:txBody>
      </p:sp>
      <p:sp>
        <p:nvSpPr>
          <p:cNvPr id="31" name="TextovéPole 30"/>
          <p:cNvSpPr txBox="1"/>
          <p:nvPr/>
        </p:nvSpPr>
        <p:spPr>
          <a:xfrm>
            <a:off x="1547664" y="3933056"/>
            <a:ext cx="707245" cy="246221"/>
          </a:xfrm>
          <a:prstGeom prst="rect">
            <a:avLst/>
          </a:prstGeom>
          <a:solidFill>
            <a:srgbClr val="00B0F0"/>
          </a:solidFill>
        </p:spPr>
        <p:txBody>
          <a:bodyPr wrap="none" rtlCol="0">
            <a:spAutoFit/>
          </a:bodyPr>
          <a:lstStyle/>
          <a:p>
            <a:r>
              <a:rPr lang="cs-CZ" sz="1000" dirty="0" smtClean="0"/>
              <a:t>CZ520301</a:t>
            </a:r>
            <a:endParaRPr lang="cs-CZ" sz="1000" dirty="0"/>
          </a:p>
        </p:txBody>
      </p:sp>
      <p:sp>
        <p:nvSpPr>
          <p:cNvPr id="32" name="TextovéPole 31"/>
          <p:cNvSpPr txBox="1"/>
          <p:nvPr/>
        </p:nvSpPr>
        <p:spPr>
          <a:xfrm>
            <a:off x="1547664" y="4293096"/>
            <a:ext cx="707245" cy="246221"/>
          </a:xfrm>
          <a:prstGeom prst="rect">
            <a:avLst/>
          </a:prstGeom>
          <a:solidFill>
            <a:srgbClr val="00B0F0"/>
          </a:solidFill>
        </p:spPr>
        <p:txBody>
          <a:bodyPr wrap="none" rtlCol="0">
            <a:spAutoFit/>
          </a:bodyPr>
          <a:lstStyle/>
          <a:p>
            <a:r>
              <a:rPr lang="cs-CZ" sz="1000" dirty="0" smtClean="0"/>
              <a:t>CZ520302</a:t>
            </a:r>
            <a:endParaRPr lang="cs-CZ" sz="1000" dirty="0"/>
          </a:p>
        </p:txBody>
      </p:sp>
      <p:sp>
        <p:nvSpPr>
          <p:cNvPr id="33" name="TextovéPole 32"/>
          <p:cNvSpPr txBox="1"/>
          <p:nvPr/>
        </p:nvSpPr>
        <p:spPr>
          <a:xfrm>
            <a:off x="1547664" y="4581128"/>
            <a:ext cx="707245" cy="246221"/>
          </a:xfrm>
          <a:prstGeom prst="rect">
            <a:avLst/>
          </a:prstGeom>
          <a:solidFill>
            <a:srgbClr val="00B0F0"/>
          </a:solidFill>
        </p:spPr>
        <p:txBody>
          <a:bodyPr wrap="none" rtlCol="0">
            <a:spAutoFit/>
          </a:bodyPr>
          <a:lstStyle/>
          <a:p>
            <a:r>
              <a:rPr lang="cs-CZ" sz="1000" dirty="0" smtClean="0"/>
              <a:t>CZ520303</a:t>
            </a:r>
            <a:endParaRPr lang="cs-CZ" sz="1000" dirty="0"/>
          </a:p>
        </p:txBody>
      </p:sp>
      <p:sp>
        <p:nvSpPr>
          <p:cNvPr id="34" name="TextovéPole 33"/>
          <p:cNvSpPr txBox="1"/>
          <p:nvPr/>
        </p:nvSpPr>
        <p:spPr>
          <a:xfrm>
            <a:off x="3563888" y="4581128"/>
            <a:ext cx="732893" cy="246221"/>
          </a:xfrm>
          <a:prstGeom prst="rect">
            <a:avLst/>
          </a:prstGeom>
          <a:solidFill>
            <a:srgbClr val="00B0F0"/>
          </a:solidFill>
        </p:spPr>
        <p:txBody>
          <a:bodyPr wrap="none" rtlCol="0">
            <a:spAutoFit/>
          </a:bodyPr>
          <a:lstStyle/>
          <a:p>
            <a:r>
              <a:rPr lang="cs-CZ" sz="1000" dirty="0" smtClean="0"/>
              <a:t>CZ520402</a:t>
            </a:r>
            <a:endParaRPr lang="cs-CZ" sz="1000" dirty="0"/>
          </a:p>
        </p:txBody>
      </p:sp>
      <p:sp>
        <p:nvSpPr>
          <p:cNvPr id="35" name="TextovéPole 34"/>
          <p:cNvSpPr txBox="1"/>
          <p:nvPr/>
        </p:nvSpPr>
        <p:spPr>
          <a:xfrm>
            <a:off x="3563888" y="4149081"/>
            <a:ext cx="720080" cy="246221"/>
          </a:xfrm>
          <a:prstGeom prst="rect">
            <a:avLst/>
          </a:prstGeom>
          <a:solidFill>
            <a:srgbClr val="00B0F0"/>
          </a:solidFill>
        </p:spPr>
        <p:txBody>
          <a:bodyPr wrap="square" rtlCol="0">
            <a:spAutoFit/>
          </a:bodyPr>
          <a:lstStyle/>
          <a:p>
            <a:r>
              <a:rPr lang="cs-CZ" sz="1000" dirty="0" smtClean="0"/>
              <a:t>CZ520401</a:t>
            </a:r>
            <a:endParaRPr lang="cs-CZ" sz="1000" dirty="0"/>
          </a:p>
        </p:txBody>
      </p:sp>
      <p:sp>
        <p:nvSpPr>
          <p:cNvPr id="37" name="TextovéPole 36"/>
          <p:cNvSpPr txBox="1"/>
          <p:nvPr/>
        </p:nvSpPr>
        <p:spPr>
          <a:xfrm>
            <a:off x="5868144" y="1700808"/>
            <a:ext cx="707245" cy="246221"/>
          </a:xfrm>
          <a:prstGeom prst="rect">
            <a:avLst/>
          </a:prstGeom>
          <a:solidFill>
            <a:srgbClr val="00B0F0"/>
          </a:solidFill>
        </p:spPr>
        <p:txBody>
          <a:bodyPr wrap="none" rtlCol="0">
            <a:spAutoFit/>
          </a:bodyPr>
          <a:lstStyle/>
          <a:p>
            <a:r>
              <a:rPr lang="cs-CZ" sz="1000" dirty="0" smtClean="0"/>
              <a:t>CZ520101</a:t>
            </a:r>
            <a:endParaRPr lang="cs-CZ" sz="1000" dirty="0"/>
          </a:p>
        </p:txBody>
      </p:sp>
      <p:sp>
        <p:nvSpPr>
          <p:cNvPr id="38" name="TextovéPole 37"/>
          <p:cNvSpPr txBox="1"/>
          <p:nvPr/>
        </p:nvSpPr>
        <p:spPr>
          <a:xfrm>
            <a:off x="5868144" y="2060848"/>
            <a:ext cx="707245" cy="246221"/>
          </a:xfrm>
          <a:prstGeom prst="rect">
            <a:avLst/>
          </a:prstGeom>
          <a:solidFill>
            <a:srgbClr val="00B0F0"/>
          </a:solidFill>
        </p:spPr>
        <p:txBody>
          <a:bodyPr wrap="none" rtlCol="0">
            <a:spAutoFit/>
          </a:bodyPr>
          <a:lstStyle/>
          <a:p>
            <a:r>
              <a:rPr lang="cs-CZ" sz="1000" dirty="0" smtClean="0"/>
              <a:t>CZ520102</a:t>
            </a:r>
            <a:endParaRPr lang="cs-CZ" sz="1000" dirty="0"/>
          </a:p>
        </p:txBody>
      </p:sp>
      <p:sp>
        <p:nvSpPr>
          <p:cNvPr id="39" name="TextovéPole 38"/>
          <p:cNvSpPr txBox="1"/>
          <p:nvPr/>
        </p:nvSpPr>
        <p:spPr>
          <a:xfrm>
            <a:off x="2699792" y="1556792"/>
            <a:ext cx="707245" cy="246221"/>
          </a:xfrm>
          <a:prstGeom prst="rect">
            <a:avLst/>
          </a:prstGeom>
          <a:solidFill>
            <a:srgbClr val="00B0F0"/>
          </a:solidFill>
        </p:spPr>
        <p:txBody>
          <a:bodyPr wrap="none" rtlCol="0">
            <a:spAutoFit/>
          </a:bodyPr>
          <a:lstStyle/>
          <a:p>
            <a:r>
              <a:rPr lang="cs-CZ" sz="1000" dirty="0" smtClean="0"/>
              <a:t>CZ520001</a:t>
            </a:r>
            <a:endParaRPr lang="cs-CZ" sz="1000" dirty="0"/>
          </a:p>
        </p:txBody>
      </p:sp>
      <p:sp>
        <p:nvSpPr>
          <p:cNvPr id="40" name="TextovéPole 39"/>
          <p:cNvSpPr txBox="1"/>
          <p:nvPr/>
        </p:nvSpPr>
        <p:spPr>
          <a:xfrm>
            <a:off x="2699792" y="2060848"/>
            <a:ext cx="707245" cy="246221"/>
          </a:xfrm>
          <a:prstGeom prst="rect">
            <a:avLst/>
          </a:prstGeom>
          <a:solidFill>
            <a:srgbClr val="00B0F0"/>
          </a:solidFill>
        </p:spPr>
        <p:txBody>
          <a:bodyPr wrap="none" rtlCol="0">
            <a:spAutoFit/>
          </a:bodyPr>
          <a:lstStyle/>
          <a:p>
            <a:r>
              <a:rPr lang="cs-CZ" sz="1000" dirty="0" smtClean="0"/>
              <a:t>CZ520002</a:t>
            </a:r>
            <a:endParaRPr lang="cs-CZ" sz="1000" dirty="0"/>
          </a:p>
        </p:txBody>
      </p:sp>
      <p:sp>
        <p:nvSpPr>
          <p:cNvPr id="41" name="TextovéPole 40"/>
          <p:cNvSpPr txBox="1"/>
          <p:nvPr/>
        </p:nvSpPr>
        <p:spPr>
          <a:xfrm>
            <a:off x="5004048" y="4149080"/>
            <a:ext cx="707245" cy="246221"/>
          </a:xfrm>
          <a:prstGeom prst="rect">
            <a:avLst/>
          </a:prstGeom>
          <a:solidFill>
            <a:srgbClr val="00B0F0"/>
          </a:solidFill>
        </p:spPr>
        <p:txBody>
          <a:bodyPr wrap="none" rtlCol="0">
            <a:spAutoFit/>
          </a:bodyPr>
          <a:lstStyle/>
          <a:p>
            <a:r>
              <a:rPr lang="cs-CZ" sz="1000" dirty="0" smtClean="0"/>
              <a:t>CZ520501</a:t>
            </a:r>
            <a:endParaRPr lang="cs-CZ" sz="1000" dirty="0"/>
          </a:p>
        </p:txBody>
      </p:sp>
      <p:sp>
        <p:nvSpPr>
          <p:cNvPr id="42" name="TextovéPole 41"/>
          <p:cNvSpPr txBox="1"/>
          <p:nvPr/>
        </p:nvSpPr>
        <p:spPr>
          <a:xfrm>
            <a:off x="5004048" y="4581128"/>
            <a:ext cx="707245" cy="246221"/>
          </a:xfrm>
          <a:prstGeom prst="rect">
            <a:avLst/>
          </a:prstGeom>
          <a:solidFill>
            <a:srgbClr val="00B0F0"/>
          </a:solidFill>
        </p:spPr>
        <p:txBody>
          <a:bodyPr wrap="none" rtlCol="0">
            <a:spAutoFit/>
          </a:bodyPr>
          <a:lstStyle/>
          <a:p>
            <a:r>
              <a:rPr lang="cs-CZ" sz="1000" dirty="0" smtClean="0"/>
              <a:t>CZ520502</a:t>
            </a:r>
            <a:endParaRPr lang="cs-CZ" sz="1000" dirty="0"/>
          </a:p>
        </p:txBody>
      </p:sp>
      <p:sp>
        <p:nvSpPr>
          <p:cNvPr id="43" name="TextovéPole 42"/>
          <p:cNvSpPr txBox="1"/>
          <p:nvPr/>
        </p:nvSpPr>
        <p:spPr>
          <a:xfrm>
            <a:off x="6444208" y="4149080"/>
            <a:ext cx="707245" cy="246221"/>
          </a:xfrm>
          <a:prstGeom prst="rect">
            <a:avLst/>
          </a:prstGeom>
          <a:solidFill>
            <a:srgbClr val="00B0F0"/>
          </a:solidFill>
        </p:spPr>
        <p:txBody>
          <a:bodyPr wrap="none" rtlCol="0">
            <a:spAutoFit/>
          </a:bodyPr>
          <a:lstStyle/>
          <a:p>
            <a:r>
              <a:rPr lang="cs-CZ" sz="1000" dirty="0" smtClean="0"/>
              <a:t>CZ520601</a:t>
            </a:r>
            <a:endParaRPr lang="cs-CZ" sz="1000" dirty="0"/>
          </a:p>
        </p:txBody>
      </p:sp>
      <p:sp>
        <p:nvSpPr>
          <p:cNvPr id="44" name="TextovéPole 43"/>
          <p:cNvSpPr txBox="1"/>
          <p:nvPr/>
        </p:nvSpPr>
        <p:spPr>
          <a:xfrm>
            <a:off x="6444208" y="4581128"/>
            <a:ext cx="707245" cy="246221"/>
          </a:xfrm>
          <a:prstGeom prst="rect">
            <a:avLst/>
          </a:prstGeom>
          <a:solidFill>
            <a:srgbClr val="00B0F0"/>
          </a:solidFill>
        </p:spPr>
        <p:txBody>
          <a:bodyPr wrap="none" rtlCol="0">
            <a:spAutoFit/>
          </a:bodyPr>
          <a:lstStyle/>
          <a:p>
            <a:r>
              <a:rPr lang="cs-CZ" sz="1000" dirty="0" smtClean="0"/>
              <a:t>CZ520602</a:t>
            </a:r>
            <a:endParaRPr lang="cs-CZ" sz="1000" dirty="0"/>
          </a:p>
        </p:txBody>
      </p:sp>
      <p:sp>
        <p:nvSpPr>
          <p:cNvPr id="45" name="TextovéPole 44"/>
          <p:cNvSpPr txBox="1"/>
          <p:nvPr/>
        </p:nvSpPr>
        <p:spPr>
          <a:xfrm>
            <a:off x="7740352" y="4149080"/>
            <a:ext cx="707245" cy="246221"/>
          </a:xfrm>
          <a:prstGeom prst="rect">
            <a:avLst/>
          </a:prstGeom>
          <a:solidFill>
            <a:srgbClr val="00B0F0"/>
          </a:solidFill>
        </p:spPr>
        <p:txBody>
          <a:bodyPr wrap="none" rtlCol="0">
            <a:spAutoFit/>
          </a:bodyPr>
          <a:lstStyle/>
          <a:p>
            <a:r>
              <a:rPr lang="cs-CZ" sz="1000" dirty="0" smtClean="0"/>
              <a:t>CZ520701</a:t>
            </a:r>
            <a:endParaRPr lang="cs-CZ" sz="1000" dirty="0"/>
          </a:p>
        </p:txBody>
      </p:sp>
      <p:sp>
        <p:nvSpPr>
          <p:cNvPr id="46" name="TextovéPole 45"/>
          <p:cNvSpPr txBox="1"/>
          <p:nvPr/>
        </p:nvSpPr>
        <p:spPr>
          <a:xfrm>
            <a:off x="7740352" y="4581128"/>
            <a:ext cx="707245" cy="246221"/>
          </a:xfrm>
          <a:prstGeom prst="rect">
            <a:avLst/>
          </a:prstGeom>
          <a:solidFill>
            <a:srgbClr val="00B0F0"/>
          </a:solidFill>
        </p:spPr>
        <p:txBody>
          <a:bodyPr wrap="none" rtlCol="0">
            <a:spAutoFit/>
          </a:bodyPr>
          <a:lstStyle/>
          <a:p>
            <a:r>
              <a:rPr lang="cs-CZ" sz="1000" dirty="0" smtClean="0"/>
              <a:t>CZ520702</a:t>
            </a:r>
            <a:endParaRPr lang="cs-CZ" sz="1000" dirty="0"/>
          </a:p>
        </p:txBody>
      </p:sp>
      <p:sp>
        <p:nvSpPr>
          <p:cNvPr id="47" name="Elipsa 46"/>
          <p:cNvSpPr/>
          <p:nvPr/>
        </p:nvSpPr>
        <p:spPr>
          <a:xfrm>
            <a:off x="1547664" y="3645024"/>
            <a:ext cx="755576" cy="1656184"/>
          </a:xfrm>
          <a:prstGeom prst="ellipse">
            <a:avLst/>
          </a:prstGeom>
          <a:noFill/>
          <a:ln w="317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8" name="TextovéPole 47"/>
          <p:cNvSpPr txBox="1"/>
          <p:nvPr/>
        </p:nvSpPr>
        <p:spPr>
          <a:xfrm>
            <a:off x="1259632" y="5661248"/>
            <a:ext cx="3315138" cy="369332"/>
          </a:xfrm>
          <a:prstGeom prst="rect">
            <a:avLst/>
          </a:prstGeom>
          <a:solidFill>
            <a:srgbClr val="FFC000"/>
          </a:solidFill>
        </p:spPr>
        <p:txBody>
          <a:bodyPr wrap="none" rtlCol="0">
            <a:spAutoFit/>
          </a:bodyPr>
          <a:lstStyle/>
          <a:p>
            <a:r>
              <a:rPr lang="cs-CZ" dirty="0" smtClean="0"/>
              <a:t>Důležité pro DAŇOVÉ řízení!!!!</a:t>
            </a:r>
            <a:endParaRPr lang="cs-CZ" dirty="0"/>
          </a:p>
        </p:txBody>
      </p:sp>
      <p:cxnSp>
        <p:nvCxnSpPr>
          <p:cNvPr id="50" name="Přímá spojovací šipka 49"/>
          <p:cNvCxnSpPr/>
          <p:nvPr/>
        </p:nvCxnSpPr>
        <p:spPr>
          <a:xfrm flipH="1" flipV="1">
            <a:off x="2123728" y="5157192"/>
            <a:ext cx="360040" cy="5040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TextovéPole 35"/>
          <p:cNvSpPr txBox="1"/>
          <p:nvPr/>
        </p:nvSpPr>
        <p:spPr>
          <a:xfrm>
            <a:off x="2699792" y="2564904"/>
            <a:ext cx="707245" cy="246221"/>
          </a:xfrm>
          <a:prstGeom prst="rect">
            <a:avLst/>
          </a:prstGeom>
          <a:solidFill>
            <a:srgbClr val="00B0F0"/>
          </a:solidFill>
        </p:spPr>
        <p:txBody>
          <a:bodyPr wrap="none" rtlCol="0">
            <a:spAutoFit/>
          </a:bodyPr>
          <a:lstStyle/>
          <a:p>
            <a:r>
              <a:rPr lang="cs-CZ" sz="1000" dirty="0" smtClean="0"/>
              <a:t>CZ520009</a:t>
            </a:r>
            <a:endParaRPr lang="cs-CZ" sz="100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ppt_x"/>
                                          </p:val>
                                        </p:tav>
                                        <p:tav tm="100000">
                                          <p:val>
                                            <p:strVal val="#ppt_x"/>
                                          </p:val>
                                        </p:tav>
                                      </p:tavLst>
                                    </p:anim>
                                    <p:anim calcmode="lin" valueType="num">
                                      <p:cBhvr additive="base">
                                        <p:cTn id="60" dur="500" fill="hold"/>
                                        <p:tgtEl>
                                          <p:spTgt spid="2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ppt_x"/>
                                          </p:val>
                                        </p:tav>
                                        <p:tav tm="100000">
                                          <p:val>
                                            <p:strVal val="#ppt_x"/>
                                          </p:val>
                                        </p:tav>
                                      </p:tavLst>
                                    </p:anim>
                                    <p:anim calcmode="lin" valueType="num">
                                      <p:cBhvr additive="base">
                                        <p:cTn id="64" dur="500" fill="hold"/>
                                        <p:tgtEl>
                                          <p:spTgt spid="2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ppt_x"/>
                                          </p:val>
                                        </p:tav>
                                        <p:tav tm="100000">
                                          <p:val>
                                            <p:strVal val="#ppt_x"/>
                                          </p:val>
                                        </p:tav>
                                      </p:tavLst>
                                    </p:anim>
                                    <p:anim calcmode="lin" valueType="num">
                                      <p:cBhvr additive="base">
                                        <p:cTn id="76" dur="500" fill="hold"/>
                                        <p:tgtEl>
                                          <p:spTgt spid="3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additive="base">
                                        <p:cTn id="91" dur="500" fill="hold"/>
                                        <p:tgtEl>
                                          <p:spTgt spid="41"/>
                                        </p:tgtEl>
                                        <p:attrNameLst>
                                          <p:attrName>ppt_x</p:attrName>
                                        </p:attrNameLst>
                                      </p:cBhvr>
                                      <p:tavLst>
                                        <p:tav tm="0">
                                          <p:val>
                                            <p:strVal val="#ppt_x"/>
                                          </p:val>
                                        </p:tav>
                                        <p:tav tm="100000">
                                          <p:val>
                                            <p:strVal val="#ppt_x"/>
                                          </p:val>
                                        </p:tav>
                                      </p:tavLst>
                                    </p:anim>
                                    <p:anim calcmode="lin" valueType="num">
                                      <p:cBhvr additive="base">
                                        <p:cTn id="92" dur="500" fill="hold"/>
                                        <p:tgtEl>
                                          <p:spTgt spid="41"/>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500" fill="hold"/>
                                        <p:tgtEl>
                                          <p:spTgt spid="42"/>
                                        </p:tgtEl>
                                        <p:attrNameLst>
                                          <p:attrName>ppt_x</p:attrName>
                                        </p:attrNameLst>
                                      </p:cBhvr>
                                      <p:tavLst>
                                        <p:tav tm="0">
                                          <p:val>
                                            <p:strVal val="#ppt_x"/>
                                          </p:val>
                                        </p:tav>
                                        <p:tav tm="100000">
                                          <p:val>
                                            <p:strVal val="#ppt_x"/>
                                          </p:val>
                                        </p:tav>
                                      </p:tavLst>
                                    </p:anim>
                                    <p:anim calcmode="lin" valueType="num">
                                      <p:cBhvr additive="base">
                                        <p:cTn id="96" dur="500" fill="hold"/>
                                        <p:tgtEl>
                                          <p:spTgt spid="42"/>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fill="hold"/>
                                        <p:tgtEl>
                                          <p:spTgt spid="43"/>
                                        </p:tgtEl>
                                        <p:attrNameLst>
                                          <p:attrName>ppt_x</p:attrName>
                                        </p:attrNameLst>
                                      </p:cBhvr>
                                      <p:tavLst>
                                        <p:tav tm="0">
                                          <p:val>
                                            <p:strVal val="#ppt_x"/>
                                          </p:val>
                                        </p:tav>
                                        <p:tav tm="100000">
                                          <p:val>
                                            <p:strVal val="#ppt_x"/>
                                          </p:val>
                                        </p:tav>
                                      </p:tavLst>
                                    </p:anim>
                                    <p:anim calcmode="lin" valueType="num">
                                      <p:cBhvr additive="base">
                                        <p:cTn id="100" dur="500" fill="hold"/>
                                        <p:tgtEl>
                                          <p:spTgt spid="43"/>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5"/>
                                        </p:tgtEl>
                                        <p:attrNameLst>
                                          <p:attrName>style.visibility</p:attrName>
                                        </p:attrNameLst>
                                      </p:cBhvr>
                                      <p:to>
                                        <p:strVal val="visible"/>
                                      </p:to>
                                    </p:set>
                                    <p:anim calcmode="lin" valueType="num">
                                      <p:cBhvr additive="base">
                                        <p:cTn id="107" dur="500" fill="hold"/>
                                        <p:tgtEl>
                                          <p:spTgt spid="45"/>
                                        </p:tgtEl>
                                        <p:attrNameLst>
                                          <p:attrName>ppt_x</p:attrName>
                                        </p:attrNameLst>
                                      </p:cBhvr>
                                      <p:tavLst>
                                        <p:tav tm="0">
                                          <p:val>
                                            <p:strVal val="#ppt_x"/>
                                          </p:val>
                                        </p:tav>
                                        <p:tav tm="100000">
                                          <p:val>
                                            <p:strVal val="#ppt_x"/>
                                          </p:val>
                                        </p:tav>
                                      </p:tavLst>
                                    </p:anim>
                                    <p:anim calcmode="lin" valueType="num">
                                      <p:cBhvr additive="base">
                                        <p:cTn id="108" dur="500" fill="hold"/>
                                        <p:tgtEl>
                                          <p:spTgt spid="45"/>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46"/>
                                        </p:tgtEl>
                                        <p:attrNameLst>
                                          <p:attrName>style.visibility</p:attrName>
                                        </p:attrNameLst>
                                      </p:cBhvr>
                                      <p:to>
                                        <p:strVal val="visible"/>
                                      </p:to>
                                    </p:set>
                                    <p:anim calcmode="lin" valueType="num">
                                      <p:cBhvr additive="base">
                                        <p:cTn id="111" dur="500" fill="hold"/>
                                        <p:tgtEl>
                                          <p:spTgt spid="46"/>
                                        </p:tgtEl>
                                        <p:attrNameLst>
                                          <p:attrName>ppt_x</p:attrName>
                                        </p:attrNameLst>
                                      </p:cBhvr>
                                      <p:tavLst>
                                        <p:tav tm="0">
                                          <p:val>
                                            <p:strVal val="#ppt_x"/>
                                          </p:val>
                                        </p:tav>
                                        <p:tav tm="100000">
                                          <p:val>
                                            <p:strVal val="#ppt_x"/>
                                          </p:val>
                                        </p:tav>
                                      </p:tavLst>
                                    </p:anim>
                                    <p:anim calcmode="lin" valueType="num">
                                      <p:cBhvr additive="base">
                                        <p:cTn id="11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47"/>
                                        </p:tgtEl>
                                        <p:attrNameLst>
                                          <p:attrName>style.visibility</p:attrName>
                                        </p:attrNameLst>
                                      </p:cBhvr>
                                      <p:to>
                                        <p:strVal val="visible"/>
                                      </p:to>
                                    </p:set>
                                    <p:anim calcmode="lin" valueType="num">
                                      <p:cBhvr additive="base">
                                        <p:cTn id="117" dur="500" fill="hold"/>
                                        <p:tgtEl>
                                          <p:spTgt spid="47"/>
                                        </p:tgtEl>
                                        <p:attrNameLst>
                                          <p:attrName>ppt_x</p:attrName>
                                        </p:attrNameLst>
                                      </p:cBhvr>
                                      <p:tavLst>
                                        <p:tav tm="0">
                                          <p:val>
                                            <p:strVal val="#ppt_x"/>
                                          </p:val>
                                        </p:tav>
                                        <p:tav tm="100000">
                                          <p:val>
                                            <p:strVal val="#ppt_x"/>
                                          </p:val>
                                        </p:tav>
                                      </p:tavLst>
                                    </p:anim>
                                    <p:anim calcmode="lin" valueType="num">
                                      <p:cBhvr additive="base">
                                        <p:cTn id="11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3" presetClass="entr" presetSubtype="10" fill="hold" nodeType="click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blinds(horizontal)">
                                      <p:cBhvr>
                                        <p:cTn id="123" dur="500"/>
                                        <p:tgtEl>
                                          <p:spTgt spid="50"/>
                                        </p:tgtEl>
                                      </p:cBhvr>
                                    </p:animEffect>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48"/>
                                        </p:tgtEl>
                                        <p:attrNameLst>
                                          <p:attrName>style.visibility</p:attrName>
                                        </p:attrNameLst>
                                      </p:cBhvr>
                                      <p:to>
                                        <p:strVal val="visible"/>
                                      </p:to>
                                    </p:set>
                                    <p:anim calcmode="lin" valueType="num">
                                      <p:cBhvr additive="base">
                                        <p:cTn id="128" dur="500" fill="hold"/>
                                        <p:tgtEl>
                                          <p:spTgt spid="48"/>
                                        </p:tgtEl>
                                        <p:attrNameLst>
                                          <p:attrName>ppt_x</p:attrName>
                                        </p:attrNameLst>
                                      </p:cBhvr>
                                      <p:tavLst>
                                        <p:tav tm="0">
                                          <p:val>
                                            <p:strVal val="#ppt_x"/>
                                          </p:val>
                                        </p:tav>
                                        <p:tav tm="100000">
                                          <p:val>
                                            <p:strVal val="#ppt_x"/>
                                          </p:val>
                                        </p:tav>
                                      </p:tavLst>
                                    </p:anim>
                                    <p:anim calcmode="lin" valueType="num">
                                      <p:cBhvr additive="base">
                                        <p:cTn id="129" dur="500" fill="hold"/>
                                        <p:tgtEl>
                                          <p:spTgt spid="48"/>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0"/>
                                  </p:stCondLst>
                                  <p:childTnLst>
                                    <p:set>
                                      <p:cBhvr>
                                        <p:cTn id="131" dur="1" fill="hold">
                                          <p:stCondLst>
                                            <p:cond delay="0"/>
                                          </p:stCondLst>
                                        </p:cTn>
                                        <p:tgtEl>
                                          <p:spTgt spid="36"/>
                                        </p:tgtEl>
                                        <p:attrNameLst>
                                          <p:attrName>style.visibility</p:attrName>
                                        </p:attrNameLst>
                                      </p:cBhvr>
                                      <p:to>
                                        <p:strVal val="visible"/>
                                      </p:to>
                                    </p:set>
                                    <p:anim calcmode="lin" valueType="num">
                                      <p:cBhvr additive="base">
                                        <p:cTn id="132" dur="500" fill="hold"/>
                                        <p:tgtEl>
                                          <p:spTgt spid="36"/>
                                        </p:tgtEl>
                                        <p:attrNameLst>
                                          <p:attrName>ppt_x</p:attrName>
                                        </p:attrNameLst>
                                      </p:cBhvr>
                                      <p:tavLst>
                                        <p:tav tm="0">
                                          <p:val>
                                            <p:strVal val="#ppt_x"/>
                                          </p:val>
                                        </p:tav>
                                        <p:tav tm="100000">
                                          <p:val>
                                            <p:strVal val="#ppt_x"/>
                                          </p:val>
                                        </p:tav>
                                      </p:tavLst>
                                    </p:anim>
                                    <p:anim calcmode="lin" valueType="num">
                                      <p:cBhvr additive="base">
                                        <p:cTn id="13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3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dirty="0" smtClean="0"/>
              <a:t>Organizační řád od 1.1.2013</a:t>
            </a:r>
            <a:endParaRPr lang="cs-CZ" dirty="0"/>
          </a:p>
        </p:txBody>
      </p:sp>
      <p:sp>
        <p:nvSpPr>
          <p:cNvPr id="2" name="Zástupný symbol pro obsah 1"/>
          <p:cNvSpPr>
            <a:spLocks noGrp="1"/>
          </p:cNvSpPr>
          <p:nvPr>
            <p:ph idx="1"/>
          </p:nvPr>
        </p:nvSpPr>
        <p:spPr/>
        <p:txBody>
          <a:bodyPr>
            <a:normAutofit fontScale="85000" lnSpcReduction="20000"/>
          </a:bodyPr>
          <a:lstStyle/>
          <a:p>
            <a:r>
              <a:rPr lang="cs-CZ" dirty="0" smtClean="0"/>
              <a:t>KLIENTSKÝ PŘÍSTUP </a:t>
            </a:r>
          </a:p>
          <a:p>
            <a:pPr lvl="1" hangingPunct="0"/>
            <a:r>
              <a:rPr lang="cs-CZ" b="1" u="sng" dirty="0" smtClean="0">
                <a:solidFill>
                  <a:schemeClr val="accent2">
                    <a:lumMod val="75000"/>
                  </a:schemeClr>
                </a:solidFill>
                <a:effectLst>
                  <a:outerShdw blurRad="38100" dist="38100" dir="2700000" algn="tl">
                    <a:srgbClr val="000000">
                      <a:alpha val="43137"/>
                    </a:srgbClr>
                  </a:outerShdw>
                </a:effectLst>
                <a:hlinkClick r:id="" action="ppaction://hlinkfile"/>
              </a:rPr>
              <a:t>Obecné zásady řízení orgánů celní správy</a:t>
            </a:r>
            <a:endParaRPr lang="cs-CZ" sz="1800" dirty="0" smtClean="0">
              <a:solidFill>
                <a:schemeClr val="accent2">
                  <a:lumMod val="75000"/>
                </a:schemeClr>
              </a:solidFill>
              <a:effectLst>
                <a:outerShdw blurRad="38100" dist="38100" dir="2700000" algn="tl">
                  <a:srgbClr val="000000">
                    <a:alpha val="43137"/>
                  </a:srgbClr>
                </a:outerShdw>
              </a:effectLst>
            </a:endParaRPr>
          </a:p>
          <a:p>
            <a:pPr lvl="2" algn="just" hangingPunct="0"/>
            <a:r>
              <a:rPr lang="cs-CZ" sz="2400" dirty="0" smtClean="0"/>
              <a:t>Poslání celní správy vyplývá ze zákonného rámce daného zejména zákonem o celní správě a z dalších právních předpisů.  </a:t>
            </a:r>
            <a:r>
              <a:rPr lang="cs-CZ" sz="2400" b="1" dirty="0" smtClean="0"/>
              <a:t>Při naplňování poslání a úkolů celní správy je rovněž přihlíženo k potřebám hlavní skupiny zákazníků celní správy, kterou tvoří podnikatelská veřejnost. </a:t>
            </a:r>
            <a:r>
              <a:rPr lang="cs-CZ" sz="2400" b="1" u="sng" dirty="0" smtClean="0"/>
              <a:t>Ke všem  zákazníkům procesu je uplatňován klientský přístup v souladu s principy dobré správy.</a:t>
            </a:r>
            <a:endParaRPr lang="cs-CZ" sz="1800" b="1" u="sng" dirty="0" smtClean="0"/>
          </a:p>
          <a:p>
            <a:pPr lvl="2" hangingPunct="0"/>
            <a:r>
              <a:rPr lang="cs-CZ" sz="2400" dirty="0" smtClean="0"/>
              <a:t>Hlavním nástrojem naplňování vize celní správy je </a:t>
            </a:r>
            <a:r>
              <a:rPr lang="cs-CZ" sz="2400" b="1" dirty="0" smtClean="0"/>
              <a:t>strategické řízení a plánování</a:t>
            </a:r>
            <a:r>
              <a:rPr lang="cs-CZ" sz="2400" dirty="0" smtClean="0"/>
              <a:t>, uplatňované s cílem zvyšování efektivity a zlepšování kvality poskytovaných služeb.</a:t>
            </a:r>
            <a:endParaRPr lang="cs-CZ" sz="1800" dirty="0" smtClean="0"/>
          </a:p>
          <a:p>
            <a:pPr lvl="2" hangingPunct="0"/>
            <a:r>
              <a:rPr lang="cs-CZ" sz="2400" dirty="0" smtClean="0"/>
              <a:t>Realizace některých strategických úkolů nebo cílů je ve vhodných případech řešena formou </a:t>
            </a:r>
            <a:r>
              <a:rPr lang="cs-CZ" sz="2400" b="1" dirty="0" smtClean="0"/>
              <a:t>projektového řízení</a:t>
            </a:r>
            <a:r>
              <a:rPr lang="cs-CZ" sz="2400" dirty="0" smtClean="0"/>
              <a:t>.</a:t>
            </a:r>
            <a:endParaRPr lang="cs-CZ" sz="1800" dirty="0" smtClean="0"/>
          </a:p>
          <a:p>
            <a:pPr lvl="2" hangingPunct="0"/>
            <a:r>
              <a:rPr lang="cs-CZ" sz="2400" dirty="0" smtClean="0"/>
              <a:t>Při organizaci a plnění hlavních úkolů celní správy je uplatňován </a:t>
            </a:r>
            <a:r>
              <a:rPr lang="cs-CZ" sz="2400" b="1" dirty="0" smtClean="0"/>
              <a:t>procesní přístup k řízení.</a:t>
            </a:r>
            <a:endParaRPr lang="cs-CZ" sz="1800" b="1" dirty="0" smtClean="0"/>
          </a:p>
          <a:p>
            <a:endParaRPr lang="cs-CZ" dirty="0"/>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BENEFITY Modernizace CS</a:t>
            </a:r>
            <a:endParaRPr lang="cs-CZ" dirty="0"/>
          </a:p>
        </p:txBody>
      </p:sp>
      <p:sp>
        <p:nvSpPr>
          <p:cNvPr id="3" name="Zástupný symbol pro obsah 2"/>
          <p:cNvSpPr>
            <a:spLocks noGrp="1"/>
          </p:cNvSpPr>
          <p:nvPr>
            <p:ph idx="1"/>
          </p:nvPr>
        </p:nvSpPr>
        <p:spPr/>
        <p:txBody>
          <a:bodyPr>
            <a:normAutofit lnSpcReduction="10000"/>
          </a:bodyPr>
          <a:lstStyle/>
          <a:p>
            <a:r>
              <a:rPr lang="cs-CZ" b="1" dirty="0" smtClean="0"/>
              <a:t>sjednocení výkonu hlavních agend,  stejná úroveň rozhodovacího a kontrolního procesu</a:t>
            </a:r>
          </a:p>
          <a:p>
            <a:r>
              <a:rPr lang="cs-CZ" dirty="0" smtClean="0"/>
              <a:t>celostátní centralizace vydávání povolení ručitele a užívání souborné jistoty na jednom útvaru </a:t>
            </a:r>
          </a:p>
          <a:p>
            <a:r>
              <a:rPr lang="cs-CZ" dirty="0" smtClean="0"/>
              <a:t>krajská centralizace v oblasti správy příjmů – jedna sada  účtů v rámci kraje </a:t>
            </a:r>
          </a:p>
          <a:p>
            <a:r>
              <a:rPr lang="cs-CZ" dirty="0" smtClean="0"/>
              <a:t>snížení administrativy pro žadatele o povolení (krajská působnost)</a:t>
            </a:r>
          </a:p>
          <a:p>
            <a:r>
              <a:rPr lang="cs-CZ" dirty="0" smtClean="0"/>
              <a:t>možnost komunikace a konzultací při řešení problémů s jednou odpovědnou osobou v rámci územní působnosti CÚ  </a:t>
            </a:r>
          </a:p>
          <a:p>
            <a:endParaRPr lang="cs-CZ" dirty="0"/>
          </a:p>
        </p:txBody>
      </p:sp>
      <p:sp>
        <p:nvSpPr>
          <p:cNvPr id="4" name="Zástupný symbol pro číslo snímku 3"/>
          <p:cNvSpPr>
            <a:spLocks noGrp="1"/>
          </p:cNvSpPr>
          <p:nvPr>
            <p:ph type="sldNum" sz="quarter" idx="12"/>
          </p:nvPr>
        </p:nvSpPr>
        <p:spPr/>
        <p:txBody>
          <a:bodyPr/>
          <a:lstStyle/>
          <a:p>
            <a:fld id="{B2CB8141-BF9C-4698-AA7E-275E9FCA5765}" type="slidenum">
              <a:rPr lang="cs-CZ" smtClean="0"/>
              <a:pPr/>
              <a:t>23</a:t>
            </a:fld>
            <a:endParaRPr lang="cs-CZ"/>
          </a:p>
        </p:txBody>
      </p:sp>
    </p:spTree>
  </p:cSld>
  <p:clrMapOvr>
    <a:masterClrMapping/>
  </p:clrMapOvr>
  <p:transition spd="slow">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JEDNA SADA ÚČTŮ</a:t>
            </a:r>
            <a:endParaRPr lang="cs-CZ" dirty="0"/>
          </a:p>
        </p:txBody>
      </p:sp>
      <p:graphicFrame>
        <p:nvGraphicFramePr>
          <p:cNvPr id="5" name="Zástupný symbol pro obsah 4"/>
          <p:cNvGraphicFramePr>
            <a:graphicFrameLocks noGrp="1"/>
          </p:cNvGraphicFramePr>
          <p:nvPr>
            <p:ph idx="1"/>
          </p:nvPr>
        </p:nvGraphicFramePr>
        <p:xfrm>
          <a:off x="467544" y="2492896"/>
          <a:ext cx="7704856" cy="3312369"/>
        </p:xfrm>
        <a:graphic>
          <a:graphicData uri="http://schemas.openxmlformats.org/drawingml/2006/table">
            <a:tbl>
              <a:tblPr/>
              <a:tblGrid>
                <a:gridCol w="1075096"/>
                <a:gridCol w="931751"/>
                <a:gridCol w="1254279"/>
                <a:gridCol w="967586"/>
                <a:gridCol w="2401048"/>
                <a:gridCol w="1075096"/>
              </a:tblGrid>
              <a:tr h="1071648">
                <a:tc>
                  <a:txBody>
                    <a:bodyPr/>
                    <a:lstStyle/>
                    <a:p>
                      <a:pPr algn="l" fontAlgn="b"/>
                      <a:r>
                        <a:rPr lang="cs-CZ" sz="1400" b="0" i="0" u="none" strike="noStrike">
                          <a:latin typeface="Arial"/>
                        </a:rPr>
                        <a:t>Č.Budějovice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cs-CZ" sz="1100" b="0" i="0" u="none" strike="noStrike">
                          <a:latin typeface="Times New Roman"/>
                        </a:rPr>
                        <a:t>0361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100" b="0" i="0" u="none" strike="noStrike">
                          <a:latin typeface="Times New Roman"/>
                        </a:rPr>
                        <a:t>České Budějovice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1" i="0" u="none" strike="noStrike">
                          <a:latin typeface="Times New Roman"/>
                        </a:rPr>
                        <a:t>17720231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200" b="1" i="0" u="none" strike="noStrike">
                          <a:latin typeface="Arial"/>
                        </a:rPr>
                        <a:t>Jihočeský kraj</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1" i="0" u="none" strike="noStrike">
                          <a:latin typeface="Arial"/>
                        </a:rPr>
                        <a:t>17720231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2062">
                <a:tc>
                  <a:txBody>
                    <a:bodyPr/>
                    <a:lstStyle/>
                    <a:p>
                      <a:pPr algn="l" fontAlgn="b"/>
                      <a:endParaRPr lang="cs-CZ" sz="1400" b="0" i="0" u="none" strike="noStrike">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cs-CZ" sz="1100" b="0" i="0" u="none" strike="noStrike">
                          <a:latin typeface="Times New Roman"/>
                        </a:rPr>
                        <a:t>0378</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100" b="0" i="0" u="none" strike="noStrike">
                          <a:latin typeface="Times New Roman"/>
                        </a:rPr>
                        <a:t>Český Krumlov</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0" i="0" u="none" strike="noStrike">
                          <a:latin typeface="Times New Roman"/>
                        </a:rPr>
                        <a:t>47724241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200" b="1"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cs-CZ" sz="1800" b="0"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2062">
                <a:tc>
                  <a:txBody>
                    <a:bodyPr/>
                    <a:lstStyle/>
                    <a:p>
                      <a:pPr algn="l" fontAlgn="b"/>
                      <a:endParaRPr lang="cs-CZ" sz="1400" b="0" i="0" u="none" strike="noStrike">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cs-CZ" sz="1100" b="0" i="0" u="none" strike="noStrike">
                          <a:latin typeface="Times New Roman"/>
                        </a:rPr>
                        <a:t>0369</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100" b="0" i="0" u="none" strike="noStrike">
                          <a:latin typeface="Times New Roman"/>
                        </a:rPr>
                        <a:t>Jindřichův Hradec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0" i="0" u="none" strike="noStrike">
                          <a:latin typeface="Times New Roman"/>
                        </a:rPr>
                        <a:t>37721231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200" b="1"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cs-CZ" sz="1800" b="0"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2062">
                <a:tc>
                  <a:txBody>
                    <a:bodyPr/>
                    <a:lstStyle/>
                    <a:p>
                      <a:pPr algn="l" fontAlgn="b"/>
                      <a:endParaRPr lang="cs-CZ" sz="1400" b="0" i="0" u="none" strike="noStrike">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cs-CZ" sz="1100" b="0" i="0" u="none" strike="noStrike">
                          <a:latin typeface="Times New Roman"/>
                        </a:rPr>
                        <a:t>0367</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100" b="0" i="0" u="none" strike="noStrike">
                          <a:latin typeface="Times New Roman"/>
                        </a:rPr>
                        <a:t>Strakonice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0" i="0" u="none" strike="noStrike">
                          <a:latin typeface="Times New Roman"/>
                        </a:rPr>
                        <a:t>7722241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200" b="1"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cs-CZ" sz="1800" b="0"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4535">
                <a:tc>
                  <a:txBody>
                    <a:bodyPr/>
                    <a:lstStyle/>
                    <a:p>
                      <a:pPr algn="l" fontAlgn="b"/>
                      <a:endParaRPr lang="cs-CZ" sz="1400" b="0" i="0" u="none" strike="noStrike">
                        <a:latin typeface="Arial"/>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cs-CZ" sz="1100" b="0" i="0" u="none" strike="noStrike">
                          <a:latin typeface="Times New Roman"/>
                        </a:rPr>
                        <a:t>0362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100" b="0" i="0" u="none" strike="noStrike">
                          <a:latin typeface="Times New Roman"/>
                        </a:rPr>
                        <a:t>Tábor</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r" fontAlgn="b"/>
                      <a:r>
                        <a:rPr lang="cs-CZ" sz="1800" b="0" i="0" u="none" strike="noStrike" dirty="0">
                          <a:latin typeface="Times New Roman"/>
                        </a:rPr>
                        <a:t>7728301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l" fontAlgn="b"/>
                      <a:r>
                        <a:rPr lang="cs-CZ" sz="1200" b="1" i="0" u="none" strike="noStrike">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cs-CZ" sz="1800" b="0" i="0" u="none" strike="noStrike" dirty="0">
                          <a:latin typeface="Arial"/>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Zástupný symbol pro číslo snímku 3"/>
          <p:cNvSpPr>
            <a:spLocks noGrp="1"/>
          </p:cNvSpPr>
          <p:nvPr>
            <p:ph type="sldNum" sz="quarter" idx="12"/>
          </p:nvPr>
        </p:nvSpPr>
        <p:spPr/>
        <p:txBody>
          <a:bodyPr/>
          <a:lstStyle/>
          <a:p>
            <a:fld id="{B2CB8141-BF9C-4698-AA7E-275E9FCA5765}" type="slidenum">
              <a:rPr lang="cs-CZ" smtClean="0"/>
              <a:pPr/>
              <a:t>24</a:t>
            </a:fld>
            <a:endParaRPr lang="cs-CZ"/>
          </a:p>
        </p:txBody>
      </p:sp>
    </p:spTree>
  </p:cSld>
  <p:clrMapOvr>
    <a:masterClrMapping/>
  </p:clrMapOvr>
  <p:transition spd="slow">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187624" y="1124744"/>
            <a:ext cx="6552728" cy="136815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cs-CZ" sz="3600" u="sng" dirty="0" smtClean="0"/>
              <a:t>Odstávka systémů celního a daňového řízení </a:t>
            </a:r>
            <a:endParaRPr lang="cs-CZ" sz="3600" u="sng" dirty="0"/>
          </a:p>
        </p:txBody>
      </p:sp>
      <p:sp>
        <p:nvSpPr>
          <p:cNvPr id="8" name="TextovéPole 7"/>
          <p:cNvSpPr txBox="1"/>
          <p:nvPr/>
        </p:nvSpPr>
        <p:spPr>
          <a:xfrm>
            <a:off x="179512" y="3212976"/>
            <a:ext cx="2951127" cy="954107"/>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r"/>
            <a:r>
              <a:rPr lang="cs-CZ" sz="2800" b="1" dirty="0" smtClean="0"/>
              <a:t>Vypnutí systémů</a:t>
            </a:r>
            <a:endParaRPr lang="cs-CZ" sz="2800" b="1" dirty="0"/>
          </a:p>
        </p:txBody>
      </p:sp>
      <p:sp>
        <p:nvSpPr>
          <p:cNvPr id="9" name="TextovéPole 8"/>
          <p:cNvSpPr txBox="1"/>
          <p:nvPr/>
        </p:nvSpPr>
        <p:spPr>
          <a:xfrm>
            <a:off x="5436096" y="3212976"/>
            <a:ext cx="3368230" cy="553998"/>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cs-CZ" sz="3000" dirty="0" smtClean="0"/>
              <a:t>31. 12. 2012 – 19:00</a:t>
            </a:r>
            <a:endParaRPr lang="cs-CZ" sz="3000" dirty="0"/>
          </a:p>
        </p:txBody>
      </p:sp>
      <p:sp>
        <p:nvSpPr>
          <p:cNvPr id="10" name="TextovéPole 9"/>
          <p:cNvSpPr txBox="1"/>
          <p:nvPr/>
        </p:nvSpPr>
        <p:spPr>
          <a:xfrm>
            <a:off x="395536" y="4293096"/>
            <a:ext cx="2721514" cy="553998"/>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pPr algn="r"/>
            <a:r>
              <a:rPr lang="cs-CZ" sz="2400" b="1" dirty="0" smtClean="0">
                <a:solidFill>
                  <a:srgbClr val="232C12"/>
                </a:solidFill>
              </a:rPr>
              <a:t>Zahájení</a:t>
            </a:r>
            <a:r>
              <a:rPr lang="cs-CZ" sz="3000" b="1" dirty="0" smtClean="0">
                <a:solidFill>
                  <a:srgbClr val="232C12"/>
                </a:solidFill>
              </a:rPr>
              <a:t> </a:t>
            </a:r>
            <a:r>
              <a:rPr lang="cs-CZ" sz="2400" b="1" dirty="0" smtClean="0">
                <a:solidFill>
                  <a:srgbClr val="232C12"/>
                </a:solidFill>
              </a:rPr>
              <a:t>provozu</a:t>
            </a:r>
            <a:endParaRPr lang="cs-CZ" sz="3000" b="1" dirty="0">
              <a:solidFill>
                <a:srgbClr val="232C12"/>
              </a:solidFill>
            </a:endParaRPr>
          </a:p>
        </p:txBody>
      </p:sp>
      <p:sp>
        <p:nvSpPr>
          <p:cNvPr id="11" name="TextovéPole 10"/>
          <p:cNvSpPr txBox="1"/>
          <p:nvPr/>
        </p:nvSpPr>
        <p:spPr>
          <a:xfrm>
            <a:off x="5436096" y="4149080"/>
            <a:ext cx="2794355" cy="553998"/>
          </a:xfrm>
          <a:prstGeom prst="rect">
            <a:avLst/>
          </a:prstGeom>
        </p:spPr>
        <p:style>
          <a:lnRef idx="1">
            <a:schemeClr val="accent3"/>
          </a:lnRef>
          <a:fillRef idx="3">
            <a:schemeClr val="accent3"/>
          </a:fillRef>
          <a:effectRef idx="2">
            <a:schemeClr val="accent3"/>
          </a:effectRef>
          <a:fontRef idx="minor">
            <a:schemeClr val="lt1"/>
          </a:fontRef>
        </p:style>
        <p:txBody>
          <a:bodyPr wrap="none" rtlCol="0">
            <a:spAutoFit/>
          </a:bodyPr>
          <a:lstStyle/>
          <a:p>
            <a:r>
              <a:rPr lang="cs-CZ" sz="3000" b="1" dirty="0" smtClean="0">
                <a:solidFill>
                  <a:srgbClr val="232C12"/>
                </a:solidFill>
              </a:rPr>
              <a:t>1. 1. 2013 – 4:00</a:t>
            </a:r>
            <a:endParaRPr lang="cs-CZ" sz="3000" b="1" dirty="0">
              <a:solidFill>
                <a:srgbClr val="232C12"/>
              </a:solidFill>
            </a:endParaRPr>
          </a:p>
        </p:txBody>
      </p:sp>
      <p:sp>
        <p:nvSpPr>
          <p:cNvPr id="12" name="Šipka doprava 11"/>
          <p:cNvSpPr/>
          <p:nvPr/>
        </p:nvSpPr>
        <p:spPr>
          <a:xfrm>
            <a:off x="3275856" y="3356992"/>
            <a:ext cx="2016224" cy="288032"/>
          </a:xfrm>
          <a:prstGeom prst="rightArrow">
            <a:avLst>
              <a:gd name="adj1" fmla="val 50000"/>
              <a:gd name="adj2" fmla="val 20370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cs-CZ"/>
          </a:p>
        </p:txBody>
      </p:sp>
      <p:sp>
        <p:nvSpPr>
          <p:cNvPr id="13" name="Šipka doprava 12"/>
          <p:cNvSpPr/>
          <p:nvPr/>
        </p:nvSpPr>
        <p:spPr>
          <a:xfrm>
            <a:off x="3275856" y="4365104"/>
            <a:ext cx="2016224" cy="256674"/>
          </a:xfrm>
          <a:prstGeom prst="rightArrow">
            <a:avLst>
              <a:gd name="adj1" fmla="val 50000"/>
              <a:gd name="adj2" fmla="val 20370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cs-CZ"/>
          </a:p>
        </p:txBody>
      </p:sp>
      <p:sp>
        <p:nvSpPr>
          <p:cNvPr id="14" name="TextovéPole 13"/>
          <p:cNvSpPr txBox="1"/>
          <p:nvPr/>
        </p:nvSpPr>
        <p:spPr>
          <a:xfrm>
            <a:off x="251519" y="5229201"/>
            <a:ext cx="2879119" cy="792088"/>
          </a:xfrm>
          <a:prstGeom prst="rect">
            <a:avLst/>
          </a:prstGeom>
        </p:spPr>
        <p:style>
          <a:lnRef idx="1">
            <a:schemeClr val="accent1"/>
          </a:lnRef>
          <a:fillRef idx="3">
            <a:schemeClr val="accent1"/>
          </a:fillRef>
          <a:effectRef idx="2">
            <a:schemeClr val="accent1"/>
          </a:effectRef>
          <a:fontRef idx="minor">
            <a:schemeClr val="lt1"/>
          </a:fontRef>
        </p:style>
        <p:txBody>
          <a:bodyPr wrap="none" rtlCol="0">
            <a:normAutofit lnSpcReduction="10000"/>
          </a:bodyPr>
          <a:lstStyle/>
          <a:p>
            <a:pPr algn="r"/>
            <a:r>
              <a:rPr lang="cs-CZ" sz="2400" b="1" dirty="0" smtClean="0">
                <a:solidFill>
                  <a:schemeClr val="bg1"/>
                </a:solidFill>
              </a:rPr>
              <a:t>EMCS – Zahájení</a:t>
            </a:r>
          </a:p>
          <a:p>
            <a:pPr algn="r"/>
            <a:r>
              <a:rPr lang="cs-CZ" sz="2400" b="1" dirty="0" smtClean="0">
                <a:solidFill>
                  <a:schemeClr val="bg1"/>
                </a:solidFill>
              </a:rPr>
              <a:t>provozu</a:t>
            </a:r>
            <a:endParaRPr lang="cs-CZ" sz="2400" b="1" dirty="0">
              <a:solidFill>
                <a:schemeClr val="bg1"/>
              </a:solidFill>
            </a:endParaRPr>
          </a:p>
        </p:txBody>
      </p:sp>
      <p:sp>
        <p:nvSpPr>
          <p:cNvPr id="15" name="TextovéPole 14"/>
          <p:cNvSpPr txBox="1"/>
          <p:nvPr/>
        </p:nvSpPr>
        <p:spPr>
          <a:xfrm>
            <a:off x="5436096" y="5323274"/>
            <a:ext cx="2989921" cy="553998"/>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cs-CZ" sz="3000" b="1" dirty="0" smtClean="0">
                <a:solidFill>
                  <a:schemeClr val="bg1"/>
                </a:solidFill>
              </a:rPr>
              <a:t>2. 1. 2013 – 12:00</a:t>
            </a:r>
            <a:endParaRPr lang="cs-CZ" sz="3000" b="1" dirty="0">
              <a:solidFill>
                <a:schemeClr val="bg1"/>
              </a:solidFill>
            </a:endParaRPr>
          </a:p>
        </p:txBody>
      </p:sp>
      <p:sp>
        <p:nvSpPr>
          <p:cNvPr id="16" name="Šipka doprava 15"/>
          <p:cNvSpPr/>
          <p:nvPr/>
        </p:nvSpPr>
        <p:spPr>
          <a:xfrm>
            <a:off x="3275856" y="5445224"/>
            <a:ext cx="2016224" cy="256674"/>
          </a:xfrm>
          <a:prstGeom prst="rightArrow">
            <a:avLst>
              <a:gd name="adj1" fmla="val 50000"/>
              <a:gd name="adj2" fmla="val 203702"/>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483768" y="0"/>
            <a:ext cx="6660232" cy="908720"/>
          </a:xfrm>
        </p:spPr>
        <p:txBody>
          <a:bodyPr/>
          <a:lstStyle/>
          <a:p>
            <a:r>
              <a:rPr lang="cs-CZ"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 se bude dít</a:t>
            </a:r>
            <a:endParaRPr lang="cs-CZ"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3" name="Zástupný symbol pro obsah 2"/>
          <p:cNvSpPr>
            <a:spLocks noGrp="1"/>
          </p:cNvSpPr>
          <p:nvPr>
            <p:ph idx="1"/>
          </p:nvPr>
        </p:nvSpPr>
        <p:spPr/>
        <p:txBody>
          <a:bodyPr/>
          <a:lstStyle/>
          <a:p>
            <a:r>
              <a:rPr lang="cs-CZ" dirty="0" smtClean="0"/>
              <a:t>Odstávka cca 50 aplikací souvisejících s celním a daňovým řízením</a:t>
            </a:r>
          </a:p>
          <a:p>
            <a:r>
              <a:rPr lang="cs-CZ" dirty="0" smtClean="0"/>
              <a:t>Migrace dat / změna vlastníků</a:t>
            </a:r>
          </a:p>
          <a:p>
            <a:r>
              <a:rPr lang="cs-CZ" dirty="0" smtClean="0"/>
              <a:t>Migrace </a:t>
            </a:r>
            <a:r>
              <a:rPr lang="cs-CZ" dirty="0" err="1" smtClean="0"/>
              <a:t>Active</a:t>
            </a:r>
            <a:r>
              <a:rPr lang="cs-CZ" dirty="0" smtClean="0"/>
              <a:t> </a:t>
            </a:r>
            <a:r>
              <a:rPr lang="cs-CZ" dirty="0" err="1" smtClean="0"/>
              <a:t>Directory</a:t>
            </a:r>
            <a:endParaRPr lang="cs-CZ" dirty="0" smtClean="0"/>
          </a:p>
          <a:p>
            <a:r>
              <a:rPr lang="cs-CZ" dirty="0" smtClean="0"/>
              <a:t>Migrace přístupových oprávnění pracovníků</a:t>
            </a:r>
            <a:endParaRPr lang="cs-CZ" dirty="0"/>
          </a:p>
        </p:txBody>
      </p:sp>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2483768" y="0"/>
            <a:ext cx="6660232" cy="908720"/>
          </a:xfrm>
        </p:spPr>
        <p:txBody>
          <a:bodyPr>
            <a:normAutofit fontScale="90000"/>
          </a:bodyPr>
          <a:lstStyle/>
          <a:p>
            <a:r>
              <a:rPr lang="cs-CZ" sz="4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Kontaktní body</a:t>
            </a:r>
            <a:r>
              <a:rPr lang="cs-CZ"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r>
            <a:br>
              <a:rPr lang="cs-CZ"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br>
            <a:r>
              <a:rPr lang="cs-CZ" sz="33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 poběží)</a:t>
            </a:r>
            <a:endParaRPr lang="cs-CZ" sz="33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6" name="Zástupný symbol pro obsah 5"/>
          <p:cNvSpPr>
            <a:spLocks noGrp="1"/>
          </p:cNvSpPr>
          <p:nvPr>
            <p:ph idx="1"/>
          </p:nvPr>
        </p:nvSpPr>
        <p:spPr>
          <a:xfrm>
            <a:off x="457200" y="1600201"/>
            <a:ext cx="8229600" cy="1540768"/>
          </a:xfrm>
        </p:spPr>
        <p:txBody>
          <a:bodyPr/>
          <a:lstStyle/>
          <a:p>
            <a:r>
              <a:rPr lang="cs-CZ" dirty="0" smtClean="0"/>
              <a:t>WEB celní správy</a:t>
            </a:r>
          </a:p>
          <a:p>
            <a:r>
              <a:rPr lang="cs-CZ" dirty="0" smtClean="0">
                <a:solidFill>
                  <a:schemeClr val="accent5">
                    <a:lumMod val="75000"/>
                  </a:schemeClr>
                </a:solidFill>
              </a:rPr>
              <a:t>www.</a:t>
            </a:r>
            <a:r>
              <a:rPr lang="cs-CZ" dirty="0" err="1" smtClean="0">
                <a:solidFill>
                  <a:schemeClr val="accent5">
                    <a:lumMod val="75000"/>
                  </a:schemeClr>
                </a:solidFill>
              </a:rPr>
              <a:t>celnisprava.cz</a:t>
            </a:r>
            <a:endParaRPr lang="cs-CZ" dirty="0" smtClean="0">
              <a:solidFill>
                <a:schemeClr val="accent5">
                  <a:lumMod val="75000"/>
                </a:schemeClr>
              </a:solidFill>
            </a:endParaRPr>
          </a:p>
          <a:p>
            <a:r>
              <a:rPr lang="cs-CZ" dirty="0" err="1" smtClean="0"/>
              <a:t>HelpDesk</a:t>
            </a:r>
            <a:r>
              <a:rPr lang="cs-CZ" dirty="0" smtClean="0"/>
              <a:t> (e-mail, telefon)</a:t>
            </a:r>
            <a:endParaRPr lang="cs-CZ" dirty="0"/>
          </a:p>
        </p:txBody>
      </p:sp>
    </p:spTree>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STAV PROJEKTU MCS </a:t>
            </a:r>
            <a:endParaRPr lang="cs-CZ" dirty="0"/>
          </a:p>
        </p:txBody>
      </p:sp>
      <p:sp>
        <p:nvSpPr>
          <p:cNvPr id="3" name="Zástupný symbol pro obsah 2"/>
          <p:cNvSpPr>
            <a:spLocks noGrp="1"/>
          </p:cNvSpPr>
          <p:nvPr>
            <p:ph idx="1"/>
          </p:nvPr>
        </p:nvSpPr>
        <p:spPr/>
        <p:txBody>
          <a:bodyPr/>
          <a:lstStyle/>
          <a:p>
            <a:r>
              <a:rPr lang="cs-CZ" dirty="0" smtClean="0"/>
              <a:t>Implementační plán projektu:</a:t>
            </a:r>
          </a:p>
          <a:p>
            <a:pPr lvl="1"/>
            <a:r>
              <a:rPr lang="cs-CZ" dirty="0" smtClean="0"/>
              <a:t>933 úkolů …. celkem </a:t>
            </a:r>
          </a:p>
          <a:p>
            <a:pPr lvl="1"/>
            <a:r>
              <a:rPr lang="cs-CZ" dirty="0" smtClean="0"/>
              <a:t>16 úkolů … ještě čeká na zahájení  </a:t>
            </a:r>
          </a:p>
          <a:p>
            <a:pPr marL="274320" lvl="1" indent="-274320">
              <a:buClr>
                <a:schemeClr val="accent3"/>
              </a:buClr>
              <a:buSzPct val="95000"/>
            </a:pPr>
            <a:r>
              <a:rPr lang="cs-CZ" sz="2600" dirty="0" smtClean="0"/>
              <a:t>Zásadní úkoly prosinec:</a:t>
            </a:r>
          </a:p>
          <a:p>
            <a:pPr marL="548640" lvl="2" indent="-274320">
              <a:buClr>
                <a:schemeClr val="accent3"/>
              </a:buClr>
              <a:buSzPct val="95000"/>
            </a:pPr>
            <a:r>
              <a:rPr lang="cs-CZ" sz="2300" dirty="0" smtClean="0"/>
              <a:t>Testování ICT / scénář posledního dne </a:t>
            </a:r>
          </a:p>
          <a:p>
            <a:pPr marL="548640" lvl="2" indent="-274320">
              <a:buClr>
                <a:schemeClr val="accent3"/>
              </a:buClr>
              <a:buSzPct val="95000"/>
            </a:pPr>
            <a:r>
              <a:rPr lang="cs-CZ" sz="2300" dirty="0" smtClean="0"/>
              <a:t>Vydání zbývajících vnitřních aktů řízení</a:t>
            </a:r>
          </a:p>
          <a:p>
            <a:pPr marL="548640" lvl="2" indent="-274320">
              <a:buClr>
                <a:schemeClr val="accent3"/>
              </a:buClr>
              <a:buSzPct val="95000"/>
            </a:pPr>
            <a:r>
              <a:rPr lang="cs-CZ" sz="2300" dirty="0" smtClean="0"/>
              <a:t>Regionální realizace PMCS s dohledem GŘC</a:t>
            </a:r>
          </a:p>
          <a:p>
            <a:pPr marL="548640" lvl="2" indent="-274320">
              <a:buClr>
                <a:schemeClr val="accent3"/>
              </a:buClr>
              <a:buSzPct val="95000"/>
            </a:pPr>
            <a:r>
              <a:rPr lang="cs-CZ" sz="2300" dirty="0" smtClean="0"/>
              <a:t>Provedení spisové, účetní a majetkové  rozluky </a:t>
            </a:r>
          </a:p>
          <a:p>
            <a:pPr marL="548640" lvl="2" indent="-274320">
              <a:buClr>
                <a:schemeClr val="accent3"/>
              </a:buClr>
              <a:buSzPct val="95000"/>
            </a:pPr>
            <a:r>
              <a:rPr lang="cs-CZ" sz="2300" dirty="0" smtClean="0"/>
              <a:t>Dokončení zřízení datových schránek</a:t>
            </a:r>
          </a:p>
          <a:p>
            <a:pPr marL="548640" lvl="2" indent="-274320">
              <a:buClr>
                <a:schemeClr val="accent3"/>
              </a:buClr>
              <a:buSzPct val="95000"/>
            </a:pPr>
            <a:endParaRPr lang="cs-CZ" sz="2300" dirty="0" smtClean="0"/>
          </a:p>
          <a:p>
            <a:pPr marL="548640" lvl="2" indent="-274320">
              <a:buClr>
                <a:schemeClr val="accent3"/>
              </a:buClr>
              <a:buSzPct val="95000"/>
            </a:pPr>
            <a:endParaRPr lang="cs-CZ" sz="2300" dirty="0" smtClean="0"/>
          </a:p>
        </p:txBody>
      </p:sp>
      <p:sp>
        <p:nvSpPr>
          <p:cNvPr id="4" name="Zástupný symbol pro číslo snímku 3"/>
          <p:cNvSpPr>
            <a:spLocks noGrp="1"/>
          </p:cNvSpPr>
          <p:nvPr>
            <p:ph type="sldNum" sz="quarter" idx="12"/>
          </p:nvPr>
        </p:nvSpPr>
        <p:spPr/>
        <p:txBody>
          <a:bodyPr/>
          <a:lstStyle/>
          <a:p>
            <a:fld id="{B2CB8141-BF9C-4698-AA7E-275E9FCA5765}" type="slidenum">
              <a:rPr lang="cs-CZ" smtClean="0"/>
              <a:pPr/>
              <a:t>28</a:t>
            </a:fld>
            <a:endParaRPr lang="cs-CZ"/>
          </a:p>
        </p:txBody>
      </p:sp>
    </p:spTree>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3"/>
          <p:cNvSpPr>
            <a:spLocks noGrp="1" noChangeArrowheads="1"/>
          </p:cNvSpPr>
          <p:nvPr>
            <p:ph type="sldNum" sz="quarter" idx="12"/>
          </p:nvPr>
        </p:nvSpPr>
        <p:spPr bwMode="auto">
          <a:noFill/>
          <a:ln>
            <a:miter lim="800000"/>
            <a:headEnd/>
            <a:tailEnd/>
          </a:ln>
        </p:spPr>
        <p:txBody>
          <a:bodyPr wrap="square" numCol="1" compatLnSpc="1">
            <a:prstTxWarp prst="textNoShape">
              <a:avLst/>
            </a:prstTxWarp>
          </a:bodyPr>
          <a:lstStyle/>
          <a:p>
            <a:fld id="{5C3BF51F-EB07-4322-A7CC-81F90FF7C9CB}" type="slidenum">
              <a:rPr lang="cs-CZ" smtClean="0"/>
              <a:pPr/>
              <a:t>29</a:t>
            </a:fld>
            <a:endParaRPr lang="cs-CZ" smtClean="0"/>
          </a:p>
        </p:txBody>
      </p:sp>
      <p:sp>
        <p:nvSpPr>
          <p:cNvPr id="47108" name="Rectangle 10"/>
          <p:cNvSpPr>
            <a:spLocks noChangeArrowheads="1"/>
          </p:cNvSpPr>
          <p:nvPr/>
        </p:nvSpPr>
        <p:spPr bwMode="auto">
          <a:xfrm>
            <a:off x="900113" y="2797175"/>
            <a:ext cx="8243887" cy="1077218"/>
          </a:xfrm>
          <a:prstGeom prst="rect">
            <a:avLst/>
          </a:prstGeom>
          <a:noFill/>
          <a:ln w="9525" algn="ctr">
            <a:noFill/>
            <a:miter lim="800000"/>
            <a:headEnd/>
            <a:tailEnd/>
          </a:ln>
        </p:spPr>
        <p:txBody>
          <a:bodyPr wrap="square">
            <a:spAutoFit/>
          </a:bodyPr>
          <a:lstStyle/>
          <a:p>
            <a:pPr marL="342900" indent="-342900"/>
            <a:r>
              <a:rPr lang="cs-CZ" sz="3200" dirty="0" smtClean="0">
                <a:solidFill>
                  <a:schemeClr val="tx2"/>
                </a:solidFill>
                <a:sym typeface="Wingdings" pitchFamily="2" charset="2"/>
              </a:rPr>
              <a:t>…a do dne „D“ zbývá </a:t>
            </a:r>
          </a:p>
          <a:p>
            <a:pPr marL="342900" indent="-342900"/>
            <a:r>
              <a:rPr lang="cs-CZ" sz="3200" dirty="0" smtClean="0">
                <a:solidFill>
                  <a:schemeClr val="tx2"/>
                </a:solidFill>
                <a:sym typeface="Wingdings" pitchFamily="2" charset="2"/>
              </a:rPr>
              <a:t> </a:t>
            </a:r>
            <a:r>
              <a:rPr lang="cs-CZ" sz="3200" b="1" dirty="0" smtClean="0">
                <a:solidFill>
                  <a:schemeClr val="tx2"/>
                </a:solidFill>
                <a:sym typeface="Wingdings" pitchFamily="2" charset="2"/>
              </a:rPr>
              <a:t>14</a:t>
            </a:r>
            <a:r>
              <a:rPr lang="cs-CZ" sz="3200" dirty="0" smtClean="0">
                <a:solidFill>
                  <a:schemeClr val="tx2"/>
                </a:solidFill>
                <a:sym typeface="Wingdings" pitchFamily="2" charset="2"/>
              </a:rPr>
              <a:t> pracovních dní …</a:t>
            </a:r>
            <a:endParaRPr lang="cs-CZ" sz="3200" dirty="0">
              <a:solidFill>
                <a:schemeClr val="tx2"/>
              </a:solidFill>
              <a:sym typeface="Wingdings" pitchFamily="2" charset="2"/>
            </a:endParaRPr>
          </a:p>
        </p:txBody>
      </p:sp>
      <p:pic>
        <p:nvPicPr>
          <p:cNvPr id="5" name="Picture 4" descr="http://brickartist.com/img/gallery/open-heart-1.jpg"/>
          <p:cNvPicPr>
            <a:picLocks noChangeAspect="1" noChangeArrowheads="1"/>
          </p:cNvPicPr>
          <p:nvPr/>
        </p:nvPicPr>
        <p:blipFill>
          <a:blip r:embed="rId3" cstate="print"/>
          <a:srcRect/>
          <a:stretch>
            <a:fillRect/>
          </a:stretch>
        </p:blipFill>
        <p:spPr bwMode="auto">
          <a:xfrm>
            <a:off x="6876256" y="4293096"/>
            <a:ext cx="1841115" cy="18878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457200" y="704088"/>
            <a:ext cx="8229600" cy="852704"/>
          </a:xfrm>
        </p:spPr>
        <p:txBody>
          <a:bodyPr/>
          <a:lstStyle/>
          <a:p>
            <a:r>
              <a:rPr lang="cs-CZ" dirty="0" smtClean="0"/>
              <a:t>CS – svěřené kompetence</a:t>
            </a:r>
            <a:endParaRPr lang="cs-CZ" dirty="0"/>
          </a:p>
        </p:txBody>
      </p:sp>
      <p:sp>
        <p:nvSpPr>
          <p:cNvPr id="3" name="Zástupný symbol pro obsah 2"/>
          <p:cNvSpPr>
            <a:spLocks noGrp="1"/>
          </p:cNvSpPr>
          <p:nvPr>
            <p:ph idx="1"/>
          </p:nvPr>
        </p:nvSpPr>
        <p:spPr>
          <a:xfrm>
            <a:off x="457200" y="1412776"/>
            <a:ext cx="8229600" cy="5184576"/>
          </a:xfrm>
        </p:spPr>
        <p:txBody>
          <a:bodyPr>
            <a:noAutofit/>
          </a:bodyPr>
          <a:lstStyle/>
          <a:p>
            <a:r>
              <a:rPr lang="cs-CZ" sz="1600" u="sng" dirty="0" smtClean="0"/>
              <a:t>Správa cel </a:t>
            </a:r>
            <a:r>
              <a:rPr lang="cs-CZ" sz="1050" dirty="0" smtClean="0"/>
              <a:t>(činnosti související s dováženým, vyváženým a prováženým zbožím – mimo EU)</a:t>
            </a:r>
            <a:endParaRPr lang="cs-CZ" sz="1600" dirty="0" smtClean="0"/>
          </a:p>
          <a:p>
            <a:pPr marL="274320" lvl="1" indent="-274320">
              <a:buClr>
                <a:schemeClr val="accent3"/>
              </a:buClr>
              <a:buSzPct val="95000"/>
            </a:pPr>
            <a:r>
              <a:rPr lang="cs-CZ" sz="1600" u="sng" dirty="0" smtClean="0"/>
              <a:t>Správa spotřebních daní </a:t>
            </a:r>
            <a:r>
              <a:rPr lang="cs-CZ" sz="1050" dirty="0" smtClean="0"/>
              <a:t>(č. 353/2003 Sb., o spotřebních daních, zákona č. 61/1997 Sb., o lihu, zákona č. 321/2004 Sb., o vinohradnictví a vinařství</a:t>
            </a:r>
          </a:p>
          <a:p>
            <a:pPr marL="274320" lvl="1" indent="-274320">
              <a:buClr>
                <a:schemeClr val="accent3"/>
              </a:buClr>
              <a:buSzPct val="95000"/>
            </a:pPr>
            <a:r>
              <a:rPr lang="cs-CZ" sz="1600" u="sng" dirty="0" smtClean="0"/>
              <a:t>Povinné značení lihu </a:t>
            </a:r>
            <a:r>
              <a:rPr lang="cs-CZ" sz="900" dirty="0" smtClean="0"/>
              <a:t>(</a:t>
            </a:r>
            <a:r>
              <a:rPr lang="pt-BR" sz="900" dirty="0" smtClean="0"/>
              <a:t>676/2004 Sb., o povinném značení lihu </a:t>
            </a:r>
            <a:r>
              <a:rPr lang="cs-CZ" sz="900" dirty="0" smtClean="0"/>
              <a:t>)</a:t>
            </a:r>
          </a:p>
          <a:p>
            <a:pPr marL="274320" lvl="1" indent="-274320">
              <a:buClr>
                <a:schemeClr val="accent3"/>
              </a:buClr>
              <a:buSzPct val="95000"/>
            </a:pPr>
            <a:r>
              <a:rPr lang="cs-CZ" sz="1600" u="sng" dirty="0" smtClean="0"/>
              <a:t>Ekologické daně </a:t>
            </a:r>
            <a:r>
              <a:rPr lang="cs-CZ" sz="1050" dirty="0" smtClean="0"/>
              <a:t>(</a:t>
            </a:r>
            <a:r>
              <a:rPr lang="pl-PL" sz="1050" dirty="0" smtClean="0"/>
              <a:t>daň z elektřiny, ze zemního plynu a z pevných paliv)</a:t>
            </a:r>
            <a:endParaRPr lang="cs-CZ" sz="1050" dirty="0" smtClean="0"/>
          </a:p>
          <a:p>
            <a:pPr marL="274320" lvl="1" indent="-274320">
              <a:buClr>
                <a:schemeClr val="accent3"/>
              </a:buClr>
              <a:buSzPct val="95000"/>
            </a:pPr>
            <a:r>
              <a:rPr lang="cs-CZ" sz="1600" u="sng" dirty="0" smtClean="0"/>
              <a:t>Biopaliva  </a:t>
            </a:r>
            <a:r>
              <a:rPr lang="cs-CZ" sz="1050" dirty="0" smtClean="0"/>
              <a:t>(povinnost uvádět minimální množství biopaliv v motorových benzínech a v motorové naftě, které jsou uváděny pro dopravní účely)</a:t>
            </a:r>
            <a:br>
              <a:rPr lang="cs-CZ" sz="1050" dirty="0" smtClean="0"/>
            </a:br>
            <a:endParaRPr lang="cs-CZ" sz="1050" dirty="0" smtClean="0"/>
          </a:p>
          <a:p>
            <a:pPr marL="274320" lvl="1" indent="-274320">
              <a:buClr>
                <a:schemeClr val="accent3"/>
              </a:buClr>
              <a:buSzPct val="95000"/>
            </a:pPr>
            <a:r>
              <a:rPr lang="cs-CZ" sz="1600" u="sng" dirty="0" smtClean="0"/>
              <a:t>Dělená správa </a:t>
            </a:r>
            <a:r>
              <a:rPr lang="cs-CZ" sz="900" dirty="0" smtClean="0"/>
              <a:t>(pozice tzv. obecného správce daně, který zajišťuje na žádost jiných subjektů vymáhání povinností vyplývajících ze správních rozhodnutí. </a:t>
            </a:r>
          </a:p>
          <a:p>
            <a:pPr marL="274320" lvl="1" indent="-274320">
              <a:buClr>
                <a:schemeClr val="accent3"/>
              </a:buClr>
              <a:buSzPct val="95000"/>
            </a:pPr>
            <a:r>
              <a:rPr lang="cs-CZ" sz="1600" u="sng" dirty="0" smtClean="0"/>
              <a:t>Kontrolní oprávnění v oblasti silniční dopravy</a:t>
            </a:r>
            <a:r>
              <a:rPr lang="cs-CZ" sz="1600" dirty="0" smtClean="0"/>
              <a:t> </a:t>
            </a:r>
            <a:r>
              <a:rPr lang="cs-CZ" sz="900" dirty="0" smtClean="0"/>
              <a:t>(Vážení nákladních vozidel, kontrola silničních poplatků – dálničních kupónů, kontrola plnění podmínek pro přepravu nebezpečných nákladů, odborný dozor nad prací osádek vozidel v mezinárodní silniční nákladní dopravě a ve věcech mezinárodní dopravy osob, kontroly výkonového zpoplatnění)</a:t>
            </a:r>
          </a:p>
          <a:p>
            <a:pPr marL="274320" lvl="1" indent="-274320">
              <a:buClr>
                <a:schemeClr val="accent3"/>
              </a:buClr>
              <a:buSzPct val="95000"/>
            </a:pPr>
            <a:r>
              <a:rPr lang="pl-PL" sz="1600" u="sng" dirty="0" smtClean="0"/>
              <a:t>Kontrola nakládání s odpady, s obalovým materiálem, </a:t>
            </a:r>
          </a:p>
          <a:p>
            <a:pPr marL="274320" lvl="1" indent="-274320">
              <a:buClr>
                <a:schemeClr val="accent3"/>
              </a:buClr>
              <a:buSzPct val="95000"/>
            </a:pPr>
            <a:r>
              <a:rPr lang="cs-CZ" sz="1600" u="sng" dirty="0" smtClean="0"/>
              <a:t>Kontrola ochrany práv duševního vlastnictví (</a:t>
            </a:r>
            <a:r>
              <a:rPr lang="cs-CZ" sz="1050" dirty="0" smtClean="0"/>
              <a:t>Zákon č. 191/1999 Sb., o opatřeních týkajících se dovozu, vývozu a zpětného vývozu zboží porušujícího některá práva duševního vlastnictví; zákon č. 634/1992 Sb., o ochraně spotřebitele;)</a:t>
            </a:r>
          </a:p>
          <a:p>
            <a:pPr marL="274320" lvl="1" indent="-274320">
              <a:buClr>
                <a:schemeClr val="accent3"/>
              </a:buClr>
              <a:buSzPct val="95000"/>
            </a:pPr>
            <a:r>
              <a:rPr lang="cs-CZ" sz="1600" u="sng" dirty="0" smtClean="0"/>
              <a:t>Nelegální zaměstnanost </a:t>
            </a:r>
            <a:r>
              <a:rPr lang="cs-CZ" sz="1050" dirty="0" smtClean="0"/>
              <a:t>(ověření, zda cizinci ze zemí mimo Evropskou unii vykonávají na pracovišti zaměstnavatele práci na základě pracovněprávního vztahu nebo jiné smlouvy a zda ji vykonávají v souladu s vydaným povolením k zaměstnání nebo s povolením k dlouhodobému pobytu za účelem zaměstnání ve zvláštních případech (zelenou kartou), </a:t>
            </a:r>
          </a:p>
          <a:p>
            <a:pPr marL="274320" lvl="1" indent="-274320">
              <a:buClr>
                <a:schemeClr val="accent3"/>
              </a:buClr>
              <a:buSzPct val="95000"/>
            </a:pPr>
            <a:r>
              <a:rPr lang="cs-CZ" sz="1600" u="sng" dirty="0" smtClean="0"/>
              <a:t>Ostatní</a:t>
            </a:r>
            <a:r>
              <a:rPr lang="cs-CZ" sz="1050" u="sng" dirty="0" smtClean="0"/>
              <a:t> (CITES,  mák a konopí, praní špinavých peněz, potvrzování bezdlužnosti, Intrastat,omamné látky, IZS ……)</a:t>
            </a:r>
            <a:r>
              <a:rPr lang="cs-CZ" sz="1600" u="sng" dirty="0" smtClean="0"/>
              <a:t/>
            </a:r>
            <a:br>
              <a:rPr lang="cs-CZ" sz="1600" u="sng" dirty="0" smtClean="0"/>
            </a:br>
            <a:r>
              <a:rPr lang="pl-PL" sz="1000" dirty="0" smtClean="0"/>
              <a:t/>
            </a:r>
            <a:br>
              <a:rPr lang="pl-PL" sz="1000" dirty="0" smtClean="0"/>
            </a:br>
            <a:r>
              <a:rPr lang="cs-CZ" sz="1000" dirty="0" smtClean="0"/>
              <a:t/>
            </a:r>
            <a:br>
              <a:rPr lang="cs-CZ" sz="1000" dirty="0" smtClean="0"/>
            </a:br>
            <a:r>
              <a:rPr lang="cs-CZ" sz="1000" dirty="0" smtClean="0"/>
              <a:t/>
            </a:r>
            <a:br>
              <a:rPr lang="cs-CZ" sz="1000" dirty="0" smtClean="0"/>
            </a:br>
            <a:r>
              <a:rPr lang="cs-CZ" sz="1000" dirty="0" smtClean="0"/>
              <a:t/>
            </a:r>
            <a:br>
              <a:rPr lang="cs-CZ" sz="1000" dirty="0" smtClean="0"/>
            </a:br>
            <a:endParaRPr lang="cs-CZ" sz="900" u="sng" dirty="0" smtClean="0"/>
          </a:p>
          <a:p>
            <a:endParaRPr lang="cs-CZ" sz="900" dirty="0"/>
          </a:p>
        </p:txBody>
      </p:sp>
      <p:pic>
        <p:nvPicPr>
          <p:cNvPr id="4" name="Picture 10" descr="znak CS"/>
          <p:cNvPicPr>
            <a:picLocks noChangeAspect="1" noChangeArrowheads="1"/>
          </p:cNvPicPr>
          <p:nvPr/>
        </p:nvPicPr>
        <p:blipFill>
          <a:blip r:embed="rId2" cstate="print"/>
          <a:srcRect/>
          <a:stretch>
            <a:fillRect/>
          </a:stretch>
        </p:blipFill>
        <p:spPr bwMode="auto">
          <a:xfrm>
            <a:off x="7937500" y="0"/>
            <a:ext cx="1206500" cy="1512888"/>
          </a:xfrm>
          <a:prstGeom prst="rect">
            <a:avLst/>
          </a:prstGeom>
          <a:noFill/>
        </p:spPr>
      </p:pic>
      <p:sp>
        <p:nvSpPr>
          <p:cNvPr id="5" name="Zástupný symbol pro zápatí 4"/>
          <p:cNvSpPr>
            <a:spLocks noGrp="1"/>
          </p:cNvSpPr>
          <p:nvPr>
            <p:ph type="ftr" sz="quarter" idx="11"/>
          </p:nvPr>
        </p:nvSpPr>
        <p:spPr/>
        <p:txBody>
          <a:bodyPr/>
          <a:lstStyle/>
          <a:p>
            <a:pPr algn="ctr"/>
            <a:r>
              <a:rPr lang="cs-CZ" dirty="0" smtClean="0"/>
              <a:t>Ing. </a:t>
            </a:r>
            <a:r>
              <a:rPr lang="cs-CZ" dirty="0" err="1" smtClean="0"/>
              <a:t>M</a:t>
            </a:r>
            <a:r>
              <a:rPr lang="cs-CZ" dirty="0" smtClean="0"/>
              <a:t>.Kubát</a:t>
            </a:r>
            <a:endParaRPr lang="cs-CZ" dirty="0"/>
          </a:p>
        </p:txBody>
      </p:sp>
    </p:spTree>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Legislativní základ</a:t>
            </a:r>
            <a:endParaRPr lang="cs-CZ" dirty="0"/>
          </a:p>
        </p:txBody>
      </p:sp>
      <p:sp>
        <p:nvSpPr>
          <p:cNvPr id="4" name="Zástupný symbol pro obsah 3"/>
          <p:cNvSpPr>
            <a:spLocks noGrp="1"/>
          </p:cNvSpPr>
          <p:nvPr>
            <p:ph idx="1"/>
          </p:nvPr>
        </p:nvSpPr>
        <p:spPr/>
        <p:txBody>
          <a:bodyPr/>
          <a:lstStyle/>
          <a:p>
            <a:endParaRPr lang="cs-CZ" dirty="0"/>
          </a:p>
        </p:txBody>
      </p:sp>
      <p:pic>
        <p:nvPicPr>
          <p:cNvPr id="1026" name="Picture 2"/>
          <p:cNvPicPr>
            <a:picLocks noChangeAspect="1" noChangeArrowheads="1"/>
          </p:cNvPicPr>
          <p:nvPr/>
        </p:nvPicPr>
        <p:blipFill>
          <a:blip r:embed="rId2" cstate="print"/>
          <a:srcRect/>
          <a:stretch>
            <a:fillRect/>
          </a:stretch>
        </p:blipFill>
        <p:spPr bwMode="auto">
          <a:xfrm>
            <a:off x="442913" y="1768353"/>
            <a:ext cx="7657479" cy="3964903"/>
          </a:xfrm>
          <a:prstGeom prst="rect">
            <a:avLst/>
          </a:prstGeom>
          <a:noFill/>
          <a:ln w="9525">
            <a:noFill/>
            <a:miter lim="800000"/>
            <a:headEnd/>
            <a:tailEnd/>
          </a:ln>
        </p:spPr>
      </p:pic>
      <p:sp>
        <p:nvSpPr>
          <p:cNvPr id="5" name="Oválný popisek 4"/>
          <p:cNvSpPr/>
          <p:nvPr/>
        </p:nvSpPr>
        <p:spPr>
          <a:xfrm>
            <a:off x="323528" y="4437112"/>
            <a:ext cx="7920880" cy="576064"/>
          </a:xfrm>
          <a:prstGeom prst="wedgeEllipseCallout">
            <a:avLst>
              <a:gd name="adj1" fmla="val -45035"/>
              <a:gd name="adj2" fmla="val 9383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cs-CZ" dirty="0" smtClean="0"/>
              <a:t>                    Novela zákona o SPD – PSP tisk 734/0  </a:t>
            </a:r>
          </a:p>
          <a:p>
            <a:pPr algn="ctr"/>
            <a:r>
              <a:rPr lang="cs-CZ" dirty="0" smtClean="0"/>
              <a:t>(schválen - </a:t>
            </a:r>
            <a:r>
              <a:rPr lang="cs-CZ" b="1" dirty="0" smtClean="0"/>
              <a:t>407/2012 Sb. dne 27.11.2012 ) </a:t>
            </a:r>
            <a:endParaRPr lang="cs-CZ" b="1" dirty="0"/>
          </a:p>
        </p:txBody>
      </p:sp>
      <p:sp>
        <p:nvSpPr>
          <p:cNvPr id="6" name="Oválný popisek 5"/>
          <p:cNvSpPr/>
          <p:nvPr/>
        </p:nvSpPr>
        <p:spPr>
          <a:xfrm>
            <a:off x="0" y="3356992"/>
            <a:ext cx="7920880" cy="576064"/>
          </a:xfrm>
          <a:prstGeom prst="wedgeEllipseCallout">
            <a:avLst>
              <a:gd name="adj1" fmla="val -40687"/>
              <a:gd name="adj2" fmla="val 283488"/>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cs-CZ" dirty="0" smtClean="0"/>
              <a:t>Novela zákona </a:t>
            </a:r>
            <a:r>
              <a:rPr lang="cs-CZ" b="1" dirty="0" smtClean="0"/>
              <a:t>o mezinárodní spolupráci při správě  daní</a:t>
            </a:r>
            <a:r>
              <a:rPr lang="cs-CZ" dirty="0" smtClean="0"/>
              <a:t> (sněmovní tisk 768/0) 1.čtení PSP po 4.12.2012</a:t>
            </a:r>
            <a:r>
              <a:rPr lang="cs-CZ" b="1" dirty="0" smtClean="0"/>
              <a:t> </a:t>
            </a:r>
            <a:endParaRPr lang="cs-CZ" b="1"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Legislativní základ</a:t>
            </a:r>
            <a:endParaRPr lang="cs-CZ" dirty="0"/>
          </a:p>
        </p:txBody>
      </p:sp>
      <p:pic>
        <p:nvPicPr>
          <p:cNvPr id="5" name="Zástupný symbol pro obsah 4" descr="vyhlášky.JPG"/>
          <p:cNvPicPr>
            <a:picLocks noGrp="1" noChangeAspect="1"/>
          </p:cNvPicPr>
          <p:nvPr>
            <p:ph idx="1"/>
          </p:nvPr>
        </p:nvPicPr>
        <p:blipFill>
          <a:blip r:embed="rId3" cstate="print"/>
          <a:stretch>
            <a:fillRect/>
          </a:stretch>
        </p:blipFill>
        <p:spPr>
          <a:xfrm>
            <a:off x="611560" y="1834781"/>
            <a:ext cx="7704856" cy="3898475"/>
          </a:xfrm>
        </p:spPr>
      </p:pic>
      <p:sp>
        <p:nvSpPr>
          <p:cNvPr id="4" name="Oválný popisek 3"/>
          <p:cNvSpPr/>
          <p:nvPr/>
        </p:nvSpPr>
        <p:spPr>
          <a:xfrm>
            <a:off x="0" y="5445224"/>
            <a:ext cx="9144000" cy="1412776"/>
          </a:xfrm>
          <a:prstGeom prst="wedgeEllipseCallout">
            <a:avLst>
              <a:gd name="adj1" fmla="val -41729"/>
              <a:gd name="adj2" fmla="val -47578"/>
            </a:avLst>
          </a:prstGeom>
        </p:spPr>
        <p:style>
          <a:lnRef idx="1">
            <a:schemeClr val="accent1"/>
          </a:lnRef>
          <a:fillRef idx="2">
            <a:schemeClr val="accent1"/>
          </a:fillRef>
          <a:effectRef idx="1">
            <a:schemeClr val="accent1"/>
          </a:effectRef>
          <a:fontRef idx="minor">
            <a:schemeClr val="dk1"/>
          </a:fontRef>
        </p:style>
        <p:txBody>
          <a:bodyPr rtlCol="0" anchor="ctr"/>
          <a:lstStyle/>
          <a:p>
            <a:r>
              <a:rPr lang="cs-CZ" sz="1600" b="1" cap="all" dirty="0" smtClean="0"/>
              <a:t>VYHLÁŠKA</a:t>
            </a:r>
            <a:r>
              <a:rPr lang="cs-CZ" sz="1600" b="1" dirty="0" smtClean="0"/>
              <a:t> kterou se provádějí </a:t>
            </a:r>
            <a:r>
              <a:rPr lang="cs-CZ" sz="1600" b="1" smtClean="0"/>
              <a:t>některá  ustanovení </a:t>
            </a:r>
            <a:r>
              <a:rPr lang="cs-CZ" sz="1600" b="1" dirty="0" smtClean="0"/>
              <a:t>celního zákona  (</a:t>
            </a:r>
            <a:r>
              <a:rPr lang="cs-CZ" sz="1400" b="1" dirty="0" smtClean="0"/>
              <a:t>schválena</a:t>
            </a:r>
            <a:r>
              <a:rPr lang="cs-CZ" sz="1600" b="1" dirty="0" smtClean="0"/>
              <a:t> 421/2012 Sb., částka 154, 5.12.2012) </a:t>
            </a:r>
          </a:p>
          <a:p>
            <a:r>
              <a:rPr lang="cs-CZ" sz="1600" b="1" dirty="0" smtClean="0"/>
              <a:t>VYHLÁŠKA SHS prahové hodnoty</a:t>
            </a:r>
          </a:p>
          <a:p>
            <a:r>
              <a:rPr lang="cs-CZ" sz="1600" b="1" dirty="0" smtClean="0"/>
              <a:t>(schválena 422/2012 Sb., částka 154, 5.12.2012) </a:t>
            </a:r>
          </a:p>
          <a:p>
            <a:pPr algn="ctr"/>
            <a:endParaRPr lang="cs-CZ" sz="1600" dirty="0"/>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normAutofit/>
          </a:bodyPr>
          <a:lstStyle/>
          <a:p>
            <a:r>
              <a:rPr lang="cs-CZ" dirty="0" smtClean="0"/>
              <a:t>Základní charakteristika změny</a:t>
            </a:r>
            <a:endParaRPr lang="cs-CZ" dirty="0"/>
          </a:p>
        </p:txBody>
      </p:sp>
      <p:sp>
        <p:nvSpPr>
          <p:cNvPr id="4" name="Obdélník 3"/>
          <p:cNvSpPr/>
          <p:nvPr/>
        </p:nvSpPr>
        <p:spPr>
          <a:xfrm>
            <a:off x="2267744" y="2348880"/>
            <a:ext cx="4572085" cy="646331"/>
          </a:xfrm>
          <a:prstGeom prst="rect">
            <a:avLst/>
          </a:prstGeom>
          <a:noFill/>
        </p:spPr>
        <p:txBody>
          <a:bodyPr wrap="none" lIns="91440" tIns="45720" rIns="91440" bIns="45720">
            <a:spAutoFit/>
          </a:bodyPr>
          <a:lstStyle/>
          <a:p>
            <a:pPr algn="ctr"/>
            <a:r>
              <a:rPr lang="cs-CZ"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54 CÚ+8 CŘ+1GŘC</a:t>
            </a:r>
            <a:endParaRPr lang="cs-CZ"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6" name="Obdélník 5"/>
          <p:cNvSpPr/>
          <p:nvPr/>
        </p:nvSpPr>
        <p:spPr>
          <a:xfrm>
            <a:off x="1547664" y="3861048"/>
            <a:ext cx="5760640" cy="1200329"/>
          </a:xfrm>
          <a:prstGeom prst="rect">
            <a:avLst/>
          </a:prstGeom>
          <a:noFill/>
        </p:spPr>
        <p:txBody>
          <a:bodyPr wrap="square" lIns="91440" tIns="45720" rIns="91440" bIns="45720">
            <a:spAutoFit/>
          </a:bodyPr>
          <a:lstStyle/>
          <a:p>
            <a:pPr algn="ctr"/>
            <a:r>
              <a:rPr lang="cs-CZ"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14 CÚ+1CÚ Ruzyně +1GŘC</a:t>
            </a:r>
            <a:endParaRPr lang="cs-CZ"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1" name="Násobení 10"/>
          <p:cNvSpPr/>
          <p:nvPr/>
        </p:nvSpPr>
        <p:spPr>
          <a:xfrm>
            <a:off x="2771800" y="2132856"/>
            <a:ext cx="1152128" cy="1152128"/>
          </a:xfrm>
          <a:prstGeom prst="mathMultiply">
            <a:avLst/>
          </a:prstGeom>
          <a:solidFill>
            <a:srgbClr val="FF0000">
              <a:alpha val="1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Násobení 12"/>
          <p:cNvSpPr/>
          <p:nvPr/>
        </p:nvSpPr>
        <p:spPr>
          <a:xfrm>
            <a:off x="4067944" y="2132856"/>
            <a:ext cx="1152128" cy="1152128"/>
          </a:xfrm>
          <a:prstGeom prst="mathMultiply">
            <a:avLst/>
          </a:prstGeom>
          <a:solidFill>
            <a:srgbClr val="FF0000">
              <a:alpha val="1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Celní správa ČR 2013</a:t>
            </a:r>
            <a:endParaRPr lang="cs-CZ" dirty="0"/>
          </a:p>
        </p:txBody>
      </p:sp>
      <p:sp>
        <p:nvSpPr>
          <p:cNvPr id="3" name="Zástupný symbol pro obsah 2"/>
          <p:cNvSpPr>
            <a:spLocks noGrp="1"/>
          </p:cNvSpPr>
          <p:nvPr>
            <p:ph sz="half" idx="1"/>
          </p:nvPr>
        </p:nvSpPr>
        <p:spPr>
          <a:xfrm>
            <a:off x="539552" y="1916832"/>
            <a:ext cx="8136904" cy="864096"/>
          </a:xfrm>
        </p:spPr>
        <p:txBody>
          <a:bodyPr>
            <a:normAutofit/>
          </a:bodyPr>
          <a:lstStyle/>
          <a:p>
            <a:r>
              <a:rPr lang="cs-CZ" b="1" dirty="0" smtClean="0"/>
              <a:t>Organizační struktura</a:t>
            </a:r>
            <a:endParaRPr lang="cs-CZ" dirty="0" smtClean="0"/>
          </a:p>
          <a:p>
            <a:endParaRPr lang="cs-CZ" dirty="0"/>
          </a:p>
        </p:txBody>
      </p:sp>
      <p:pic>
        <p:nvPicPr>
          <p:cNvPr id="6" name="Zástupný symbol pro obsah 5" descr="MapaCR_A3_Celni_urady.png"/>
          <p:cNvPicPr>
            <a:picLocks noGrp="1" noChangeAspect="1"/>
          </p:cNvPicPr>
          <p:nvPr>
            <p:ph sz="half" idx="2"/>
          </p:nvPr>
        </p:nvPicPr>
        <p:blipFill>
          <a:blip r:embed="rId2" cstate="print"/>
          <a:stretch>
            <a:fillRect/>
          </a:stretch>
        </p:blipFill>
        <p:spPr>
          <a:xfrm>
            <a:off x="1115616" y="2636912"/>
            <a:ext cx="6131024" cy="3456384"/>
          </a:xfrm>
        </p:spPr>
      </p:pic>
      <p:sp>
        <p:nvSpPr>
          <p:cNvPr id="5" name="Zástupný symbol pro zápatí 4"/>
          <p:cNvSpPr>
            <a:spLocks noGrp="1"/>
          </p:cNvSpPr>
          <p:nvPr>
            <p:ph type="ftr" sz="quarter" idx="11"/>
          </p:nvPr>
        </p:nvSpPr>
        <p:spPr/>
        <p:txBody>
          <a:bodyPr/>
          <a:lstStyle/>
          <a:p>
            <a:pPr algn="ctr"/>
            <a:r>
              <a:rPr lang="cs-CZ" dirty="0" smtClean="0"/>
              <a:t>Ing. </a:t>
            </a:r>
            <a:r>
              <a:rPr lang="cs-CZ" dirty="0" err="1" smtClean="0"/>
              <a:t>M</a:t>
            </a:r>
            <a:r>
              <a:rPr lang="cs-CZ" dirty="0" smtClean="0"/>
              <a:t>.Kubát</a:t>
            </a:r>
            <a:endParaRPr lang="cs-CZ" dirty="0"/>
          </a:p>
        </p:txBody>
      </p:sp>
    </p:spTree>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457200" y="704088"/>
            <a:ext cx="8229600" cy="780696"/>
          </a:xfrm>
        </p:spPr>
        <p:txBody>
          <a:bodyPr>
            <a:normAutofit fontScale="90000"/>
          </a:bodyPr>
          <a:lstStyle/>
          <a:p>
            <a:r>
              <a:rPr lang="cs-CZ" dirty="0" smtClean="0"/>
              <a:t>15 CÚ (KCÚ + Ruzyně)</a:t>
            </a:r>
            <a:endParaRPr lang="cs-CZ" dirty="0"/>
          </a:p>
        </p:txBody>
      </p:sp>
      <p:sp>
        <p:nvSpPr>
          <p:cNvPr id="4" name="Zástupný symbol pro obsah 3"/>
          <p:cNvSpPr>
            <a:spLocks noGrp="1"/>
          </p:cNvSpPr>
          <p:nvPr>
            <p:ph idx="1"/>
          </p:nvPr>
        </p:nvSpPr>
        <p:spPr>
          <a:xfrm>
            <a:off x="457200" y="1481328"/>
            <a:ext cx="4186808" cy="4750018"/>
          </a:xfrm>
          <a:prstGeom prst="rect">
            <a:avLst/>
          </a:prstGeom>
        </p:spPr>
        <p:txBody>
          <a:bodyPr wrap="square">
            <a:spAutoFit/>
          </a:bodyPr>
          <a:lstStyle/>
          <a:p>
            <a:r>
              <a:rPr lang="cs-CZ" sz="1600" dirty="0" smtClean="0"/>
              <a:t>Celní úřad pro hlavní město Prahu,</a:t>
            </a:r>
          </a:p>
          <a:p>
            <a:r>
              <a:rPr lang="cs-CZ" sz="1600" dirty="0" smtClean="0"/>
              <a:t>Celní úřad pro Středočeský kraj,</a:t>
            </a:r>
          </a:p>
          <a:p>
            <a:r>
              <a:rPr lang="cs-CZ" sz="1600" dirty="0" smtClean="0"/>
              <a:t>Celní úřad pro Jihočeský kraj,</a:t>
            </a:r>
          </a:p>
          <a:p>
            <a:r>
              <a:rPr lang="cs-CZ" sz="1600" dirty="0" smtClean="0"/>
              <a:t>Celní úřad pro Plzeňský kraj,</a:t>
            </a:r>
          </a:p>
          <a:p>
            <a:r>
              <a:rPr lang="cs-CZ" sz="1600" dirty="0" smtClean="0"/>
              <a:t>Celní úřad pro Karlovarský kraj,</a:t>
            </a:r>
          </a:p>
          <a:p>
            <a:r>
              <a:rPr lang="cs-CZ" sz="1600" dirty="0" smtClean="0"/>
              <a:t>Celní úřad pro Ústecký kraj,</a:t>
            </a:r>
          </a:p>
          <a:p>
            <a:r>
              <a:rPr lang="cs-CZ" sz="1600" dirty="0" smtClean="0"/>
              <a:t>Celní úřad pro Liberecký kraj,</a:t>
            </a:r>
          </a:p>
          <a:p>
            <a:r>
              <a:rPr lang="cs-CZ" sz="1600" dirty="0" smtClean="0"/>
              <a:t>Celní úřad pro Královéhradecký kraj,</a:t>
            </a:r>
          </a:p>
          <a:p>
            <a:r>
              <a:rPr lang="cs-CZ" sz="1600" dirty="0" smtClean="0"/>
              <a:t>Celní úřad pro Pardubický kraj,</a:t>
            </a:r>
          </a:p>
          <a:p>
            <a:r>
              <a:rPr lang="cs-CZ" sz="1600" dirty="0" smtClean="0"/>
              <a:t>Celní úřad pro Kraj Vysočina,</a:t>
            </a:r>
          </a:p>
          <a:p>
            <a:r>
              <a:rPr lang="cs-CZ" sz="1600" dirty="0" smtClean="0"/>
              <a:t>Celní úřad pro Jihomoravský kraj,</a:t>
            </a:r>
          </a:p>
          <a:p>
            <a:r>
              <a:rPr lang="cs-CZ" sz="1600" dirty="0" smtClean="0"/>
              <a:t>Celní úřad pro Olomoucký kraj,</a:t>
            </a:r>
          </a:p>
          <a:p>
            <a:r>
              <a:rPr lang="cs-CZ" sz="1600" dirty="0" smtClean="0"/>
              <a:t>Celní úřad pro Moravskoslezský kraj,</a:t>
            </a:r>
          </a:p>
          <a:p>
            <a:r>
              <a:rPr lang="cs-CZ" sz="1600" dirty="0" smtClean="0"/>
              <a:t>Celní úřad pro Zlínský kraj,</a:t>
            </a:r>
          </a:p>
          <a:p>
            <a:r>
              <a:rPr lang="cs-CZ" sz="1600" dirty="0" smtClean="0"/>
              <a:t>Celní úřad Praha Ruzyně.</a:t>
            </a:r>
            <a:endParaRPr lang="cs-CZ" sz="1600" dirty="0"/>
          </a:p>
        </p:txBody>
      </p:sp>
      <p:sp>
        <p:nvSpPr>
          <p:cNvPr id="5" name="Zástupný symbol pro obsah 3"/>
          <p:cNvSpPr txBox="1">
            <a:spLocks/>
          </p:cNvSpPr>
          <p:nvPr/>
        </p:nvSpPr>
        <p:spPr>
          <a:xfrm>
            <a:off x="4644008" y="1484784"/>
            <a:ext cx="4186808" cy="2616101"/>
          </a:xfrm>
          <a:prstGeom prst="rect">
            <a:avLst/>
          </a:prstGeom>
        </p:spPr>
        <p:txBody>
          <a:bodyPr vert="horz" wrap="square">
            <a:sp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kumimoji="0" lang="cs-CZ" sz="1600" b="1" i="0" u="sng" strike="noStrike" kern="1200" cap="none" spc="0" normalizeH="0" baseline="0" noProof="0" dirty="0" smtClean="0">
                <a:ln>
                  <a:noFill/>
                </a:ln>
                <a:solidFill>
                  <a:schemeClr val="tx1"/>
                </a:solidFill>
                <a:effectLst/>
                <a:uLnTx/>
                <a:uFillTx/>
                <a:latin typeface="+mn-lt"/>
                <a:ea typeface="+mn-ea"/>
                <a:cs typeface="+mn-cs"/>
              </a:rPr>
              <a:t>Působnost</a:t>
            </a:r>
            <a:r>
              <a:rPr kumimoji="0" lang="cs-CZ" sz="1600" b="1" i="0" u="none" strike="noStrike" kern="1200" cap="none" spc="0" normalizeH="0" baseline="0" noProof="0" dirty="0" smtClean="0">
                <a:ln>
                  <a:noFill/>
                </a:ln>
                <a:solidFill>
                  <a:schemeClr val="tx1"/>
                </a:solidFill>
                <a:effectLst/>
                <a:uLnTx/>
                <a:uFillTx/>
                <a:latin typeface="+mn-lt"/>
                <a:ea typeface="+mn-ea"/>
                <a:cs typeface="+mn-cs"/>
              </a:rPr>
              <a:t>:</a:t>
            </a:r>
            <a:r>
              <a:rPr kumimoji="0" lang="cs-CZ" sz="1600" b="1" i="0" u="none" strike="noStrike" kern="1200" cap="none" spc="0" normalizeH="0" noProof="0" dirty="0" smtClean="0">
                <a:ln>
                  <a:noFill/>
                </a:ln>
                <a:solidFill>
                  <a:schemeClr val="tx1"/>
                </a:solidFill>
                <a:effectLst/>
                <a:uLnTx/>
                <a:uFillTx/>
                <a:latin typeface="+mn-lt"/>
                <a:ea typeface="+mn-ea"/>
                <a:cs typeface="+mn-cs"/>
              </a:rPr>
              <a:t> </a:t>
            </a:r>
            <a:endParaRPr kumimoji="0" lang="cs-CZ" sz="1600" i="0" u="none" strike="noStrike" kern="1200" cap="none" spc="0" normalizeH="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lang="cs-CZ" sz="1600" b="1" dirty="0" smtClean="0"/>
              <a:t>KCÚ </a:t>
            </a:r>
            <a:r>
              <a:rPr lang="cs-CZ" sz="1600" dirty="0" smtClean="0"/>
              <a:t>- v</a:t>
            </a:r>
            <a:r>
              <a:rPr kumimoji="0" lang="cs-CZ" sz="1600" i="0" u="none" strike="noStrike" kern="1200" cap="none" spc="0" normalizeH="0" noProof="0" dirty="0" err="1" smtClean="0">
                <a:ln>
                  <a:noFill/>
                </a:ln>
                <a:solidFill>
                  <a:schemeClr val="tx1"/>
                </a:solidFill>
                <a:effectLst/>
                <a:uLnTx/>
                <a:uFillTx/>
                <a:latin typeface="+mn-lt"/>
                <a:ea typeface="+mn-ea"/>
                <a:cs typeface="+mn-cs"/>
              </a:rPr>
              <a:t>yšší</a:t>
            </a:r>
            <a:r>
              <a:rPr kumimoji="0" lang="cs-CZ" sz="1600" i="0" u="none" strike="noStrike" kern="1200" cap="none" spc="0" normalizeH="0" noProof="0" dirty="0" smtClean="0">
                <a:ln>
                  <a:noFill/>
                </a:ln>
                <a:solidFill>
                  <a:schemeClr val="tx1"/>
                </a:solidFill>
                <a:effectLst/>
                <a:uLnTx/>
                <a:uFillTx/>
                <a:latin typeface="+mn-lt"/>
                <a:ea typeface="+mn-ea"/>
                <a:cs typeface="+mn-cs"/>
              </a:rPr>
              <a:t> územně samosprávný celek (kraj)</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lang="cs-CZ" sz="1600" b="1" dirty="0" smtClean="0"/>
              <a:t>CÚ Ruzyně </a:t>
            </a:r>
            <a:r>
              <a:rPr lang="cs-CZ" sz="1600" dirty="0" smtClean="0"/>
              <a:t>– celní prostor CÚ</a:t>
            </a:r>
            <a:endParaRPr kumimoji="0" lang="cs-CZ" sz="1600" i="0" u="none" strike="noStrike" kern="1200" cap="none" spc="0" normalizeH="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Ø"/>
              <a:tabLst/>
              <a:defRPr/>
            </a:pPr>
            <a:r>
              <a:rPr lang="cs-CZ" sz="1600" b="1" u="sng" dirty="0" smtClean="0"/>
              <a:t>Sídlo:</a:t>
            </a:r>
            <a:r>
              <a:rPr lang="cs-CZ" sz="1600" dirty="0" smtClean="0"/>
              <a:t> </a:t>
            </a:r>
            <a:r>
              <a:rPr kumimoji="0" lang="cs-CZ" sz="1600" i="0" u="none" strike="noStrike" kern="1200" cap="none" spc="0" normalizeH="0" noProof="0" dirty="0" smtClean="0">
                <a:ln>
                  <a:noFill/>
                </a:ln>
                <a:solidFill>
                  <a:schemeClr val="tx1"/>
                </a:solidFill>
                <a:effectLst/>
                <a:uLnTx/>
                <a:uFillTx/>
                <a:latin typeface="+mn-lt"/>
                <a:ea typeface="+mn-ea"/>
                <a:cs typeface="+mn-cs"/>
              </a:rPr>
              <a:t> </a:t>
            </a:r>
          </a:p>
          <a:p>
            <a:pPr marL="365760" lvl="0" indent="-256032">
              <a:spcBef>
                <a:spcPts val="400"/>
              </a:spcBef>
              <a:buClr>
                <a:schemeClr val="accent1"/>
              </a:buClr>
              <a:buSzPct val="68000"/>
              <a:buFont typeface="Wingdings" pitchFamily="2" charset="2"/>
              <a:buChar char="Ø"/>
            </a:pPr>
            <a:r>
              <a:rPr lang="cs-CZ" sz="1600" b="1" dirty="0" smtClean="0"/>
              <a:t>KCÚ </a:t>
            </a:r>
            <a:r>
              <a:rPr lang="cs-CZ" sz="1600" dirty="0" smtClean="0"/>
              <a:t>– sídlo vyššího územně samosprávného celku (kraje)</a:t>
            </a:r>
          </a:p>
          <a:p>
            <a:pPr marL="365760" lvl="0" indent="-256032">
              <a:spcBef>
                <a:spcPts val="400"/>
              </a:spcBef>
              <a:buClr>
                <a:schemeClr val="accent1"/>
              </a:buClr>
              <a:buSzPct val="68000"/>
              <a:buFont typeface="Wingdings" pitchFamily="2" charset="2"/>
              <a:buChar char="Ø"/>
            </a:pPr>
            <a:r>
              <a:rPr kumimoji="0" lang="cs-CZ" sz="1600" b="1" i="0" u="none" strike="noStrike" kern="1200" cap="none" spc="0" normalizeH="0" noProof="0" dirty="0" smtClean="0">
                <a:ln>
                  <a:noFill/>
                </a:ln>
                <a:solidFill>
                  <a:schemeClr val="tx1"/>
                </a:solidFill>
                <a:effectLst/>
                <a:uLnTx/>
                <a:uFillTx/>
                <a:latin typeface="+mn-lt"/>
                <a:ea typeface="+mn-ea"/>
                <a:cs typeface="+mn-cs"/>
              </a:rPr>
              <a:t>CÚ Ruzyně </a:t>
            </a:r>
            <a:r>
              <a:rPr kumimoji="0" lang="cs-CZ" sz="1600" i="0" u="none" strike="noStrike" kern="1200" cap="none" spc="0" normalizeH="0" noProof="0" dirty="0" smtClean="0">
                <a:ln>
                  <a:noFill/>
                </a:ln>
                <a:solidFill>
                  <a:schemeClr val="tx1"/>
                </a:solidFill>
                <a:effectLst/>
                <a:uLnTx/>
                <a:uFillTx/>
                <a:latin typeface="+mn-lt"/>
                <a:ea typeface="+mn-ea"/>
                <a:cs typeface="+mn-cs"/>
              </a:rPr>
              <a:t>– Praha</a:t>
            </a:r>
          </a:p>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endParaRPr kumimoji="0" lang="cs-CZ" sz="160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Vybrané CÚ </a:t>
            </a:r>
            <a:endParaRPr lang="cs-CZ" dirty="0"/>
          </a:p>
        </p:txBody>
      </p:sp>
      <p:sp>
        <p:nvSpPr>
          <p:cNvPr id="2" name="Zástupný symbol pro obsah 1"/>
          <p:cNvSpPr>
            <a:spLocks noGrp="1"/>
          </p:cNvSpPr>
          <p:nvPr>
            <p:ph idx="1"/>
          </p:nvPr>
        </p:nvSpPr>
        <p:spPr/>
        <p:txBody>
          <a:bodyPr>
            <a:normAutofit/>
          </a:bodyPr>
          <a:lstStyle/>
          <a:p>
            <a:endParaRPr lang="cs-CZ" b="1" dirty="0" smtClean="0"/>
          </a:p>
          <a:p>
            <a:endParaRPr lang="cs-CZ" b="1" dirty="0" smtClean="0"/>
          </a:p>
          <a:p>
            <a:endParaRPr lang="cs-CZ" b="1" dirty="0" smtClean="0"/>
          </a:p>
          <a:p>
            <a:r>
              <a:rPr lang="cs-CZ" b="1" dirty="0" smtClean="0"/>
              <a:t>Celní úřad pro Olomoucký kraj </a:t>
            </a:r>
          </a:p>
          <a:p>
            <a:pPr lvl="1"/>
            <a:r>
              <a:rPr lang="cs-CZ" dirty="0" smtClean="0"/>
              <a:t>vydává a zrušuje </a:t>
            </a:r>
            <a:r>
              <a:rPr lang="cs-CZ" u="sng" dirty="0" smtClean="0"/>
              <a:t>závazné informace o sazebním zařazení zboží</a:t>
            </a:r>
            <a:r>
              <a:rPr lang="cs-CZ" dirty="0" smtClean="0"/>
              <a:t> .</a:t>
            </a:r>
            <a:endParaRPr lang="cs-CZ" dirty="0"/>
          </a:p>
        </p:txBody>
      </p:sp>
    </p:spTree>
  </p:cSld>
  <p:clrMapOvr>
    <a:masterClrMapping/>
  </p:clrMapOvr>
  <p:transition spd="slow">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ok">
  <a:themeElements>
    <a:clrScheme name="Tok">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ok">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ok">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D6EB0938F7C9B34C973CDF1ED0F140FF" ma:contentTypeVersion="0" ma:contentTypeDescription="Vytvoří nový dokument" ma:contentTypeScope="" ma:versionID="979980bb832885443cfad8ba2e60ec3f">
  <xsd:schema xmlns:xsd="http://www.w3.org/2001/XMLSchema" xmlns:xs="http://www.w3.org/2001/XMLSchema" xmlns:p="http://schemas.microsoft.com/office/2006/metadata/properties" targetNamespace="http://schemas.microsoft.com/office/2006/metadata/properties" ma:root="true" ma:fieldsID="e5030a4fb49af6ac1945304746faa32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42557D-5F05-4E73-87BF-4AD81F63C8C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838780A-2427-4B42-AFA0-1FB19B270268}">
  <ds:schemaRefs>
    <ds:schemaRef ds:uri="http://schemas.microsoft.com/sharepoint/v3/contenttype/forms"/>
  </ds:schemaRefs>
</ds:datastoreItem>
</file>

<file path=customXml/itemProps3.xml><?xml version="1.0" encoding="utf-8"?>
<ds:datastoreItem xmlns:ds="http://schemas.openxmlformats.org/officeDocument/2006/customXml" ds:itemID="{DC782B7B-37F9-4232-8C62-71A61EFD65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5321</TotalTime>
  <Words>1356</Words>
  <Application>Microsoft Office PowerPoint</Application>
  <PresentationFormat>Předvádění na obrazovce (4:3)</PresentationFormat>
  <Paragraphs>325</Paragraphs>
  <Slides>29</Slides>
  <Notes>5</Notes>
  <HiddenSlides>0</HiddenSlides>
  <MMClips>0</MMClips>
  <ScaleCrop>false</ScaleCrop>
  <HeadingPairs>
    <vt:vector size="4" baseType="variant">
      <vt:variant>
        <vt:lpstr>Motiv</vt:lpstr>
      </vt:variant>
      <vt:variant>
        <vt:i4>1</vt:i4>
      </vt:variant>
      <vt:variant>
        <vt:lpstr>Nadpisy snímků</vt:lpstr>
      </vt:variant>
      <vt:variant>
        <vt:i4>29</vt:i4>
      </vt:variant>
    </vt:vector>
  </HeadingPairs>
  <TitlesOfParts>
    <vt:vector size="30" baseType="lpstr">
      <vt:lpstr>Tok</vt:lpstr>
      <vt:lpstr>MODERNIZACE CS </vt:lpstr>
      <vt:lpstr>Celní správa ČR 2012</vt:lpstr>
      <vt:lpstr>CS – svěřené kompetence</vt:lpstr>
      <vt:lpstr>Legislativní základ</vt:lpstr>
      <vt:lpstr>Legislativní základ</vt:lpstr>
      <vt:lpstr>Základní charakteristika změny</vt:lpstr>
      <vt:lpstr>Celní správa ČR 2013</vt:lpstr>
      <vt:lpstr>15 CÚ (KCÚ + Ruzyně)</vt:lpstr>
      <vt:lpstr>Vybrané CÚ </vt:lpstr>
      <vt:lpstr>Vybrané CÚ </vt:lpstr>
      <vt:lpstr>Vybrané CÚ</vt:lpstr>
      <vt:lpstr>Vybrané CÚ</vt:lpstr>
      <vt:lpstr>ÚZEMNÍ PRACOVIŠTĚ CÚ</vt:lpstr>
      <vt:lpstr> VYHLÁŠKA  o územních pracovištích celních úřadů, která se nenacházejí v jejich sídlech (285/2012 Sb.) </vt:lpstr>
      <vt:lpstr> VYHLÁŠKA  o územních pracovištích celních úřadů, která se nenacházejí v jejich sídlech (285/2012 Sb.)  </vt:lpstr>
      <vt:lpstr> VYHLÁŠKA  o územních pracovištích celních úřadů, která se nenacházejí v jejich sídlech (285/2012 Sb.)  </vt:lpstr>
      <vt:lpstr> VYHLÁŠKA  o územních pracovištích celních úřadů, která se nenacházejí v jejich sídlech (285/2012 Sb.)  </vt:lpstr>
      <vt:lpstr>Celní úřad pro Jihočeský kraj</vt:lpstr>
      <vt:lpstr>ZCELA ZRUŠENÁ MÍSTA VÝKONU CS  k 1.1.2013</vt:lpstr>
      <vt:lpstr>Celkový přehled útvarů CS 2013</vt:lpstr>
      <vt:lpstr>Snímek 21</vt:lpstr>
      <vt:lpstr>Organizační řád od 1.1.2013</vt:lpstr>
      <vt:lpstr>BENEFITY Modernizace CS</vt:lpstr>
      <vt:lpstr>JEDNA SADA ÚČTŮ</vt:lpstr>
      <vt:lpstr>Snímek 25</vt:lpstr>
      <vt:lpstr>Co se bude dít</vt:lpstr>
      <vt:lpstr>Kontaktní body (co poběží)</vt:lpstr>
      <vt:lpstr>STAV PROJEKTU MCS </vt:lpstr>
      <vt:lpstr>Snímek 29</vt:lpstr>
    </vt:vector>
  </TitlesOfParts>
  <Company>GRC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U017713</dc:creator>
  <cp:lastModifiedBy>u011921</cp:lastModifiedBy>
  <cp:revision>576</cp:revision>
  <cp:lastPrinted>2012-03-29T05:49:15Z</cp:lastPrinted>
  <dcterms:created xsi:type="dcterms:W3CDTF">2012-06-04T11:46:32Z</dcterms:created>
  <dcterms:modified xsi:type="dcterms:W3CDTF">2012-12-06T07:48:59Z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0x010100D6EB0938F7C9B34C973CDF1ED0F140FF</vt:lpwstr>
  </property>
</Properties>
</file>