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735763" cy="98663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7845EB3-3118-4DCB-8971-283EE61F820A}" type="datetimeFigureOut">
              <a:rPr lang="en-GB" smtClean="0"/>
              <a:pPr/>
              <a:t>05/12/2012</a:t>
            </a:fld>
            <a:endParaRPr lang="en-GB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GB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99D08AA-EE9E-4670-8EE5-0C90D93DD5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lnisprava.cz/cz/dane/biopaliva/Stranky/default.aspx" TargetMode="External"/><Relationship Id="rId13" Type="http://schemas.openxmlformats.org/officeDocument/2006/relationships/hyperlink" Target="http://www.celnisprava.cz/cz/dane/aplikace/Stranky/default.aspx" TargetMode="External"/><Relationship Id="rId3" Type="http://schemas.openxmlformats.org/officeDocument/2006/relationships/hyperlink" Target="http://www.celnisprava.cz/cz/o-nas/kontakty/Stranky/kontaktujte-nas.aspx" TargetMode="External"/><Relationship Id="rId7" Type="http://schemas.openxmlformats.org/officeDocument/2006/relationships/hyperlink" Target="http://www.celnisprava.cz/cz/dane/ekologicke-dane/Stranky/default.aspx" TargetMode="External"/><Relationship Id="rId12" Type="http://schemas.openxmlformats.org/officeDocument/2006/relationships/hyperlink" Target="http://www.celnisprava.cz/cz/dane/informace-pro-fyzicke-osoby" TargetMode="External"/><Relationship Id="rId2" Type="http://schemas.openxmlformats.org/officeDocument/2006/relationships/hyperlink" Target="http://www.celnisprava.cz/cz/o-na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elnisprava.cz/cz/dane/spotrebni-dane/Stranky/default.aspx" TargetMode="External"/><Relationship Id="rId11" Type="http://schemas.openxmlformats.org/officeDocument/2006/relationships/hyperlink" Target="http://www.celnisprava.cz/cz/dane/tiskopisy/Stranky/default.aspx" TargetMode="External"/><Relationship Id="rId5" Type="http://schemas.openxmlformats.org/officeDocument/2006/relationships/hyperlink" Target="http://www.celnisprava.cz/cz/dane/dan-z-pridane-hodnoty/Stranky/default.aspx" TargetMode="External"/><Relationship Id="rId10" Type="http://schemas.openxmlformats.org/officeDocument/2006/relationships/hyperlink" Target="http://www.celnisprava.cz/cz/dane/legislativa/Stranky/prehled-predpisu-pro-spravu-spotrebnich-dani-ekologickych-dani-a-biopaliv.aspx" TargetMode="External"/><Relationship Id="rId4" Type="http://schemas.openxmlformats.org/officeDocument/2006/relationships/hyperlink" Target="http://www.celnisprava.cz/cz/dane/" TargetMode="External"/><Relationship Id="rId9" Type="http://schemas.openxmlformats.org/officeDocument/2006/relationships/hyperlink" Target="http://www.celnisprava.cz/cz/dane/spd-system-emcs/Stranky/default.aspx" TargetMode="External"/><Relationship Id="rId14" Type="http://schemas.openxmlformats.org/officeDocument/2006/relationships/hyperlink" Target="http://www.celnisprava.cz/cz/dane/registr-phm/Stranky/default.asp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lnisprava.cz/cz/aplikace/Stranky/nctsw2.aspx" TargetMode="External"/><Relationship Id="rId3" Type="http://schemas.openxmlformats.org/officeDocument/2006/relationships/hyperlink" Target="http://www.celnisprava.cz/cz/dane/statistiky/Stranky/uvod.aspx" TargetMode="External"/><Relationship Id="rId7" Type="http://schemas.openxmlformats.org/officeDocument/2006/relationships/hyperlink" Target="http://www.celnisprava.cz/cz/aplikace/Stranky/ciselniky.aspx" TargetMode="External"/><Relationship Id="rId12" Type="http://schemas.openxmlformats.org/officeDocument/2006/relationships/hyperlink" Target="http://www.celnisprava.cz/cz/aplikace/Stranky/SpdInternet.aspx?act=findphm" TargetMode="External"/><Relationship Id="rId2" Type="http://schemas.openxmlformats.org/officeDocument/2006/relationships/hyperlink" Target="http://www.celnisprava.cz/cz/statistik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elnisprava.cz/cz/aplikace/Stranky/scu.aspx" TargetMode="External"/><Relationship Id="rId11" Type="http://schemas.openxmlformats.org/officeDocument/2006/relationships/hyperlink" Target="http://www.celnisprava.cz/cz/aplikace/Stranky/SpdInternet.aspx?act=findvp" TargetMode="External"/><Relationship Id="rId5" Type="http://schemas.openxmlformats.org/officeDocument/2006/relationships/hyperlink" Target="http://www.celnisprava.cz/cz/aplikace/Stranky/helpline.aspx" TargetMode="External"/><Relationship Id="rId10" Type="http://schemas.openxmlformats.org/officeDocument/2006/relationships/hyperlink" Target="http://www.celnisprava.cz/cz/aplikace/Stranky/SpdInternet.aspx?act=findspd" TargetMode="External"/><Relationship Id="rId4" Type="http://schemas.openxmlformats.org/officeDocument/2006/relationships/hyperlink" Target="http://www.celnisprava.cz/cz/aplikace/Stranky/default.aspx" TargetMode="External"/><Relationship Id="rId9" Type="http://schemas.openxmlformats.org/officeDocument/2006/relationships/hyperlink" Target="http://www.celnisprava.cz/cz/aplikace/Stranky/emcs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r>
              <a:rPr lang="cs-CZ" dirty="0" smtClean="0"/>
              <a:t>Internet Celní správy ČR</a:t>
            </a:r>
            <a:endParaRPr lang="en-GB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1988840"/>
            <a:ext cx="6944816" cy="720080"/>
          </a:xfrm>
        </p:spPr>
        <p:txBody>
          <a:bodyPr/>
          <a:lstStyle/>
          <a:p>
            <a:r>
              <a:rPr lang="cs-CZ" dirty="0" smtClean="0"/>
              <a:t>Daňová oblast a další související oblasti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868958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/>
            <a:r>
              <a:rPr lang="cs-CZ" sz="2800" u="sng" dirty="0" smtClean="0">
                <a:solidFill>
                  <a:srgbClr val="0070C0"/>
                </a:solidFill>
                <a:effectLst/>
              </a:rPr>
              <a:t>www.</a:t>
            </a:r>
            <a:r>
              <a:rPr lang="cs-CZ" sz="2800" u="sng" dirty="0" err="1" smtClean="0">
                <a:solidFill>
                  <a:srgbClr val="0070C0"/>
                </a:solidFill>
                <a:effectLst/>
              </a:rPr>
              <a:t>celnisprava.cz</a:t>
            </a:r>
            <a:r>
              <a:rPr lang="cs-CZ" sz="2800" dirty="0" smtClean="0">
                <a:solidFill>
                  <a:srgbClr val="0070C0"/>
                </a:solidFill>
                <a:effectLst/>
              </a:rPr>
              <a:t>   =   </a:t>
            </a:r>
            <a:r>
              <a:rPr lang="cs-CZ" sz="2800" u="sng" dirty="0" smtClean="0">
                <a:solidFill>
                  <a:srgbClr val="0070C0"/>
                </a:solidFill>
                <a:effectLst/>
              </a:rPr>
              <a:t>www.</a:t>
            </a:r>
            <a:r>
              <a:rPr lang="cs-CZ" sz="2800" u="sng" dirty="0" err="1" smtClean="0">
                <a:solidFill>
                  <a:srgbClr val="0070C0"/>
                </a:solidFill>
                <a:effectLst/>
              </a:rPr>
              <a:t>cs.mfcr.cz</a:t>
            </a:r>
            <a:r>
              <a:rPr lang="cs-CZ" sz="2800" u="sng" dirty="0" smtClean="0">
                <a:solidFill>
                  <a:srgbClr val="0070C0"/>
                </a:solidFill>
                <a:effectLst/>
              </a:rPr>
              <a:t> </a:t>
            </a:r>
            <a:endParaRPr lang="en-GB" sz="2800" u="sng" dirty="0">
              <a:solidFill>
                <a:srgbClr val="0070C0"/>
              </a:solidFill>
              <a:effectLst/>
            </a:endParaRPr>
          </a:p>
        </p:txBody>
      </p:sp>
      <p:pic>
        <p:nvPicPr>
          <p:cNvPr id="1027" name="Picture 3" descr="D:\Documents and Settings\u026282\Prezentace\Prosinec_2012\Plachty\Nový obrázek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80728"/>
            <a:ext cx="7090940" cy="55892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86895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Mapa webu</a:t>
            </a:r>
            <a:endParaRPr lang="en-GB" sz="4000" dirty="0"/>
          </a:p>
        </p:txBody>
      </p:sp>
      <p:pic>
        <p:nvPicPr>
          <p:cNvPr id="2050" name="Picture 2" descr="D:\Documents and Settings\u026282\Prezentace\Prosinec_2012\Plachty\logo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429000"/>
            <a:ext cx="3807617" cy="2160240"/>
          </a:xfrm>
          <a:prstGeom prst="rect">
            <a:avLst/>
          </a:prstGeom>
          <a:noFill/>
        </p:spPr>
      </p:pic>
      <p:pic>
        <p:nvPicPr>
          <p:cNvPr id="2051" name="Picture 3" descr="D:\Documents and Settings\u026282\Prezentace\Prosinec_2012\Plachty\flag_cz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501008"/>
            <a:ext cx="232792" cy="232792"/>
          </a:xfrm>
          <a:prstGeom prst="rect">
            <a:avLst/>
          </a:prstGeom>
          <a:noFill/>
        </p:spPr>
      </p:pic>
      <p:pic>
        <p:nvPicPr>
          <p:cNvPr id="2052" name="Picture 4" descr="D:\Documents and Settings\u026282\Prezentace\Prosinec_2012\Plachty\flag_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501008"/>
            <a:ext cx="232792" cy="232792"/>
          </a:xfrm>
          <a:prstGeom prst="rect">
            <a:avLst/>
          </a:prstGeom>
          <a:noFill/>
        </p:spPr>
      </p:pic>
      <p:pic>
        <p:nvPicPr>
          <p:cNvPr id="2053" name="Picture 5" descr="D:\Documents and Settings\u026282\Prezentace\Prosinec_2012\Plachty\Hom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501008"/>
            <a:ext cx="190500" cy="190500"/>
          </a:xfrm>
          <a:prstGeom prst="rect">
            <a:avLst/>
          </a:prstGeom>
          <a:noFill/>
        </p:spPr>
      </p:pic>
      <p:sp>
        <p:nvSpPr>
          <p:cNvPr id="8" name="TextovéPole 7"/>
          <p:cNvSpPr txBox="1"/>
          <p:nvPr/>
        </p:nvSpPr>
        <p:spPr>
          <a:xfrm>
            <a:off x="6948264" y="3429000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Jazykové mutace</a:t>
            </a:r>
            <a:endParaRPr lang="en-GB" dirty="0"/>
          </a:p>
        </p:txBody>
      </p:sp>
      <p:sp>
        <p:nvSpPr>
          <p:cNvPr id="9" name="TextovéPole 8"/>
          <p:cNvSpPr txBox="1"/>
          <p:nvPr/>
        </p:nvSpPr>
        <p:spPr>
          <a:xfrm>
            <a:off x="6156176" y="1484784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Česká verze</a:t>
            </a:r>
            <a:endParaRPr lang="en-GB" dirty="0"/>
          </a:p>
        </p:txBody>
      </p:sp>
      <p:sp>
        <p:nvSpPr>
          <p:cNvPr id="10" name="TextovéPole 9"/>
          <p:cNvSpPr txBox="1"/>
          <p:nvPr/>
        </p:nvSpPr>
        <p:spPr>
          <a:xfrm>
            <a:off x="6732240" y="1988840"/>
            <a:ext cx="1824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Anglická verze</a:t>
            </a:r>
            <a:endParaRPr lang="en-GB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5292080" y="3501008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dirty="0" smtClean="0">
                <a:solidFill>
                  <a:schemeClr val="bg1"/>
                </a:solidFill>
              </a:rPr>
              <a:t>Mapa webu</a:t>
            </a:r>
            <a:endParaRPr lang="en-GB" sz="900" dirty="0">
              <a:solidFill>
                <a:schemeClr val="bg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4572000" y="141277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Mapa webu</a:t>
            </a:r>
            <a:endParaRPr lang="en-GB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467544" y="1340768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Slouží k rychle orientaci </a:t>
            </a:r>
          </a:p>
          <a:p>
            <a:r>
              <a:rPr lang="cs-CZ" dirty="0"/>
              <a:t>v</a:t>
            </a:r>
            <a:r>
              <a:rPr lang="cs-CZ" dirty="0" smtClean="0"/>
              <a:t>e struktuře webových stránek</a:t>
            </a:r>
            <a:endParaRPr lang="en-GB" dirty="0"/>
          </a:p>
        </p:txBody>
      </p:sp>
      <p:cxnSp>
        <p:nvCxnSpPr>
          <p:cNvPr id="15" name="Přímá spojovací šipka 14"/>
          <p:cNvCxnSpPr>
            <a:stCxn id="12" idx="2"/>
          </p:cNvCxnSpPr>
          <p:nvPr/>
        </p:nvCxnSpPr>
        <p:spPr>
          <a:xfrm>
            <a:off x="5299122" y="1782108"/>
            <a:ext cx="352998" cy="164689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šipka 15"/>
          <p:cNvCxnSpPr/>
          <p:nvPr/>
        </p:nvCxnSpPr>
        <p:spPr>
          <a:xfrm flipH="1">
            <a:off x="6228184" y="1772816"/>
            <a:ext cx="216025" cy="16561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H="1">
            <a:off x="6660232" y="2276872"/>
            <a:ext cx="792089" cy="115212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24942"/>
          </a:xfrm>
        </p:spPr>
        <p:txBody>
          <a:bodyPr>
            <a:normAutofit/>
          </a:bodyPr>
          <a:lstStyle/>
          <a:p>
            <a:r>
              <a:rPr lang="cs-CZ" sz="4000" dirty="0" smtClean="0"/>
              <a:t>Mapa webu – struktura - výběr </a:t>
            </a:r>
            <a:endParaRPr lang="en-GB" sz="4000" dirty="0"/>
          </a:p>
        </p:txBody>
      </p:sp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251520" y="1191235"/>
            <a:ext cx="8640960" cy="517064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2"/>
              </a:rPr>
              <a:t>O nás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3"/>
              </a:rPr>
              <a:t>Kontakty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4"/>
              </a:rPr>
              <a:t>Daně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5"/>
              </a:rPr>
              <a:t>Daň z přidané hodnoty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6"/>
              </a:rPr>
              <a:t>Spotřební daně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7"/>
              </a:rPr>
              <a:t>Ekologické daně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8"/>
              </a:rPr>
              <a:t>Biopaliva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9"/>
              </a:rPr>
              <a:t>Systém EMCS (Doprava)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0"/>
              </a:rPr>
              <a:t>Legislativa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1"/>
              </a:rPr>
              <a:t>Tiskopisy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2"/>
              </a:rPr>
              <a:t>Informace pro fyzické osoby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3"/>
              </a:rPr>
              <a:t>Aplikace pro SPD a EKO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4"/>
              </a:rPr>
              <a:t>Distributoři PHM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724942"/>
          </a:xfrm>
        </p:spPr>
        <p:txBody>
          <a:bodyPr>
            <a:normAutofit/>
          </a:bodyPr>
          <a:lstStyle/>
          <a:p>
            <a:r>
              <a:rPr lang="cs-CZ" sz="4000" dirty="0" smtClean="0"/>
              <a:t>Mapa webu – struktura - výběr </a:t>
            </a:r>
            <a:endParaRPr lang="en-GB" sz="4000" dirty="0"/>
          </a:p>
        </p:txBody>
      </p:sp>
      <p:sp>
        <p:nvSpPr>
          <p:cNvPr id="4" name="Obdélník 3"/>
          <p:cNvSpPr/>
          <p:nvPr/>
        </p:nvSpPr>
        <p:spPr>
          <a:xfrm>
            <a:off x="251520" y="1268760"/>
            <a:ext cx="8640960" cy="4154984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2"/>
              </a:rPr>
              <a:t>Statistiky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3"/>
              </a:rPr>
              <a:t>Statistiky z daňové oblasti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4"/>
              </a:rPr>
              <a:t>Aplikace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5"/>
              </a:rPr>
              <a:t>Helpline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5"/>
              </a:rPr>
              <a:t> - Celní řízení, IS SPD, </a:t>
            </a:r>
            <a:r>
              <a:rPr kumimoji="0" lang="cs-CZ" sz="2400" b="0" i="0" u="sng" strike="noStrike" cap="none" normalizeH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5"/>
              </a:rPr>
              <a:t>Intrastat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6"/>
              </a:rPr>
              <a:t>Seznam celních útvarů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7"/>
              </a:rPr>
              <a:t>Číselníky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8"/>
              </a:rPr>
              <a:t>Web klient e-DAP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9"/>
              </a:rPr>
              <a:t>EMCS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0"/>
              </a:rPr>
              <a:t>Registrovaní plátci SPD a EKO daní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Calibri" pitchFamily="34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  <a:hlinkClick r:id="rId11"/>
              </a:rPr>
              <a:t>Subjekty s povolením SPD a EKO daní</a:t>
            </a:r>
            <a:r>
              <a:rPr kumimoji="0" lang="cs-CZ" sz="2400" b="0" i="0" u="sng" strike="noStrike" cap="none" normalizeH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2400" b="0" i="0" u="sng" strike="noStrike" cap="none" normalizeH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lang="cs-CZ" sz="2400" u="sng" dirty="0" smtClean="0">
                <a:ea typeface="Times New Roman" pitchFamily="18" charset="0"/>
                <a:cs typeface="Times New Roman" pitchFamily="18" charset="0"/>
                <a:hlinkClick r:id="rId12"/>
              </a:rPr>
              <a:t>Registrovaní distributoři pohonných hmot</a:t>
            </a:r>
            <a:r>
              <a:rPr lang="cs-CZ" sz="2400" u="sng" dirty="0" smtClean="0">
                <a:ea typeface="Times New Roman" pitchFamily="18" charset="0"/>
                <a:cs typeface="Times New Roman" pitchFamily="18" charset="0"/>
              </a:rPr>
              <a:t> </a:t>
            </a:r>
            <a:endParaRPr lang="cs-CZ" sz="2400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Vlastní 1">
      <a:dk1>
        <a:srgbClr val="000000"/>
      </a:dk1>
      <a:lt1>
        <a:srgbClr val="FFFFFF"/>
      </a:lt1>
      <a:dk2>
        <a:srgbClr val="000000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116</Words>
  <Application>Microsoft Office PowerPoint</Application>
  <PresentationFormat>Předvádění na obrazovce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Shluk</vt:lpstr>
      <vt:lpstr>Internet Celní správy ČR</vt:lpstr>
      <vt:lpstr>www.celnisprava.cz   =   www.cs.mfcr.cz </vt:lpstr>
      <vt:lpstr>Mapa webu</vt:lpstr>
      <vt:lpstr>Mapa webu – struktura - výběr </vt:lpstr>
      <vt:lpstr>Mapa webu – struktura - výběr </vt:lpstr>
    </vt:vector>
  </TitlesOfParts>
  <Company>grc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Celní správy ČR</dc:title>
  <dc:creator>u026282</dc:creator>
  <cp:lastModifiedBy>u026282</cp:lastModifiedBy>
  <cp:revision>11</cp:revision>
  <dcterms:created xsi:type="dcterms:W3CDTF">2012-12-03T11:47:55Z</dcterms:created>
  <dcterms:modified xsi:type="dcterms:W3CDTF">2012-12-05T09:31:22Z</dcterms:modified>
</cp:coreProperties>
</file>