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26" r:id="rId1"/>
  </p:sldMasterIdLst>
  <p:notesMasterIdLst>
    <p:notesMasterId r:id="rId14"/>
  </p:notesMasterIdLst>
  <p:handoutMasterIdLst>
    <p:handoutMasterId r:id="rId15"/>
  </p:handoutMasterIdLst>
  <p:sldIdLst>
    <p:sldId id="513" r:id="rId2"/>
    <p:sldId id="514" r:id="rId3"/>
    <p:sldId id="507" r:id="rId4"/>
    <p:sldId id="521" r:id="rId5"/>
    <p:sldId id="522" r:id="rId6"/>
    <p:sldId id="525" r:id="rId7"/>
    <p:sldId id="526" r:id="rId8"/>
    <p:sldId id="528" r:id="rId9"/>
    <p:sldId id="523" r:id="rId10"/>
    <p:sldId id="510" r:id="rId11"/>
    <p:sldId id="509" r:id="rId12"/>
    <p:sldId id="511" r:id="rId13"/>
  </p:sldIdLst>
  <p:sldSz cx="9144000" cy="6858000" type="screen4x3"/>
  <p:notesSz cx="6735763" cy="9866313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CC66"/>
    <a:srgbClr val="4493A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86447" autoAdjust="0"/>
  </p:normalViewPr>
  <p:slideViewPr>
    <p:cSldViewPr>
      <p:cViewPr>
        <p:scale>
          <a:sx n="75" d="100"/>
          <a:sy n="75" d="100"/>
        </p:scale>
        <p:origin x="-744" y="-5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78" y="11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14626" y="0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A380A4F8-553E-47DF-A14E-28BD697804DD}" type="datetimeFigureOut">
              <a:rPr lang="cs-CZ"/>
              <a:pPr>
                <a:defRPr/>
              </a:pPr>
              <a:t>6.12.2012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370868"/>
            <a:ext cx="2919565" cy="493867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14626" y="9370868"/>
            <a:ext cx="2919565" cy="493867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5990D213-5005-470F-A58D-80E319D938B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14626" y="0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6BEF8D9-846B-4541-BA62-046AEDDBBF38}" type="datetimeFigureOut">
              <a:rPr lang="cs-CZ"/>
              <a:pPr>
                <a:defRPr/>
              </a:pPr>
              <a:t>6.12.2012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3262" y="4686223"/>
            <a:ext cx="5389240" cy="4440077"/>
          </a:xfrm>
          <a:prstGeom prst="rect">
            <a:avLst/>
          </a:prstGeom>
        </p:spPr>
        <p:txBody>
          <a:bodyPr vert="horz" lIns="90763" tIns="45382" rIns="90763" bIns="45382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70868"/>
            <a:ext cx="2919565" cy="493867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14626" y="9370868"/>
            <a:ext cx="2919565" cy="493867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7FE7891-DF19-4777-9FD1-B63DD8C9679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2012E-B1E5-4E55-8987-3F818722379E}" type="datetime1">
              <a:rPr lang="cs-CZ"/>
              <a:pPr>
                <a:defRPr/>
              </a:pPr>
              <a:t>6.12.2012</a:t>
            </a:fld>
            <a:endParaRPr lang="cs-CZ"/>
          </a:p>
        </p:txBody>
      </p:sp>
      <p:sp>
        <p:nvSpPr>
          <p:cNvPr id="5" name="Zástupný symbol pro číslo snímku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F42A2-8FCF-450E-87C5-B437C0FEA2F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8D536-701E-472A-A2DD-4A4736232C2B}" type="datetime1">
              <a:rPr lang="cs-CZ"/>
              <a:pPr>
                <a:defRPr/>
              </a:pPr>
              <a:t>6.12.2012</a:t>
            </a:fld>
            <a:endParaRPr lang="cs-CZ"/>
          </a:p>
        </p:txBody>
      </p:sp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990D2-E217-4F94-8D43-A8B735FFC1B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Zaoblený obdélník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bdélník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bdélník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9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C1AD7-3FF6-4EE0-BC02-5412DB0DAB87}" type="datetime1">
              <a:rPr lang="cs-CZ"/>
              <a:pPr>
                <a:defRPr/>
              </a:pPr>
              <a:t>6.12.2012</a:t>
            </a:fld>
            <a:endParaRPr lang="cs-CZ"/>
          </a:p>
        </p:txBody>
      </p:sp>
      <p:sp>
        <p:nvSpPr>
          <p:cNvPr id="10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1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1B4F9A-5200-4357-8C7E-1979ECC4C69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47191-5940-424A-9391-404E7B975DC2}" type="datetime1">
              <a:rPr lang="cs-CZ"/>
              <a:pPr>
                <a:defRPr/>
              </a:pPr>
              <a:t>6.12.2012</a:t>
            </a:fld>
            <a:endParaRPr lang="cs-CZ"/>
          </a:p>
        </p:txBody>
      </p:sp>
      <p:sp>
        <p:nvSpPr>
          <p:cNvPr id="6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F6901-E9BF-4DEB-96A8-A53761ADE4C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11" name="Zástupný symbol pro obsah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DB0D3-A317-4997-9B39-4D92251E17BF}" type="datetime1">
              <a:rPr lang="cs-CZ"/>
              <a:pPr>
                <a:defRPr/>
              </a:pPr>
              <a:t>6.12.2012</a:t>
            </a:fld>
            <a:endParaRPr lang="cs-CZ"/>
          </a:p>
        </p:txBody>
      </p:sp>
      <p:sp>
        <p:nvSpPr>
          <p:cNvPr id="8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53454-3A37-4BF5-92E3-3FC61AB4AA7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15DB1-C605-4C5C-A1B9-3B9A260A43EE}" type="datetime1">
              <a:rPr lang="cs-CZ"/>
              <a:pPr>
                <a:defRPr/>
              </a:pPr>
              <a:t>6.12.2012</a:t>
            </a:fld>
            <a:endParaRPr lang="cs-CZ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E4EA1-B725-4829-AD86-8810E0A8800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3BAA0-F6EB-4610-883C-2E39982C8F07}" type="datetime1">
              <a:rPr lang="cs-CZ"/>
              <a:pPr>
                <a:defRPr/>
              </a:pPr>
              <a:t>6.12.2012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BAAA4-6D04-4F4A-9BD3-8D1FBA9EB71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Zaoblený obdélník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909EA-52BF-4001-852D-07196A433383}" type="datetime1">
              <a:rPr lang="cs-CZ"/>
              <a:pPr>
                <a:defRPr/>
              </a:pPr>
              <a:t>6.12.2012</a:t>
            </a:fld>
            <a:endParaRPr lang="cs-CZ"/>
          </a:p>
        </p:txBody>
      </p:sp>
      <p:sp>
        <p:nvSpPr>
          <p:cNvPr id="8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A68AC-A046-4361-9229-D6302A2EFAD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bdélník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bdélník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 dirty="0"/>
          </a:p>
        </p:txBody>
      </p:sp>
      <p:sp>
        <p:nvSpPr>
          <p:cNvPr id="8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53608-AA84-4870-9AED-318049136A32}" type="datetime1">
              <a:rPr lang="cs-CZ"/>
              <a:pPr>
                <a:defRPr/>
              </a:pPr>
              <a:t>6.12.2012</a:t>
            </a:fld>
            <a:endParaRPr lang="cs-CZ"/>
          </a:p>
        </p:txBody>
      </p:sp>
      <p:sp>
        <p:nvSpPr>
          <p:cNvPr id="9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491A8-9446-4B96-AFB7-FEA27596C6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20DAB-0C8D-46E9-B742-29BF8DECF006}" type="datetime1">
              <a:rPr lang="cs-CZ"/>
              <a:pPr>
                <a:defRPr/>
              </a:pPr>
              <a:t>6.12.2012</a:t>
            </a:fld>
            <a:endParaRPr lang="cs-CZ"/>
          </a:p>
        </p:txBody>
      </p:sp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D6717-9111-4D88-9BA3-8517F431656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Zaoblený obdélník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8" name="Zástupný symbol pro nadpis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  <a:endParaRPr lang="en-US" smtClean="0"/>
          </a:p>
        </p:txBody>
      </p:sp>
      <p:sp>
        <p:nvSpPr>
          <p:cNvPr id="1029" name="Zástupný symbol pro text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9C58B8E-0D84-4340-8BB4-C3CB2F604BB2}" type="datetime1">
              <a:rPr lang="cs-CZ"/>
              <a:pPr>
                <a:defRPr/>
              </a:pPr>
              <a:t>6.12.2012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AAF16E45-24EE-4E8D-A671-B6F3CAB3A52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1" r:id="rId1"/>
    <p:sldLayoutId id="2147484232" r:id="rId2"/>
    <p:sldLayoutId id="2147484230" r:id="rId3"/>
    <p:sldLayoutId id="2147484229" r:id="rId4"/>
    <p:sldLayoutId id="2147484228" r:id="rId5"/>
    <p:sldLayoutId id="2147484227" r:id="rId6"/>
    <p:sldLayoutId id="2147484233" r:id="rId7"/>
    <p:sldLayoutId id="2147484234" r:id="rId8"/>
    <p:sldLayoutId id="2147484226" r:id="rId9"/>
    <p:sldLayoutId id="2147484225" r:id="rId10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683568" y="692696"/>
            <a:ext cx="7772400" cy="792088"/>
          </a:xfrm>
        </p:spPr>
        <p:txBody>
          <a:bodyPr/>
          <a:lstStyle/>
          <a:p>
            <a:pPr algn="ctr"/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Novely v oblasti pohonných hmot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4294967295"/>
          </p:nvPr>
        </p:nvSpPr>
        <p:spPr>
          <a:xfrm>
            <a:off x="684213" y="2636912"/>
            <a:ext cx="7772400" cy="3600400"/>
          </a:xfrm>
        </p:spPr>
        <p:txBody>
          <a:bodyPr/>
          <a:lstStyle/>
          <a:p>
            <a:pPr marL="0" indent="0">
              <a:lnSpc>
                <a:spcPct val="80000"/>
              </a:lnSpc>
              <a:buClr>
                <a:schemeClr val="tx1"/>
              </a:buClr>
            </a:pPr>
            <a:r>
              <a:rPr lang="cs-CZ" sz="2800" dirty="0" smtClean="0"/>
              <a:t> tzv. rychlá zákona č. 311/2006 Sb., o pohonných hmotách a čerpacích stanicích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</a:pPr>
            <a:r>
              <a:rPr lang="cs-CZ" sz="2800" dirty="0" smtClean="0"/>
              <a:t> řádná novela zákona č. 311/2006 Sb., o pohonných hmotách a čerpacích stanicích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</a:pPr>
            <a:r>
              <a:rPr lang="cs-CZ" sz="2800" dirty="0" smtClean="0"/>
              <a:t> novela vyhlášky č. 61/2007 Sb., kterou se stanoví podrobnosti značkování a barvení vybraných minerálních olejů a značkování některých dalších minerálních olejů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</a:pPr>
            <a:r>
              <a:rPr lang="cs-CZ" sz="2800" dirty="0" smtClean="0"/>
              <a:t> řádná novela zákona č. 353/2003 Sb., o spotřebních daních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cs-CZ" sz="2800" dirty="0" smtClean="0"/>
          </a:p>
        </p:txBody>
      </p:sp>
      <p:sp>
        <p:nvSpPr>
          <p:cNvPr id="86020" name="Zástupný symbol pro zápatí 3"/>
          <p:cNvSpPr txBox="1">
            <a:spLocks noGrp="1"/>
          </p:cNvSpPr>
          <p:nvPr/>
        </p:nvSpPr>
        <p:spPr bwMode="auto">
          <a:xfrm>
            <a:off x="800100" y="6172200"/>
            <a:ext cx="4000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cs-CZ" sz="1400">
              <a:solidFill>
                <a:schemeClr val="tx2"/>
              </a:solidFill>
            </a:endParaRPr>
          </a:p>
        </p:txBody>
      </p:sp>
      <p:sp>
        <p:nvSpPr>
          <p:cNvPr id="5" name="Zástupný symbol pro číslo snímku 4"/>
          <p:cNvSpPr txBox="1">
            <a:spLocks noGrp="1"/>
          </p:cNvSpPr>
          <p:nvPr/>
        </p:nvSpPr>
        <p:spPr>
          <a:xfrm>
            <a:off x="146050" y="6208713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BEB7A1DB-A3DC-4B1D-99BD-C3F68B19C049}" type="slidenum"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1</a:t>
            </a:fld>
            <a:endParaRPr lang="cs-CZ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251520" y="260648"/>
            <a:ext cx="8642350" cy="936625"/>
          </a:xfrm>
        </p:spPr>
        <p:txBody>
          <a:bodyPr anchor="ctr"/>
          <a:lstStyle/>
          <a:p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Registr distributorů a spotřebitelů SMO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4294967295"/>
          </p:nvPr>
        </p:nvSpPr>
        <p:spPr>
          <a:xfrm>
            <a:off x="611188" y="1196753"/>
            <a:ext cx="7993062" cy="5184998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cs-CZ" sz="2400" b="1" dirty="0" smtClean="0"/>
              <a:t>Registrační povinnost </a:t>
            </a:r>
            <a:r>
              <a:rPr lang="cs-CZ" sz="2400" dirty="0" smtClean="0"/>
              <a:t>pro výrobce, distributory a konečné spotřebitele SMO.</a:t>
            </a:r>
          </a:p>
          <a:p>
            <a:pPr lvl="1">
              <a:buClr>
                <a:schemeClr val="tx1"/>
              </a:buClr>
            </a:pPr>
            <a:r>
              <a:rPr lang="cs-CZ" dirty="0" smtClean="0"/>
              <a:t>Vždy pouze 1 distributor mezi výrobcem a konečným spotřebitelem.</a:t>
            </a:r>
          </a:p>
          <a:p>
            <a:pPr lvl="1">
              <a:buClr>
                <a:schemeClr val="tx1"/>
              </a:buClr>
            </a:pPr>
            <a:r>
              <a:rPr lang="cs-CZ" dirty="0" smtClean="0"/>
              <a:t>Registrace pouze pro konečného spotřebitele, který prokazatelně potřebuje SMO pro svoji činnost. </a:t>
            </a:r>
          </a:p>
          <a:p>
            <a:pPr>
              <a:buClr>
                <a:schemeClr val="tx1"/>
              </a:buClr>
            </a:pPr>
            <a:r>
              <a:rPr lang="cs-CZ" sz="2400" dirty="0" smtClean="0"/>
              <a:t>Netýká se spotřebitelů SMO v baleních do </a:t>
            </a:r>
            <a:r>
              <a:rPr lang="cs-CZ" sz="2400" b="1" dirty="0" smtClean="0"/>
              <a:t>210 litrů</a:t>
            </a:r>
            <a:r>
              <a:rPr lang="cs-CZ" sz="2400" dirty="0" smtClean="0"/>
              <a:t>.</a:t>
            </a:r>
          </a:p>
          <a:p>
            <a:pPr>
              <a:buClr>
                <a:schemeClr val="tx1"/>
              </a:buClr>
            </a:pPr>
            <a:r>
              <a:rPr lang="cs-CZ" sz="2400" dirty="0" smtClean="0"/>
              <a:t>Povinné </a:t>
            </a:r>
            <a:r>
              <a:rPr lang="cs-CZ" sz="2400" b="1" dirty="0" smtClean="0"/>
              <a:t>hlášení před </a:t>
            </a:r>
            <a:r>
              <a:rPr lang="cs-CZ" sz="2400" dirty="0" smtClean="0"/>
              <a:t>uskutečněním přepravy na/po území ČR.</a:t>
            </a:r>
          </a:p>
          <a:p>
            <a:pPr>
              <a:buClr>
                <a:schemeClr val="tx1"/>
              </a:buClr>
            </a:pPr>
            <a:r>
              <a:rPr lang="cs-CZ" sz="2400" dirty="0" smtClean="0"/>
              <a:t>Obchod a nakládání pouze </a:t>
            </a:r>
            <a:r>
              <a:rPr lang="cs-CZ" sz="2400" b="1" dirty="0" smtClean="0"/>
              <a:t>mezi osobami zapsanými </a:t>
            </a:r>
            <a:r>
              <a:rPr lang="cs-CZ" sz="2400" dirty="0" smtClean="0"/>
              <a:t>v registru.</a:t>
            </a:r>
          </a:p>
          <a:p>
            <a:pPr>
              <a:buClr>
                <a:schemeClr val="tx1"/>
              </a:buClr>
              <a:buNone/>
            </a:pPr>
            <a:endParaRPr lang="cs-CZ" sz="2400" dirty="0" smtClean="0"/>
          </a:p>
          <a:p>
            <a:pPr>
              <a:buClr>
                <a:schemeClr val="tx1"/>
              </a:buClr>
            </a:pPr>
            <a:r>
              <a:rPr lang="cs-CZ" sz="2400" dirty="0" smtClean="0"/>
              <a:t>Předpokládaná </a:t>
            </a:r>
            <a:r>
              <a:rPr lang="cs-CZ" sz="2400" b="1" dirty="0" smtClean="0"/>
              <a:t>účinnost</a:t>
            </a:r>
            <a:r>
              <a:rPr lang="cs-CZ" sz="2400" dirty="0" smtClean="0"/>
              <a:t> od 1.1.2014. </a:t>
            </a:r>
          </a:p>
          <a:p>
            <a:pPr>
              <a:buClr>
                <a:schemeClr val="tx1"/>
              </a:buClr>
            </a:pPr>
            <a:endParaRPr lang="cs-CZ" sz="2200" dirty="0" smtClean="0"/>
          </a:p>
          <a:p>
            <a:pPr>
              <a:buClr>
                <a:schemeClr val="tx1"/>
              </a:buClr>
            </a:pPr>
            <a:endParaRPr lang="cs-CZ" sz="2200" dirty="0" smtClean="0"/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B9C1B469-6F47-47EF-8A7D-4702412F5569}" type="slidenum"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10</a:t>
            </a:fld>
            <a:endParaRPr lang="cs-CZ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501650" y="260350"/>
            <a:ext cx="8642350" cy="863600"/>
          </a:xfrm>
        </p:spPr>
        <p:txBody>
          <a:bodyPr anchor="ctr"/>
          <a:lstStyle/>
          <a:p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Mezinárodní spolupráce u SMO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4294967295"/>
          </p:nvPr>
        </p:nvSpPr>
        <p:spPr>
          <a:xfrm>
            <a:off x="611188" y="1412875"/>
            <a:ext cx="8064500" cy="5040313"/>
          </a:xfrm>
        </p:spPr>
        <p:txBody>
          <a:bodyPr/>
          <a:lstStyle/>
          <a:p>
            <a:pPr>
              <a:buNone/>
            </a:pPr>
            <a:r>
              <a:rPr lang="cs-CZ" sz="2400" dirty="0" smtClean="0">
                <a:latin typeface="Arial" charset="0"/>
              </a:rPr>
              <a:t>Spolupráce skupiny V4 - listopadové jednání v Praze </a:t>
            </a:r>
          </a:p>
          <a:p>
            <a:pPr lvl="1"/>
            <a:r>
              <a:rPr lang="cs-CZ" dirty="0" smtClean="0">
                <a:latin typeface="Arial" charset="0"/>
              </a:rPr>
              <a:t>Okamžité zasílání spontánních </a:t>
            </a:r>
            <a:r>
              <a:rPr lang="cs-CZ" b="1" dirty="0" smtClean="0">
                <a:latin typeface="Arial" charset="0"/>
              </a:rPr>
              <a:t>informací o nových </a:t>
            </a:r>
            <a:r>
              <a:rPr lang="cs-CZ" dirty="0" smtClean="0">
                <a:latin typeface="Arial" charset="0"/>
              </a:rPr>
              <a:t>odesilatelích, nových příjemcích.</a:t>
            </a:r>
          </a:p>
          <a:p>
            <a:pPr lvl="1"/>
            <a:r>
              <a:rPr lang="cs-CZ" dirty="0" smtClean="0">
                <a:latin typeface="Arial" charset="0"/>
              </a:rPr>
              <a:t>Vytvoření společného </a:t>
            </a:r>
            <a:r>
              <a:rPr lang="cs-CZ" b="1" dirty="0" smtClean="0">
                <a:latin typeface="Arial" charset="0"/>
              </a:rPr>
              <a:t>„</a:t>
            </a:r>
            <a:r>
              <a:rPr lang="cs-CZ" b="1" dirty="0" err="1" smtClean="0">
                <a:latin typeface="Arial" charset="0"/>
              </a:rPr>
              <a:t>black</a:t>
            </a:r>
            <a:r>
              <a:rPr lang="cs-CZ" b="1" dirty="0" smtClean="0">
                <a:latin typeface="Arial" charset="0"/>
              </a:rPr>
              <a:t> listu“ </a:t>
            </a:r>
            <a:r>
              <a:rPr lang="cs-CZ" dirty="0" smtClean="0">
                <a:latin typeface="Arial" charset="0"/>
              </a:rPr>
              <a:t>států V4 nekontaktních společností nebo společností, u kterých již byly zjištěny „problémy“ v této oblasti pro možnost rychlejší reakce na zjištěné skutečnosti již při kontrole v průběhu přepravy.  </a:t>
            </a:r>
          </a:p>
          <a:p>
            <a:pPr lvl="1"/>
            <a:r>
              <a:rPr lang="cs-CZ" dirty="0" smtClean="0">
                <a:latin typeface="Arial" charset="0"/>
              </a:rPr>
              <a:t>Na příští jednání GŘ V4 bude předložen návrh na </a:t>
            </a:r>
            <a:r>
              <a:rPr lang="cs-CZ" b="1" dirty="0" smtClean="0">
                <a:latin typeface="Arial" charset="0"/>
              </a:rPr>
              <a:t>rozšíření</a:t>
            </a:r>
            <a:r>
              <a:rPr lang="cs-CZ" dirty="0" smtClean="0">
                <a:latin typeface="Arial" charset="0"/>
              </a:rPr>
              <a:t> skupiny o státy, které jsou dotčeny deklarovanými obchodními vztahy našich subjektů. </a:t>
            </a:r>
          </a:p>
          <a:p>
            <a:pPr>
              <a:buFont typeface="Wingdings 2" pitchFamily="18" charset="2"/>
              <a:buNone/>
            </a:pPr>
            <a:endParaRPr lang="cs-CZ" sz="2400" dirty="0" smtClean="0">
              <a:latin typeface="Arial" charset="0"/>
            </a:endParaRP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4FF59DA8-FBBA-41EC-B738-ABE022C07965}" type="slidenum"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11</a:t>
            </a:fld>
            <a:endParaRPr lang="cs-CZ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4294967295"/>
          </p:nvPr>
        </p:nvSpPr>
        <p:spPr>
          <a:xfrm>
            <a:off x="611188" y="764704"/>
            <a:ext cx="7993062" cy="5544021"/>
          </a:xfrm>
        </p:spPr>
        <p:txBody>
          <a:bodyPr/>
          <a:lstStyle/>
          <a:p>
            <a:pPr>
              <a:buClr>
                <a:schemeClr val="tx1"/>
              </a:buClr>
              <a:buFont typeface="Wingdings 2" pitchFamily="18" charset="2"/>
              <a:buNone/>
            </a:pPr>
            <a:endParaRPr lang="cs-CZ" sz="1400" dirty="0" smtClean="0"/>
          </a:p>
          <a:p>
            <a:pPr marL="742950" lvl="1" indent="-285750">
              <a:buClr>
                <a:schemeClr val="tx1"/>
              </a:buClr>
            </a:pPr>
            <a:endParaRPr lang="cs-CZ" sz="2200" dirty="0" smtClean="0">
              <a:latin typeface="Arial" charset="0"/>
            </a:endParaRPr>
          </a:p>
          <a:p>
            <a:pPr marL="742950" lvl="1" indent="-285750">
              <a:buClr>
                <a:schemeClr val="tx1"/>
              </a:buClr>
              <a:buFont typeface="Wingdings 2" pitchFamily="18" charset="2"/>
              <a:buNone/>
            </a:pPr>
            <a:r>
              <a:rPr lang="cs-CZ" sz="4000" dirty="0" smtClean="0">
                <a:latin typeface="Arial" charset="0"/>
              </a:rPr>
              <a:t>Děkuji za pozornost. </a:t>
            </a:r>
          </a:p>
          <a:p>
            <a:pPr marL="742950" lvl="1" indent="-285750">
              <a:buClr>
                <a:schemeClr val="tx1"/>
              </a:buClr>
              <a:buFont typeface="Wingdings 2" pitchFamily="18" charset="2"/>
              <a:buNone/>
            </a:pPr>
            <a:endParaRPr lang="cs-CZ" dirty="0" smtClean="0">
              <a:latin typeface="Arial" charset="0"/>
            </a:endParaRPr>
          </a:p>
          <a:p>
            <a:pPr marL="742950" lvl="1" indent="-285750">
              <a:buClr>
                <a:schemeClr val="tx1"/>
              </a:buClr>
              <a:buFont typeface="Wingdings 2" pitchFamily="18" charset="2"/>
              <a:buNone/>
            </a:pPr>
            <a:endParaRPr lang="cs-CZ" dirty="0" smtClean="0">
              <a:latin typeface="Arial" charset="0"/>
            </a:endParaRPr>
          </a:p>
          <a:p>
            <a:pPr marL="742950" lvl="1" indent="-285750">
              <a:buClr>
                <a:schemeClr val="tx1"/>
              </a:buClr>
              <a:buFont typeface="Wingdings 2" pitchFamily="18" charset="2"/>
              <a:buNone/>
            </a:pPr>
            <a:endParaRPr lang="cs-CZ" dirty="0" smtClean="0">
              <a:latin typeface="Arial" charset="0"/>
            </a:endParaRPr>
          </a:p>
          <a:p>
            <a:pPr marL="742950" lvl="1" indent="-285750">
              <a:buClr>
                <a:schemeClr val="tx1"/>
              </a:buClr>
              <a:buFont typeface="Wingdings 2" pitchFamily="18" charset="2"/>
              <a:buNone/>
            </a:pPr>
            <a:endParaRPr lang="cs-CZ" dirty="0" smtClean="0">
              <a:latin typeface="Arial" charset="0"/>
            </a:endParaRPr>
          </a:p>
          <a:p>
            <a:pPr marL="742950" lvl="1" indent="-285750">
              <a:buClr>
                <a:schemeClr val="tx1"/>
              </a:buClr>
              <a:buFont typeface="Wingdings 2" pitchFamily="18" charset="2"/>
              <a:buNone/>
            </a:pPr>
            <a:endParaRPr lang="cs-CZ" dirty="0" smtClean="0">
              <a:latin typeface="Arial" charset="0"/>
            </a:endParaRPr>
          </a:p>
          <a:p>
            <a:pPr marL="742950" lvl="1" indent="-285750">
              <a:buClr>
                <a:schemeClr val="tx1"/>
              </a:buClr>
              <a:buNone/>
            </a:pPr>
            <a:r>
              <a:rPr lang="cs-CZ" dirty="0" smtClean="0">
                <a:latin typeface="Arial" charset="0"/>
              </a:rPr>
              <a:t>Jitka Danielová </a:t>
            </a:r>
          </a:p>
          <a:p>
            <a:pPr marL="742950" lvl="1" indent="-285750">
              <a:buClr>
                <a:schemeClr val="tx1"/>
              </a:buClr>
              <a:buNone/>
            </a:pPr>
            <a:r>
              <a:rPr lang="cs-CZ" dirty="0" smtClean="0">
                <a:latin typeface="Arial" charset="0"/>
              </a:rPr>
              <a:t>ředitelka odboru 23 - Daní GŘC</a:t>
            </a:r>
          </a:p>
          <a:p>
            <a:pPr marL="742950" lvl="1" indent="-285750">
              <a:buClr>
                <a:schemeClr val="tx1"/>
              </a:buClr>
              <a:buFont typeface="Wingdings 2" pitchFamily="18" charset="2"/>
              <a:buNone/>
            </a:pPr>
            <a:endParaRPr lang="cs-CZ" dirty="0" smtClean="0">
              <a:latin typeface="Arial" charset="0"/>
            </a:endParaRP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2D9F6F4C-A346-47A3-A1A4-5F75BC577557}" type="slidenum"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12</a:t>
            </a:fld>
            <a:endParaRPr lang="cs-CZ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/>
          </p:cNvSpPr>
          <p:nvPr>
            <p:ph type="title" idx="4294967295"/>
          </p:nvPr>
        </p:nvSpPr>
        <p:spPr>
          <a:xfrm>
            <a:off x="971550" y="333375"/>
            <a:ext cx="7772400" cy="791369"/>
          </a:xfrm>
        </p:spPr>
        <p:txBody>
          <a:bodyPr/>
          <a:lstStyle/>
          <a:p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„Rychlá“ novela zákona o PHM</a:t>
            </a:r>
          </a:p>
        </p:txBody>
      </p:sp>
      <p:sp>
        <p:nvSpPr>
          <p:cNvPr id="89091" name="Rectangle 3"/>
          <p:cNvSpPr>
            <a:spLocks noGrp="1"/>
          </p:cNvSpPr>
          <p:nvPr>
            <p:ph type="body" idx="4294967295"/>
          </p:nvPr>
        </p:nvSpPr>
        <p:spPr>
          <a:xfrm>
            <a:off x="467544" y="1052736"/>
            <a:ext cx="8204448" cy="5184576"/>
          </a:xfrm>
        </p:spPr>
        <p:txBody>
          <a:bodyPr/>
          <a:lstStyle/>
          <a:p>
            <a:r>
              <a:rPr lang="cs-CZ" sz="2300" b="1" dirty="0" smtClean="0"/>
              <a:t>Definice</a:t>
            </a:r>
            <a:r>
              <a:rPr lang="cs-CZ" sz="2300" dirty="0" smtClean="0"/>
              <a:t> distributora PHM </a:t>
            </a:r>
            <a:r>
              <a:rPr lang="cs-CZ" sz="2300" dirty="0" smtClean="0">
                <a:latin typeface="Arial" charset="0"/>
              </a:rPr>
              <a:t>– zpřesnění</a:t>
            </a:r>
          </a:p>
          <a:p>
            <a:pPr lvl="1"/>
            <a:r>
              <a:rPr lang="cs-CZ" sz="2300" dirty="0" smtClean="0">
                <a:latin typeface="Arial" charset="0"/>
              </a:rPr>
              <a:t>ne čerpací stanice </a:t>
            </a:r>
          </a:p>
          <a:p>
            <a:pPr lvl="1"/>
            <a:r>
              <a:rPr lang="cs-CZ" sz="2300" dirty="0" smtClean="0">
                <a:latin typeface="Arial" charset="0"/>
              </a:rPr>
              <a:t>ne nahodilý prodej v množství do 20 litrů</a:t>
            </a:r>
          </a:p>
          <a:p>
            <a:pPr lvl="1"/>
            <a:r>
              <a:rPr lang="cs-CZ" sz="2300" dirty="0" smtClean="0">
                <a:latin typeface="Arial" charset="0"/>
              </a:rPr>
              <a:t>ne CNG držitelem licence na obchod s plynem podle energetického zákona</a:t>
            </a:r>
          </a:p>
          <a:p>
            <a:r>
              <a:rPr lang="cs-CZ" sz="2300" b="1" dirty="0" smtClean="0">
                <a:latin typeface="Arial" charset="0"/>
              </a:rPr>
              <a:t>Registr</a:t>
            </a:r>
            <a:r>
              <a:rPr lang="cs-CZ" sz="2300" dirty="0" smtClean="0">
                <a:latin typeface="Arial" charset="0"/>
              </a:rPr>
              <a:t> distributorů – zpřísnění</a:t>
            </a:r>
          </a:p>
          <a:p>
            <a:pPr lvl="1"/>
            <a:r>
              <a:rPr lang="cs-CZ" sz="2300" dirty="0" smtClean="0">
                <a:latin typeface="Arial" charset="0"/>
              </a:rPr>
              <a:t>registrace podle daňového řádu</a:t>
            </a:r>
          </a:p>
          <a:p>
            <a:pPr lvl="1"/>
            <a:r>
              <a:rPr lang="cs-CZ" sz="2300" dirty="0" smtClean="0">
                <a:latin typeface="Arial" charset="0"/>
              </a:rPr>
              <a:t>podmínky registrace</a:t>
            </a:r>
          </a:p>
          <a:p>
            <a:pPr lvl="1"/>
            <a:r>
              <a:rPr lang="cs-CZ" sz="2300" dirty="0" smtClean="0">
                <a:latin typeface="Arial" charset="0"/>
              </a:rPr>
              <a:t>zrušení registrace ex offo</a:t>
            </a:r>
          </a:p>
          <a:p>
            <a:r>
              <a:rPr lang="cs-CZ" sz="2300" b="1" dirty="0" smtClean="0">
                <a:latin typeface="Arial" charset="0"/>
              </a:rPr>
              <a:t>Sankce</a:t>
            </a:r>
            <a:r>
              <a:rPr lang="cs-CZ" sz="2300" dirty="0" smtClean="0">
                <a:latin typeface="Arial" charset="0"/>
              </a:rPr>
              <a:t> – zpřísnění</a:t>
            </a:r>
          </a:p>
          <a:p>
            <a:pPr lvl="1"/>
            <a:r>
              <a:rPr lang="cs-CZ" sz="2300" dirty="0" smtClean="0">
                <a:latin typeface="Arial" charset="0"/>
              </a:rPr>
              <a:t>prodej bez registrace, nákup v rozporu– do 20 mil. Kč</a:t>
            </a:r>
          </a:p>
          <a:p>
            <a:pPr lvl="1"/>
            <a:r>
              <a:rPr lang="cs-CZ" sz="2300" dirty="0" smtClean="0">
                <a:latin typeface="Arial" charset="0"/>
              </a:rPr>
              <a:t>možnost uložit v některých případech spolu s pokutou i zákaz činnosti až na 2 roky (nákup PHM)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501650" y="260649"/>
            <a:ext cx="8642350" cy="792088"/>
          </a:xfrm>
        </p:spPr>
        <p:txBody>
          <a:bodyPr anchor="ctr"/>
          <a:lstStyle/>
          <a:p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Registr distributorů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4294967295"/>
          </p:nvPr>
        </p:nvSpPr>
        <p:spPr>
          <a:xfrm>
            <a:off x="468313" y="1052736"/>
            <a:ext cx="8280400" cy="5184576"/>
          </a:xfrm>
        </p:spPr>
        <p:txBody>
          <a:bodyPr/>
          <a:lstStyle/>
          <a:p>
            <a:pPr>
              <a:buNone/>
            </a:pPr>
            <a:r>
              <a:rPr lang="cs-CZ" sz="2400" b="1" dirty="0" smtClean="0">
                <a:latin typeface="Arial" charset="0"/>
              </a:rPr>
              <a:t>Podmínky</a:t>
            </a:r>
            <a:r>
              <a:rPr lang="cs-CZ" sz="2400" dirty="0" smtClean="0">
                <a:latin typeface="Arial" charset="0"/>
              </a:rPr>
              <a:t> registrace</a:t>
            </a:r>
          </a:p>
          <a:p>
            <a:r>
              <a:rPr lang="cs-CZ" sz="2400" dirty="0" smtClean="0">
                <a:latin typeface="Arial" charset="0"/>
              </a:rPr>
              <a:t>musí být splňovány po celou dobu registrace</a:t>
            </a:r>
            <a:endParaRPr lang="en-US" sz="2400" dirty="0" smtClean="0">
              <a:latin typeface="Arial" charset="0"/>
            </a:endParaRPr>
          </a:p>
          <a:p>
            <a:pPr marL="742950" lvl="1" indent="-285750"/>
            <a:r>
              <a:rPr lang="cs-CZ" sz="2200" dirty="0" smtClean="0">
                <a:latin typeface="Arial" charset="0"/>
              </a:rPr>
              <a:t>spolehlivost</a:t>
            </a:r>
            <a:r>
              <a:rPr lang="en-US" sz="2200" dirty="0" smtClean="0"/>
              <a:t>,</a:t>
            </a:r>
          </a:p>
          <a:p>
            <a:pPr marL="742950" lvl="1" indent="-285750"/>
            <a:r>
              <a:rPr lang="en-US" sz="2200" dirty="0" err="1" smtClean="0"/>
              <a:t>bezdlužnost</a:t>
            </a:r>
            <a:r>
              <a:rPr lang="en-US" sz="2200" dirty="0" smtClean="0"/>
              <a:t>,</a:t>
            </a:r>
          </a:p>
          <a:p>
            <a:pPr marL="742950" lvl="1" indent="-285750"/>
            <a:r>
              <a:rPr lang="en-US" sz="2200" dirty="0" err="1" smtClean="0"/>
              <a:t>živnostenské</a:t>
            </a:r>
            <a:r>
              <a:rPr lang="en-US" sz="2200" dirty="0" smtClean="0"/>
              <a:t> </a:t>
            </a:r>
            <a:r>
              <a:rPr lang="en-US" sz="2200" dirty="0" err="1" smtClean="0"/>
              <a:t>oprávnění</a:t>
            </a:r>
            <a:r>
              <a:rPr lang="en-US" sz="2200" dirty="0" smtClean="0"/>
              <a:t> </a:t>
            </a:r>
            <a:r>
              <a:rPr lang="en-US" sz="2200" dirty="0" err="1" smtClean="0"/>
              <a:t>umožňující</a:t>
            </a:r>
            <a:r>
              <a:rPr lang="en-US" sz="2200" dirty="0" smtClean="0"/>
              <a:t> </a:t>
            </a:r>
            <a:r>
              <a:rPr lang="en-US" sz="2200" dirty="0" err="1" smtClean="0"/>
              <a:t>výkon</a:t>
            </a:r>
            <a:r>
              <a:rPr lang="en-US" sz="2200" dirty="0" smtClean="0"/>
              <a:t> </a:t>
            </a:r>
            <a:r>
              <a:rPr lang="en-US" sz="2200" dirty="0" err="1" smtClean="0"/>
              <a:t>činnosti</a:t>
            </a:r>
            <a:r>
              <a:rPr lang="en-US" sz="2200" dirty="0" smtClean="0"/>
              <a:t> </a:t>
            </a:r>
            <a:r>
              <a:rPr lang="en-US" sz="2200" dirty="0" err="1" smtClean="0"/>
              <a:t>osoby</a:t>
            </a:r>
            <a:r>
              <a:rPr lang="en-US" sz="2200" dirty="0" smtClean="0"/>
              <a:t> </a:t>
            </a:r>
            <a:r>
              <a:rPr lang="en-US" sz="2200" dirty="0" err="1" smtClean="0"/>
              <a:t>povinné</a:t>
            </a:r>
            <a:r>
              <a:rPr lang="en-US" sz="2200" dirty="0" smtClean="0"/>
              <a:t> </a:t>
            </a:r>
            <a:r>
              <a:rPr lang="en-US" sz="2200" dirty="0" err="1" smtClean="0"/>
              <a:t>značit</a:t>
            </a:r>
            <a:r>
              <a:rPr lang="en-US" sz="2200" dirty="0" smtClean="0"/>
              <a:t> </a:t>
            </a:r>
            <a:r>
              <a:rPr lang="en-US" sz="2200" dirty="0" err="1" smtClean="0"/>
              <a:t>líh</a:t>
            </a:r>
            <a:r>
              <a:rPr lang="cs-CZ" sz="2200" dirty="0" smtClean="0"/>
              <a:t> (koncese na výrobu paliv a maziv a distribuci PHM)</a:t>
            </a:r>
            <a:r>
              <a:rPr lang="en-US" sz="2200" dirty="0" smtClean="0"/>
              <a:t>,</a:t>
            </a:r>
          </a:p>
          <a:p>
            <a:pPr marL="742950" lvl="1" indent="-285750"/>
            <a:r>
              <a:rPr lang="en-US" sz="2200" dirty="0" err="1" smtClean="0"/>
              <a:t>skutečnost</a:t>
            </a:r>
            <a:r>
              <a:rPr lang="en-US" sz="2200" dirty="0" smtClean="0"/>
              <a:t>, </a:t>
            </a:r>
            <a:r>
              <a:rPr lang="en-US" sz="2200" dirty="0" err="1" smtClean="0"/>
              <a:t>že</a:t>
            </a:r>
            <a:r>
              <a:rPr lang="en-US" sz="2200" dirty="0" smtClean="0"/>
              <a:t> </a:t>
            </a:r>
            <a:r>
              <a:rPr lang="en-US" sz="2200" dirty="0" err="1" smtClean="0"/>
              <a:t>nebyl</a:t>
            </a:r>
            <a:r>
              <a:rPr lang="en-US" sz="2200" dirty="0" smtClean="0"/>
              <a:t> </a:t>
            </a:r>
            <a:r>
              <a:rPr lang="cs-CZ" sz="2200" dirty="0" smtClean="0"/>
              <a:t>žadateli </a:t>
            </a:r>
            <a:r>
              <a:rPr lang="en-US" sz="2200" dirty="0" err="1" smtClean="0"/>
              <a:t>vysloven</a:t>
            </a:r>
            <a:r>
              <a:rPr lang="en-US" sz="2200" dirty="0" smtClean="0"/>
              <a:t> </a:t>
            </a:r>
            <a:r>
              <a:rPr lang="en-US" sz="2200" dirty="0" err="1" smtClean="0"/>
              <a:t>zákaz</a:t>
            </a:r>
            <a:r>
              <a:rPr lang="en-US" sz="2200" dirty="0" smtClean="0"/>
              <a:t> </a:t>
            </a:r>
            <a:r>
              <a:rPr lang="en-US" sz="2200" dirty="0" err="1" smtClean="0"/>
              <a:t>činnosti</a:t>
            </a:r>
            <a:r>
              <a:rPr lang="en-US" sz="2200" dirty="0" smtClean="0"/>
              <a:t> </a:t>
            </a:r>
            <a:r>
              <a:rPr lang="en-US" sz="2200" dirty="0" err="1" smtClean="0"/>
              <a:t>znemožňující</a:t>
            </a:r>
            <a:r>
              <a:rPr lang="en-US" sz="2200" dirty="0" smtClean="0"/>
              <a:t> </a:t>
            </a:r>
            <a:r>
              <a:rPr lang="en-US" sz="2200" dirty="0" err="1" smtClean="0"/>
              <a:t>výkon</a:t>
            </a:r>
            <a:r>
              <a:rPr lang="en-US" sz="2200" dirty="0" smtClean="0"/>
              <a:t> je</a:t>
            </a:r>
            <a:r>
              <a:rPr lang="cs-CZ" sz="2200" dirty="0" smtClean="0"/>
              <a:t>ho</a:t>
            </a:r>
            <a:r>
              <a:rPr lang="en-US" sz="2200" dirty="0" smtClean="0"/>
              <a:t> </a:t>
            </a:r>
            <a:r>
              <a:rPr lang="en-US" sz="2200" dirty="0" err="1" smtClean="0"/>
              <a:t>činnosti</a:t>
            </a:r>
            <a:r>
              <a:rPr lang="en-US" sz="2200" dirty="0" smtClean="0"/>
              <a:t>,</a:t>
            </a:r>
          </a:p>
          <a:p>
            <a:pPr marL="742950" lvl="1" indent="-285750"/>
            <a:r>
              <a:rPr lang="en-US" sz="2200" dirty="0" err="1" smtClean="0"/>
              <a:t>skutečnost</a:t>
            </a:r>
            <a:r>
              <a:rPr lang="en-US" sz="2200" dirty="0" smtClean="0"/>
              <a:t>, </a:t>
            </a:r>
            <a:r>
              <a:rPr lang="en-US" sz="2200" dirty="0" err="1" smtClean="0"/>
              <a:t>že</a:t>
            </a:r>
            <a:r>
              <a:rPr lang="en-US" sz="2200" dirty="0" smtClean="0"/>
              <a:t> </a:t>
            </a:r>
            <a:r>
              <a:rPr lang="cs-CZ" sz="2200" dirty="0" smtClean="0"/>
              <a:t>žadatel </a:t>
            </a:r>
            <a:r>
              <a:rPr lang="en-US" sz="2200" dirty="0" err="1" smtClean="0"/>
              <a:t>není</a:t>
            </a:r>
            <a:r>
              <a:rPr lang="en-US" sz="2200" dirty="0" smtClean="0"/>
              <a:t> v </a:t>
            </a:r>
            <a:r>
              <a:rPr lang="en-US" sz="2200" dirty="0" err="1" smtClean="0"/>
              <a:t>likvidaci</a:t>
            </a:r>
            <a:r>
              <a:rPr lang="en-US" sz="2200" dirty="0" smtClean="0"/>
              <a:t> </a:t>
            </a:r>
            <a:r>
              <a:rPr lang="en-US" sz="2200" dirty="0" err="1" smtClean="0"/>
              <a:t>nebo</a:t>
            </a:r>
            <a:r>
              <a:rPr lang="cs-CZ" sz="2200" dirty="0" smtClean="0">
                <a:latin typeface="Arial" charset="0"/>
              </a:rPr>
              <a:t> </a:t>
            </a:r>
            <a:r>
              <a:rPr lang="en-US" sz="2200" dirty="0" smtClean="0"/>
              <a:t>v </a:t>
            </a:r>
            <a:r>
              <a:rPr lang="en-US" sz="2200" dirty="0" err="1" smtClean="0"/>
              <a:t>úpadku</a:t>
            </a:r>
            <a:r>
              <a:rPr lang="en-US" sz="2200" dirty="0" smtClean="0"/>
              <a:t>,</a:t>
            </a:r>
          </a:p>
          <a:p>
            <a:pPr marL="742950" lvl="1" indent="-285750"/>
            <a:r>
              <a:rPr lang="cs-CZ" sz="2200" dirty="0" smtClean="0"/>
              <a:t>k</a:t>
            </a:r>
            <a:r>
              <a:rPr lang="en-US" sz="2200" dirty="0" err="1" smtClean="0"/>
              <a:t>auce</a:t>
            </a:r>
            <a:r>
              <a:rPr lang="cs-CZ" sz="2200" dirty="0" smtClean="0"/>
              <a:t>.</a:t>
            </a:r>
          </a:p>
          <a:p>
            <a:pPr marL="468312" indent="-285750"/>
            <a:r>
              <a:rPr lang="cs-CZ" sz="2400" dirty="0" smtClean="0">
                <a:latin typeface="Arial" charset="0"/>
              </a:rPr>
              <a:t>Spolehlivost a bezdlužnost musí být současně plněna i statutárním orgánem nebo jeho členem a odpovědným zástupcem </a:t>
            </a: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D5498DAE-4D52-4602-82A7-F32AC454B65C}" type="slidenum"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3</a:t>
            </a:fld>
            <a:endParaRPr lang="cs-CZ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501650" y="188913"/>
            <a:ext cx="8642350" cy="936625"/>
          </a:xfrm>
        </p:spPr>
        <p:txBody>
          <a:bodyPr anchor="ctr"/>
          <a:lstStyle/>
          <a:p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> Podmínky registrace </a:t>
            </a:r>
            <a:br>
              <a:rPr lang="cs-CZ" b="1" dirty="0" smtClean="0"/>
            </a:br>
            <a:endParaRPr lang="cs-CZ" b="1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4294967295"/>
          </p:nvPr>
        </p:nvSpPr>
        <p:spPr>
          <a:xfrm>
            <a:off x="611188" y="1052736"/>
            <a:ext cx="8064500" cy="5112567"/>
          </a:xfrm>
        </p:spPr>
        <p:txBody>
          <a:bodyPr/>
          <a:lstStyle/>
          <a:p>
            <a:r>
              <a:rPr lang="cs-CZ" sz="2000" b="1" dirty="0" smtClean="0">
                <a:latin typeface="Arial" charset="0"/>
              </a:rPr>
              <a:t>Spolehlivost</a:t>
            </a:r>
            <a:r>
              <a:rPr lang="cs-CZ" sz="2000" dirty="0" smtClean="0">
                <a:latin typeface="Arial" charset="0"/>
              </a:rPr>
              <a:t> (bezúhonnost bude posuzována v rámci řízení o vydání koncese ŽÚ)</a:t>
            </a:r>
          </a:p>
          <a:p>
            <a:pPr lvl="1"/>
            <a:r>
              <a:rPr lang="cs-CZ" sz="2000" dirty="0" smtClean="0">
                <a:latin typeface="Arial" charset="0"/>
              </a:rPr>
              <a:t>v posledních 3 letech neporušila závažným způsobem daňové nebo celní předpisy nebo tento zákon</a:t>
            </a:r>
          </a:p>
          <a:p>
            <a:pPr lvl="1"/>
            <a:r>
              <a:rPr lang="cs-CZ" sz="2000" dirty="0" smtClean="0">
                <a:latin typeface="Arial" charset="0"/>
              </a:rPr>
              <a:t>v případě porušení právnickou osobou se pohlíží i na statutární orgán této právnické osoby nebo jeho členy jako by porušili, pokud byli jeho statutárními orgány nebo členy statutárního orgánu v době porušení. </a:t>
            </a:r>
          </a:p>
          <a:p>
            <a:r>
              <a:rPr lang="cs-CZ" sz="2000" b="1" dirty="0" smtClean="0">
                <a:latin typeface="Arial" charset="0"/>
              </a:rPr>
              <a:t>Bezdlužnost </a:t>
            </a:r>
          </a:p>
          <a:p>
            <a:pPr lvl="1"/>
            <a:r>
              <a:rPr lang="cs-CZ" sz="2000" dirty="0" smtClean="0">
                <a:latin typeface="Arial" charset="0"/>
              </a:rPr>
              <a:t>posuzují se platební povinnosti u FÚ, CÚ</a:t>
            </a:r>
          </a:p>
          <a:p>
            <a:r>
              <a:rPr lang="cs-CZ" sz="2000" b="1" dirty="0" smtClean="0">
                <a:latin typeface="Arial" charset="0"/>
              </a:rPr>
              <a:t>Kauce</a:t>
            </a:r>
          </a:p>
          <a:p>
            <a:pPr marL="742950" lvl="1" indent="-285750"/>
            <a:r>
              <a:rPr lang="cs-CZ" sz="2000" dirty="0" smtClean="0"/>
              <a:t>20 mil. Kč</a:t>
            </a:r>
          </a:p>
          <a:p>
            <a:pPr marL="742950" lvl="1" indent="-285750"/>
            <a:r>
              <a:rPr lang="en-US" sz="2000" dirty="0" err="1" smtClean="0"/>
              <a:t>složením</a:t>
            </a:r>
            <a:r>
              <a:rPr lang="en-US" sz="2000" dirty="0" smtClean="0"/>
              <a:t> </a:t>
            </a:r>
            <a:r>
              <a:rPr lang="en-US" sz="2000" dirty="0" err="1" smtClean="0"/>
              <a:t>čá</a:t>
            </a:r>
            <a:r>
              <a:rPr lang="cs-CZ" sz="2000" dirty="0" smtClean="0"/>
              <a:t>s</a:t>
            </a:r>
            <a:r>
              <a:rPr lang="en-US" sz="2000" dirty="0" err="1" smtClean="0"/>
              <a:t>tky</a:t>
            </a:r>
            <a:r>
              <a:rPr lang="en-US" sz="2000" dirty="0" smtClean="0"/>
              <a:t> </a:t>
            </a:r>
            <a:r>
              <a:rPr lang="en-US" sz="2000" dirty="0" err="1" smtClean="0"/>
              <a:t>na</a:t>
            </a:r>
            <a:r>
              <a:rPr lang="en-US" sz="2000" dirty="0" smtClean="0"/>
              <a:t> </a:t>
            </a:r>
            <a:r>
              <a:rPr lang="en-US" sz="2000" dirty="0" err="1" smtClean="0"/>
              <a:t>zvláštní</a:t>
            </a:r>
            <a:r>
              <a:rPr lang="en-US" sz="2000" dirty="0" smtClean="0"/>
              <a:t> </a:t>
            </a:r>
            <a:r>
              <a:rPr lang="en-US" sz="2000" dirty="0" err="1" smtClean="0"/>
              <a:t>účet</a:t>
            </a:r>
            <a:r>
              <a:rPr lang="en-US" sz="2000" dirty="0" smtClean="0"/>
              <a:t> </a:t>
            </a:r>
            <a:r>
              <a:rPr lang="en-US" sz="2000" dirty="0" err="1" smtClean="0"/>
              <a:t>správce</a:t>
            </a:r>
            <a:r>
              <a:rPr lang="en-US" sz="2000" dirty="0" smtClean="0"/>
              <a:t> </a:t>
            </a:r>
            <a:r>
              <a:rPr lang="en-US" sz="2000" dirty="0" err="1" smtClean="0"/>
              <a:t>daně</a:t>
            </a:r>
            <a:r>
              <a:rPr lang="en-US" sz="2000" dirty="0" smtClean="0"/>
              <a:t>, </a:t>
            </a:r>
            <a:endParaRPr lang="cs-CZ" sz="2000" dirty="0" smtClean="0">
              <a:latin typeface="Arial" charset="0"/>
            </a:endParaRPr>
          </a:p>
          <a:p>
            <a:pPr marL="742950" lvl="1" indent="-285750"/>
            <a:r>
              <a:rPr lang="en-US" sz="2000" dirty="0" err="1" smtClean="0"/>
              <a:t>bankovní</a:t>
            </a:r>
            <a:r>
              <a:rPr lang="en-US" sz="2000" dirty="0" smtClean="0"/>
              <a:t> </a:t>
            </a:r>
            <a:r>
              <a:rPr lang="en-US" sz="2000" dirty="0" err="1" smtClean="0"/>
              <a:t>zárukou</a:t>
            </a:r>
            <a:r>
              <a:rPr lang="en-US" sz="2000" dirty="0" smtClean="0"/>
              <a:t>, </a:t>
            </a:r>
            <a:r>
              <a:rPr lang="en-US" sz="2000" dirty="0" err="1" smtClean="0"/>
              <a:t>kterou</a:t>
            </a:r>
            <a:r>
              <a:rPr lang="en-US" sz="2000" dirty="0" smtClean="0"/>
              <a:t> </a:t>
            </a:r>
            <a:r>
              <a:rPr lang="en-US" sz="2000" dirty="0" err="1" smtClean="0"/>
              <a:t>přijal</a:t>
            </a:r>
            <a:r>
              <a:rPr lang="en-US" sz="2000" dirty="0" smtClean="0"/>
              <a:t> </a:t>
            </a:r>
            <a:r>
              <a:rPr lang="en-US" sz="2000" dirty="0" err="1" smtClean="0"/>
              <a:t>správce</a:t>
            </a:r>
            <a:r>
              <a:rPr lang="en-US" sz="2000" dirty="0" smtClean="0"/>
              <a:t> </a:t>
            </a:r>
            <a:r>
              <a:rPr lang="en-US" sz="2000" dirty="0" err="1" smtClean="0"/>
              <a:t>daně</a:t>
            </a:r>
            <a:r>
              <a:rPr lang="en-US" sz="2000" dirty="0" smtClean="0"/>
              <a:t>, k </a:t>
            </a:r>
            <a:r>
              <a:rPr lang="en-US" sz="2000" dirty="0" err="1" smtClean="0"/>
              <a:t>zajištění</a:t>
            </a:r>
            <a:r>
              <a:rPr lang="en-US" sz="2000" dirty="0" smtClean="0"/>
              <a:t> </a:t>
            </a:r>
            <a:r>
              <a:rPr lang="en-US" sz="2000" dirty="0" err="1" smtClean="0"/>
              <a:t>nedoplatků</a:t>
            </a:r>
            <a:r>
              <a:rPr lang="cs-CZ" sz="2000" dirty="0" smtClean="0"/>
              <a:t> u CÚ nebo u jiných</a:t>
            </a:r>
            <a:r>
              <a:rPr lang="en-US" sz="2000" dirty="0" smtClean="0"/>
              <a:t> </a:t>
            </a:r>
            <a:r>
              <a:rPr lang="cs-CZ" sz="2000" dirty="0" smtClean="0"/>
              <a:t>správců daně</a:t>
            </a:r>
            <a:endParaRPr lang="cs-CZ" sz="2000" dirty="0" smtClean="0">
              <a:latin typeface="Arial" charset="0"/>
            </a:endParaRPr>
          </a:p>
          <a:p>
            <a:pPr>
              <a:buNone/>
            </a:pPr>
            <a:endParaRPr lang="cs-CZ" sz="1800" dirty="0" smtClean="0">
              <a:latin typeface="Arial" charset="0"/>
            </a:endParaRP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2E2AF51E-7D4E-4A70-AF56-A8AAE3211D48}" type="slidenum"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4</a:t>
            </a:fld>
            <a:endParaRPr lang="cs-CZ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501650" y="188913"/>
            <a:ext cx="8642350" cy="936625"/>
          </a:xfrm>
        </p:spPr>
        <p:txBody>
          <a:bodyPr anchor="ctr"/>
          <a:lstStyle/>
          <a:p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> Zrušení r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egistrace </a:t>
            </a:r>
            <a:r>
              <a:rPr lang="cs-CZ" b="1" dirty="0" smtClean="0"/>
              <a:t/>
            </a:r>
            <a:br>
              <a:rPr lang="cs-CZ" b="1" dirty="0" smtClean="0"/>
            </a:br>
            <a:endParaRPr lang="cs-CZ" b="1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4294967295"/>
          </p:nvPr>
        </p:nvSpPr>
        <p:spPr>
          <a:xfrm>
            <a:off x="611188" y="1196975"/>
            <a:ext cx="8064500" cy="4824413"/>
          </a:xfrm>
        </p:spPr>
        <p:txBody>
          <a:bodyPr/>
          <a:lstStyle/>
          <a:p>
            <a:r>
              <a:rPr lang="cs-CZ" sz="2400" b="1" dirty="0" smtClean="0">
                <a:latin typeface="Arial" charset="0"/>
              </a:rPr>
              <a:t>Na návrh </a:t>
            </a:r>
            <a:r>
              <a:rPr lang="cs-CZ" sz="2400" dirty="0" smtClean="0">
                <a:latin typeface="Arial" charset="0"/>
              </a:rPr>
              <a:t>distributora. </a:t>
            </a:r>
          </a:p>
          <a:p>
            <a:r>
              <a:rPr lang="cs-CZ" sz="2400" b="1" dirty="0" smtClean="0">
                <a:latin typeface="Arial" charset="0"/>
              </a:rPr>
              <a:t>Ex offo</a:t>
            </a:r>
            <a:r>
              <a:rPr lang="cs-CZ" sz="2400" dirty="0" smtClean="0">
                <a:latin typeface="Arial" charset="0"/>
              </a:rPr>
              <a:t>, pokud</a:t>
            </a:r>
          </a:p>
          <a:p>
            <a:pPr lvl="1"/>
            <a:r>
              <a:rPr lang="cs-CZ" dirty="0" smtClean="0">
                <a:latin typeface="Arial" charset="0"/>
              </a:rPr>
              <a:t>nejsou plněny podmínky registrace (ani na výzvu, pokud povaha podmínek toto dodatečné splnění připouští a nehrozí nebezpečí z prodlení) </a:t>
            </a:r>
          </a:p>
          <a:p>
            <a:pPr marL="547687" lvl="2" indent="-273050">
              <a:spcBef>
                <a:spcPts val="575"/>
              </a:spcBef>
              <a:buClr>
                <a:schemeClr val="accent1"/>
              </a:buClr>
            </a:pPr>
            <a:r>
              <a:rPr lang="en-US" sz="2400" dirty="0" err="1" smtClean="0"/>
              <a:t>insolvenční</a:t>
            </a:r>
            <a:r>
              <a:rPr lang="en-US" sz="2400" dirty="0" smtClean="0"/>
              <a:t> </a:t>
            </a:r>
            <a:r>
              <a:rPr lang="en-US" sz="2400" dirty="0" err="1" smtClean="0"/>
              <a:t>soud</a:t>
            </a:r>
            <a:r>
              <a:rPr lang="en-US" sz="2400" dirty="0" smtClean="0"/>
              <a:t> </a:t>
            </a:r>
            <a:r>
              <a:rPr lang="en-US" sz="2400" dirty="0" err="1" smtClean="0"/>
              <a:t>zamítne</a:t>
            </a:r>
            <a:r>
              <a:rPr lang="en-US" sz="2400" dirty="0" smtClean="0"/>
              <a:t> </a:t>
            </a:r>
            <a:r>
              <a:rPr lang="en-US" sz="2400" dirty="0" err="1" smtClean="0"/>
              <a:t>insolvenční</a:t>
            </a:r>
            <a:r>
              <a:rPr lang="en-US" sz="2400" dirty="0" smtClean="0"/>
              <a:t> </a:t>
            </a:r>
            <a:r>
              <a:rPr lang="en-US" sz="2400" dirty="0" err="1" smtClean="0"/>
              <a:t>návrh</a:t>
            </a:r>
            <a:r>
              <a:rPr lang="en-US" sz="2400" dirty="0" smtClean="0"/>
              <a:t> pro </a:t>
            </a:r>
            <a:r>
              <a:rPr lang="en-US" sz="2400" dirty="0" err="1" smtClean="0"/>
              <a:t>nedostatek</a:t>
            </a:r>
            <a:r>
              <a:rPr lang="cs-CZ" sz="2400" dirty="0" smtClean="0"/>
              <a:t> majetku</a:t>
            </a:r>
          </a:p>
          <a:p>
            <a:pPr lvl="1"/>
            <a:r>
              <a:rPr lang="cs-CZ" dirty="0" smtClean="0"/>
              <a:t>distributor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dobu</a:t>
            </a:r>
            <a:r>
              <a:rPr lang="en-US" dirty="0" smtClean="0"/>
              <a:t> </a:t>
            </a:r>
            <a:r>
              <a:rPr lang="cs-CZ" dirty="0" smtClean="0"/>
              <a:t>12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sobě</a:t>
            </a:r>
            <a:r>
              <a:rPr lang="en-US" dirty="0" smtClean="0"/>
              <a:t> </a:t>
            </a:r>
            <a:r>
              <a:rPr lang="en-US" dirty="0" err="1" smtClean="0"/>
              <a:t>jdoucích</a:t>
            </a:r>
            <a:r>
              <a:rPr lang="en-US" dirty="0" smtClean="0"/>
              <a:t> </a:t>
            </a:r>
            <a:r>
              <a:rPr lang="en-US" dirty="0" err="1" smtClean="0"/>
              <a:t>kalendářních</a:t>
            </a:r>
            <a:r>
              <a:rPr lang="en-US" dirty="0" smtClean="0"/>
              <a:t> </a:t>
            </a:r>
            <a:r>
              <a:rPr lang="en-US" dirty="0" err="1" smtClean="0"/>
              <a:t>měsíců</a:t>
            </a:r>
            <a:r>
              <a:rPr lang="en-US" dirty="0" smtClean="0"/>
              <a:t> </a:t>
            </a:r>
            <a:r>
              <a:rPr lang="cs-CZ" dirty="0" smtClean="0"/>
              <a:t>neprovádí svoji činnost. </a:t>
            </a:r>
            <a:endParaRPr lang="en-US" dirty="0" smtClean="0"/>
          </a:p>
          <a:p>
            <a:r>
              <a:rPr lang="cs-CZ" sz="2400" dirty="0" smtClean="0">
                <a:latin typeface="Arial" charset="0"/>
              </a:rPr>
              <a:t>Zrušení registrace z moci úřední - možnost podat  přihlášku k registraci nejdříve po uplynutí 3 let od právní moci zrušení registrace.</a:t>
            </a: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37F043F1-A4FD-4744-AAA0-399BC8B91C8C}" type="slidenum"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5</a:t>
            </a:fld>
            <a:endParaRPr lang="cs-CZ" sz="14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Přechodná ustanovení</a:t>
            </a:r>
          </a:p>
        </p:txBody>
      </p:sp>
      <p:sp>
        <p:nvSpPr>
          <p:cNvPr id="101379" name="Rectangle 3"/>
          <p:cNvSpPr>
            <a:spLocks noGrp="1"/>
          </p:cNvSpPr>
          <p:nvPr>
            <p:ph type="body" idx="4294967295"/>
          </p:nvPr>
        </p:nvSpPr>
        <p:spPr>
          <a:xfrm>
            <a:off x="467544" y="1484313"/>
            <a:ext cx="8060506" cy="48244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cs-CZ" sz="2400" dirty="0" smtClean="0">
                <a:latin typeface="Arial" charset="0"/>
              </a:rPr>
              <a:t>Na distributora, který je registrován podle stávající právní úpravy, se hledí jako na distributora registrovaného podle tohoto (nového) zákona, pokud</a:t>
            </a:r>
          </a:p>
          <a:p>
            <a:pPr lvl="1">
              <a:lnSpc>
                <a:spcPct val="150000"/>
              </a:lnSpc>
            </a:pPr>
            <a:r>
              <a:rPr lang="cs-CZ" dirty="0" smtClean="0">
                <a:latin typeface="Arial" charset="0"/>
              </a:rPr>
              <a:t>do 1 měsíce podá žádost o vydání </a:t>
            </a:r>
            <a:r>
              <a:rPr lang="cs-CZ" b="1" dirty="0" smtClean="0">
                <a:latin typeface="Arial" charset="0"/>
              </a:rPr>
              <a:t>koncese</a:t>
            </a:r>
          </a:p>
          <a:p>
            <a:pPr lvl="1">
              <a:lnSpc>
                <a:spcPct val="150000"/>
              </a:lnSpc>
            </a:pPr>
            <a:r>
              <a:rPr lang="cs-CZ" dirty="0" smtClean="0">
                <a:latin typeface="Arial" charset="0"/>
              </a:rPr>
              <a:t>do 1 měsíce podá přihlášku k </a:t>
            </a:r>
            <a:r>
              <a:rPr lang="cs-CZ" b="1" dirty="0" smtClean="0">
                <a:latin typeface="Arial" charset="0"/>
              </a:rPr>
              <a:t>registraci</a:t>
            </a:r>
            <a:r>
              <a:rPr lang="cs-CZ" dirty="0" smtClean="0">
                <a:latin typeface="Arial" charset="0"/>
              </a:rPr>
              <a:t> místně příslušnému CÚ</a:t>
            </a:r>
          </a:p>
          <a:p>
            <a:pPr lvl="1">
              <a:lnSpc>
                <a:spcPct val="150000"/>
              </a:lnSpc>
            </a:pPr>
            <a:r>
              <a:rPr lang="cs-CZ" dirty="0" smtClean="0">
                <a:latin typeface="Arial" charset="0"/>
              </a:rPr>
              <a:t>do 1 měsíce složí </a:t>
            </a:r>
            <a:r>
              <a:rPr lang="cs-CZ" b="1" dirty="0" smtClean="0">
                <a:latin typeface="Arial" charset="0"/>
              </a:rPr>
              <a:t>kauci</a:t>
            </a:r>
          </a:p>
          <a:p>
            <a:pPr>
              <a:lnSpc>
                <a:spcPct val="80000"/>
              </a:lnSpc>
              <a:buNone/>
            </a:pPr>
            <a:endParaRPr lang="cs-CZ" dirty="0" smtClean="0">
              <a:latin typeface="Arial" charset="0"/>
            </a:endParaRPr>
          </a:p>
          <a:p>
            <a:pPr>
              <a:lnSpc>
                <a:spcPct val="80000"/>
              </a:lnSpc>
              <a:buNone/>
            </a:pPr>
            <a:r>
              <a:rPr lang="cs-CZ" dirty="0" smtClean="0">
                <a:latin typeface="Arial" charset="0"/>
              </a:rPr>
              <a:t>,a to do doby rozhodnutí o koncesi, případně o registraci. </a:t>
            </a:r>
          </a:p>
          <a:p>
            <a:pPr lvl="1">
              <a:lnSpc>
                <a:spcPct val="80000"/>
              </a:lnSpc>
            </a:pPr>
            <a:endParaRPr lang="cs-CZ" sz="2000" dirty="0" smtClean="0"/>
          </a:p>
          <a:p>
            <a:pPr lvl="1">
              <a:lnSpc>
                <a:spcPct val="80000"/>
              </a:lnSpc>
            </a:pPr>
            <a:endParaRPr lang="cs-CZ" sz="2000" dirty="0" smtClean="0"/>
          </a:p>
        </p:txBody>
      </p:sp>
      <p:sp>
        <p:nvSpPr>
          <p:cNvPr id="6" name="Zástupný symbol pro číslo snímku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37F043F1-A4FD-4744-AAA0-399BC8B91C8C}" type="slidenum"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6</a:t>
            </a:fld>
            <a:endParaRPr lang="cs-CZ" sz="14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5" name="Rectangle 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Řádná novela zákona o PHM</a:t>
            </a:r>
          </a:p>
        </p:txBody>
      </p:sp>
      <p:sp>
        <p:nvSpPr>
          <p:cNvPr id="102406" name="Rectangle 6"/>
          <p:cNvSpPr>
            <a:spLocks noGrp="1"/>
          </p:cNvSpPr>
          <p:nvPr>
            <p:ph type="body" idx="4294967295"/>
          </p:nvPr>
        </p:nvSpPr>
        <p:spPr>
          <a:xfrm>
            <a:off x="395536" y="1412776"/>
            <a:ext cx="8276977" cy="4824536"/>
          </a:xfrm>
        </p:spPr>
        <p:txBody>
          <a:bodyPr/>
          <a:lstStyle/>
          <a:p>
            <a:r>
              <a:rPr lang="cs-CZ" b="1" dirty="0" smtClean="0">
                <a:latin typeface="Arial" charset="0"/>
              </a:rPr>
              <a:t>Záznamní povinnost</a:t>
            </a:r>
            <a:r>
              <a:rPr lang="cs-CZ" dirty="0" smtClean="0">
                <a:latin typeface="Arial" charset="0"/>
              </a:rPr>
              <a:t>, resp. zavedení elektronického systému sledování PHM od výroby až po konečný prodej.</a:t>
            </a:r>
            <a:endParaRPr lang="en-US" dirty="0" smtClean="0">
              <a:latin typeface="Arial" charset="0"/>
            </a:endParaRPr>
          </a:p>
          <a:p>
            <a:r>
              <a:rPr lang="cs-CZ" b="1" dirty="0" smtClean="0"/>
              <a:t>Zlepšení systému měření/sledování/evidence </a:t>
            </a:r>
            <a:r>
              <a:rPr lang="cs-CZ" dirty="0" smtClean="0"/>
              <a:t>PHM na ČS (technická opatření).</a:t>
            </a:r>
          </a:p>
          <a:p>
            <a:r>
              <a:rPr lang="cs-CZ" dirty="0" smtClean="0"/>
              <a:t>Opatření proti manipulaci s </a:t>
            </a:r>
            <a:r>
              <a:rPr lang="cs-CZ" b="1" dirty="0" smtClean="0"/>
              <a:t>PHM v cisternách </a:t>
            </a:r>
            <a:r>
              <a:rPr lang="cs-CZ" dirty="0" smtClean="0"/>
              <a:t>po dobu jejich přepravy.</a:t>
            </a:r>
            <a:endParaRPr lang="en-US" dirty="0" smtClean="0"/>
          </a:p>
          <a:p>
            <a:r>
              <a:rPr lang="cs-CZ" b="1" dirty="0" smtClean="0"/>
              <a:t>Zaměření kontrol </a:t>
            </a:r>
            <a:r>
              <a:rPr lang="cs-CZ" dirty="0" smtClean="0"/>
              <a:t>ČOI</a:t>
            </a:r>
            <a:r>
              <a:rPr lang="cs-CZ" b="1" dirty="0" smtClean="0"/>
              <a:t> </a:t>
            </a:r>
            <a:r>
              <a:rPr lang="cs-CZ" dirty="0" smtClean="0"/>
              <a:t>i na ČS neveřejné a s omezeným přístupem. </a:t>
            </a:r>
          </a:p>
          <a:p>
            <a:endParaRPr lang="cs-CZ" dirty="0" smtClean="0"/>
          </a:p>
          <a:p>
            <a:r>
              <a:rPr lang="cs-CZ" b="1" dirty="0" smtClean="0"/>
              <a:t>Účinnost</a:t>
            </a:r>
            <a:r>
              <a:rPr lang="cs-CZ" dirty="0" smtClean="0"/>
              <a:t> od 1.1.2014 (?)</a:t>
            </a: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27ECB2B5-7008-48C9-86F2-D8AB4E717AA2}" type="slidenum"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7</a:t>
            </a:fld>
            <a:endParaRPr lang="cs-CZ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501650" y="188913"/>
            <a:ext cx="8642350" cy="936625"/>
          </a:xfrm>
        </p:spPr>
        <p:txBody>
          <a:bodyPr anchor="ctr"/>
          <a:lstStyle/>
          <a:p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> 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Novela vyhlášky č. 61/2007 Sb.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4294967295"/>
          </p:nvPr>
        </p:nvSpPr>
        <p:spPr>
          <a:xfrm>
            <a:off x="611188" y="1412776"/>
            <a:ext cx="8064500" cy="4752528"/>
          </a:xfrm>
        </p:spPr>
        <p:txBody>
          <a:bodyPr/>
          <a:lstStyle/>
          <a:p>
            <a:r>
              <a:rPr lang="cs-CZ" sz="2200" b="1" dirty="0" smtClean="0">
                <a:latin typeface="Arial" charset="0"/>
              </a:rPr>
              <a:t>Přesunuta povinnost/oprávnění </a:t>
            </a:r>
            <a:r>
              <a:rPr lang="cs-CZ" sz="2200" dirty="0" smtClean="0">
                <a:latin typeface="Arial" charset="0"/>
              </a:rPr>
              <a:t>vydat tyto produkty pouze osobě, která je vybavená prokazatelně některou z uvedených technologií do zákona o SPD.</a:t>
            </a:r>
          </a:p>
          <a:p>
            <a:r>
              <a:rPr lang="cs-CZ" sz="2200" dirty="0" smtClean="0">
                <a:latin typeface="Arial" charset="0"/>
              </a:rPr>
              <a:t>Nebyla doložena potřebnost většiny výjimek z povinného značkování a barvení nebo značkování - novela podstatně </a:t>
            </a:r>
            <a:r>
              <a:rPr lang="cs-CZ" sz="2200" b="1" dirty="0" smtClean="0">
                <a:latin typeface="Arial" charset="0"/>
              </a:rPr>
              <a:t>zúží jejich rozsah</a:t>
            </a:r>
            <a:r>
              <a:rPr lang="cs-CZ" sz="2200" dirty="0" smtClean="0">
                <a:latin typeface="Arial" charset="0"/>
              </a:rPr>
              <a:t>.</a:t>
            </a:r>
          </a:p>
          <a:p>
            <a:r>
              <a:rPr lang="cs-CZ" sz="2200" dirty="0" smtClean="0">
                <a:latin typeface="Arial" charset="0"/>
              </a:rPr>
              <a:t>Předpokládaná </a:t>
            </a:r>
            <a:r>
              <a:rPr lang="cs-CZ" sz="2200" b="1" dirty="0" smtClean="0">
                <a:latin typeface="Arial" charset="0"/>
              </a:rPr>
              <a:t>účinnost</a:t>
            </a:r>
            <a:r>
              <a:rPr lang="cs-CZ" sz="2200" dirty="0" smtClean="0">
                <a:latin typeface="Arial" charset="0"/>
              </a:rPr>
              <a:t> od 1.4.2013</a:t>
            </a:r>
          </a:p>
          <a:p>
            <a:r>
              <a:rPr lang="cs-CZ" sz="2200" dirty="0" smtClean="0">
                <a:latin typeface="Arial" charset="0"/>
              </a:rPr>
              <a:t>Zákon o SPD v novele k 1.1.2013 předvídá vydání vyhlášky, která stanoví </a:t>
            </a:r>
            <a:r>
              <a:rPr lang="cs-CZ" sz="2200" b="1" dirty="0" smtClean="0">
                <a:latin typeface="Arial" charset="0"/>
              </a:rPr>
              <a:t>seznam technologií</a:t>
            </a:r>
            <a:r>
              <a:rPr lang="cs-CZ" sz="2200" dirty="0" smtClean="0">
                <a:latin typeface="Arial" charset="0"/>
              </a:rPr>
              <a:t>, pro něž je značkování a barvení nebo značkování minerálních olejů na závadu jejich použití. </a:t>
            </a:r>
          </a:p>
          <a:p>
            <a:r>
              <a:rPr lang="cs-CZ" sz="2200" dirty="0" smtClean="0">
                <a:latin typeface="Arial" charset="0"/>
              </a:rPr>
              <a:t>V </a:t>
            </a:r>
            <a:r>
              <a:rPr lang="cs-CZ" sz="2200" b="1" dirty="0" smtClean="0">
                <a:latin typeface="Arial" charset="0"/>
              </a:rPr>
              <a:t>mezidobí</a:t>
            </a:r>
            <a:r>
              <a:rPr lang="cs-CZ" sz="2200" dirty="0" smtClean="0">
                <a:latin typeface="Arial" charset="0"/>
              </a:rPr>
              <a:t> budeme postupovat podle stávající vyhlášky a technologie odvozovat od způsobu užití minerálních olejů</a:t>
            </a:r>
          </a:p>
          <a:p>
            <a:endParaRPr lang="cs-CZ" sz="2200" dirty="0" smtClean="0">
              <a:latin typeface="Arial" charset="0"/>
            </a:endParaRPr>
          </a:p>
          <a:p>
            <a:endParaRPr lang="cs-CZ" sz="2200" dirty="0" smtClean="0">
              <a:latin typeface="Arial" charset="0"/>
            </a:endParaRPr>
          </a:p>
          <a:p>
            <a:endParaRPr lang="cs-CZ" sz="2200" dirty="0" smtClean="0">
              <a:latin typeface="Arial" charset="0"/>
            </a:endParaRP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27ECB2B5-7008-48C9-86F2-D8AB4E717AA2}" type="slidenum"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8</a:t>
            </a:fld>
            <a:endParaRPr lang="cs-CZ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501650" y="188913"/>
            <a:ext cx="8642350" cy="936625"/>
          </a:xfrm>
        </p:spPr>
        <p:txBody>
          <a:bodyPr anchor="ctr"/>
          <a:lstStyle/>
          <a:p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> </a:t>
            </a:r>
            <a:r>
              <a:rPr lang="cs-CZ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Novela zákona o spotřebních daních</a:t>
            </a:r>
            <a:r>
              <a:rPr lang="cs-CZ" b="1" dirty="0" smtClean="0"/>
              <a:t/>
            </a:r>
            <a:br>
              <a:rPr lang="cs-CZ" b="1" dirty="0" smtClean="0"/>
            </a:br>
            <a:endParaRPr lang="cs-CZ" b="1" dirty="0" smtClean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4294967295"/>
          </p:nvPr>
        </p:nvSpPr>
        <p:spPr>
          <a:xfrm>
            <a:off x="611560" y="1052736"/>
            <a:ext cx="8064500" cy="5256584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cs-CZ" sz="2400" b="1" dirty="0" smtClean="0">
                <a:latin typeface="Arial" charset="0"/>
              </a:rPr>
              <a:t>Zneužitelné Specifické Minerální Oleje (SMO)</a:t>
            </a:r>
            <a:endParaRPr lang="cs-CZ" sz="2400" dirty="0" smtClean="0">
              <a:latin typeface="Arial" charset="0"/>
            </a:endParaRPr>
          </a:p>
          <a:p>
            <a:pPr lvl="1"/>
            <a:r>
              <a:rPr lang="cs-CZ" sz="2000" dirty="0" smtClean="0">
                <a:latin typeface="Arial" charset="0"/>
              </a:rPr>
              <a:t>Kinematická </a:t>
            </a:r>
            <a:r>
              <a:rPr lang="cs-CZ" sz="2000" b="1" dirty="0" smtClean="0">
                <a:latin typeface="Arial" charset="0"/>
              </a:rPr>
              <a:t>viskozita</a:t>
            </a:r>
            <a:r>
              <a:rPr lang="cs-CZ" sz="2000" dirty="0" smtClean="0">
                <a:latin typeface="Arial" charset="0"/>
              </a:rPr>
              <a:t> při 40</a:t>
            </a:r>
            <a:r>
              <a:rPr lang="cs-CZ" sz="2000" baseline="30000" dirty="0" smtClean="0">
                <a:latin typeface="Arial" charset="0"/>
              </a:rPr>
              <a:t>0</a:t>
            </a:r>
            <a:r>
              <a:rPr lang="cs-CZ" sz="2000" dirty="0" smtClean="0">
                <a:latin typeface="Arial" charset="0"/>
              </a:rPr>
              <a:t>C je nižší než 12 mm</a:t>
            </a:r>
            <a:r>
              <a:rPr lang="cs-CZ" sz="2000" baseline="30000" dirty="0" smtClean="0">
                <a:latin typeface="Arial" charset="0"/>
              </a:rPr>
              <a:t>2</a:t>
            </a:r>
            <a:r>
              <a:rPr lang="cs-CZ" sz="2000" dirty="0" smtClean="0">
                <a:latin typeface="Arial" charset="0"/>
              </a:rPr>
              <a:t>. s-1 včetně</a:t>
            </a:r>
          </a:p>
          <a:p>
            <a:pPr lvl="1"/>
            <a:r>
              <a:rPr lang="cs-CZ" sz="2000" dirty="0" smtClean="0">
                <a:latin typeface="Arial" charset="0"/>
              </a:rPr>
              <a:t>Bod </a:t>
            </a:r>
            <a:r>
              <a:rPr lang="cs-CZ" sz="2000" b="1" dirty="0" smtClean="0">
                <a:latin typeface="Arial" charset="0"/>
              </a:rPr>
              <a:t>vzplanutí</a:t>
            </a:r>
            <a:r>
              <a:rPr lang="cs-CZ" sz="2000" dirty="0" smtClean="0">
                <a:latin typeface="Arial" charset="0"/>
              </a:rPr>
              <a:t> podle metody </a:t>
            </a:r>
            <a:r>
              <a:rPr lang="cs-CZ" sz="2000" dirty="0" err="1" smtClean="0">
                <a:latin typeface="Arial" charset="0"/>
              </a:rPr>
              <a:t>Penskyho</a:t>
            </a:r>
            <a:r>
              <a:rPr lang="cs-CZ" sz="2000" dirty="0" smtClean="0">
                <a:latin typeface="Arial" charset="0"/>
              </a:rPr>
              <a:t> a </a:t>
            </a:r>
            <a:r>
              <a:rPr lang="cs-CZ" sz="2000" dirty="0" err="1" smtClean="0">
                <a:latin typeface="Arial" charset="0"/>
              </a:rPr>
              <a:t>Martense</a:t>
            </a:r>
            <a:r>
              <a:rPr lang="cs-CZ" sz="2000" dirty="0" smtClean="0">
                <a:latin typeface="Arial" charset="0"/>
              </a:rPr>
              <a:t> nebo metodou v otevřeném kelímku je nižší než 150</a:t>
            </a:r>
            <a:r>
              <a:rPr lang="cs-CZ" sz="2000" baseline="30000" dirty="0" smtClean="0">
                <a:latin typeface="Arial" charset="0"/>
              </a:rPr>
              <a:t>0</a:t>
            </a:r>
            <a:r>
              <a:rPr lang="cs-CZ" sz="2000" dirty="0" smtClean="0">
                <a:latin typeface="Arial" charset="0"/>
              </a:rPr>
              <a:t>C včetně</a:t>
            </a:r>
          </a:p>
          <a:p>
            <a:pPr lvl="1"/>
            <a:r>
              <a:rPr lang="cs-CZ" sz="2000" dirty="0" smtClean="0">
                <a:latin typeface="Arial" charset="0"/>
              </a:rPr>
              <a:t>Při destilační zkoušce podle metody stanovené v ČSN ISO 3405 </a:t>
            </a:r>
            <a:r>
              <a:rPr lang="cs-CZ" sz="2000" b="1" dirty="0" smtClean="0">
                <a:latin typeface="Arial" charset="0"/>
              </a:rPr>
              <a:t>předestiluje</a:t>
            </a:r>
            <a:r>
              <a:rPr lang="cs-CZ" sz="2000" dirty="0" smtClean="0">
                <a:latin typeface="Arial" charset="0"/>
              </a:rPr>
              <a:t> 20% objemu včetně ztrát do teploty 350</a:t>
            </a:r>
            <a:r>
              <a:rPr lang="cs-CZ" sz="2000" baseline="30000" dirty="0" smtClean="0">
                <a:latin typeface="Arial" charset="0"/>
              </a:rPr>
              <a:t>0</a:t>
            </a:r>
            <a:r>
              <a:rPr lang="cs-CZ" sz="2000" dirty="0" smtClean="0">
                <a:latin typeface="Arial" charset="0"/>
              </a:rPr>
              <a:t>C</a:t>
            </a:r>
          </a:p>
          <a:p>
            <a:pPr marL="468312" indent="-285750">
              <a:buNone/>
            </a:pPr>
            <a:r>
              <a:rPr lang="cs-CZ" sz="2000" b="1" dirty="0" smtClean="0">
                <a:latin typeface="Arial" charset="0"/>
              </a:rPr>
              <a:t>Stav projednávání v EU </a:t>
            </a:r>
            <a:r>
              <a:rPr lang="cs-CZ" sz="2000" dirty="0" smtClean="0">
                <a:latin typeface="Arial" charset="0"/>
              </a:rPr>
              <a:t>a možnosti řešení sledování přeprav</a:t>
            </a:r>
          </a:p>
          <a:p>
            <a:pPr marL="468312" indent="-285750"/>
            <a:r>
              <a:rPr lang="cs-CZ" sz="2000" dirty="0" smtClean="0">
                <a:latin typeface="Arial" charset="0"/>
              </a:rPr>
              <a:t>Začlenění kompletních kódů KN 27101991 a 99 do čl. 20 odst. 1 směrnice 2003/96/ES</a:t>
            </a:r>
          </a:p>
          <a:p>
            <a:pPr marL="468312" indent="-285750"/>
            <a:r>
              <a:rPr lang="cs-CZ" sz="2000" dirty="0" smtClean="0">
                <a:latin typeface="Arial" charset="0"/>
              </a:rPr>
              <a:t>Specifikace nového kódu nomenklatury pro zneužitelné MO (SMO)</a:t>
            </a:r>
          </a:p>
          <a:p>
            <a:pPr marL="468312" indent="-285750"/>
            <a:r>
              <a:rPr lang="cs-CZ" sz="2000" dirty="0" smtClean="0">
                <a:latin typeface="Arial" charset="0"/>
              </a:rPr>
              <a:t>Podporu lze zřejmě očekávat od Maďarska, Polska, Litvy, Lotyšska, Slovenska, Rakouska, Bulharska, Estonska, Slovinska, Belgie, Německa, Španělska, Itálie, Řecka, Kypru a Rumunska. Konečné stanovisko prozatím nesdělilo Dánsko. </a:t>
            </a:r>
          </a:p>
        </p:txBody>
      </p:sp>
      <p:sp>
        <p:nvSpPr>
          <p:cNvPr id="4" name="Zástupný symbol pro číslo snímku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9EBDD7C6-8C11-46EA-8B18-9AD84DCD8ECC}" type="slidenum">
              <a:rPr lang="cs-CZ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9</a:t>
            </a:fld>
            <a:endParaRPr lang="cs-CZ" sz="14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mění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Jmění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1532</TotalTime>
  <Words>938</Words>
  <Application>Microsoft Office PowerPoint</Application>
  <PresentationFormat>Předvádění na obrazovce (4:3)</PresentationFormat>
  <Paragraphs>109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Jmění</vt:lpstr>
      <vt:lpstr>Novely v oblasti pohonných hmot</vt:lpstr>
      <vt:lpstr>„Rychlá“ novela zákona o PHM</vt:lpstr>
      <vt:lpstr>Registr distributorů </vt:lpstr>
      <vt:lpstr>  Podmínky registrace  </vt:lpstr>
      <vt:lpstr>  Zrušení registrace  </vt:lpstr>
      <vt:lpstr>Přechodná ustanovení</vt:lpstr>
      <vt:lpstr>Řádná novela zákona o PHM</vt:lpstr>
      <vt:lpstr>  Novela vyhlášky č. 61/2007 Sb.</vt:lpstr>
      <vt:lpstr>  Novela zákona o spotřebních daních </vt:lpstr>
      <vt:lpstr>Registr distributorů a spotřebitelů SMO</vt:lpstr>
      <vt:lpstr>Mezinárodní spolupráce u SMO</vt:lpstr>
      <vt:lpstr>Snímek 12</vt:lpstr>
    </vt:vector>
  </TitlesOfParts>
  <Company>grc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u011921</dc:creator>
  <cp:lastModifiedBy>u011921</cp:lastModifiedBy>
  <cp:revision>174</cp:revision>
  <dcterms:created xsi:type="dcterms:W3CDTF">2012-04-12T13:53:50Z</dcterms:created>
  <dcterms:modified xsi:type="dcterms:W3CDTF">2012-12-06T07:23:57Z</dcterms:modified>
</cp:coreProperties>
</file>