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7" r:id="rId5"/>
    <p:sldId id="275" r:id="rId6"/>
    <p:sldId id="261" r:id="rId7"/>
    <p:sldId id="267" r:id="rId8"/>
    <p:sldId id="265" r:id="rId9"/>
    <p:sldId id="262" r:id="rId10"/>
    <p:sldId id="264" r:id="rId11"/>
    <p:sldId id="266" r:id="rId12"/>
    <p:sldId id="280" r:id="rId13"/>
    <p:sldId id="281" r:id="rId14"/>
    <p:sldId id="276" r:id="rId15"/>
    <p:sldId id="277" r:id="rId16"/>
    <p:sldId id="269" r:id="rId17"/>
    <p:sldId id="268" r:id="rId18"/>
    <p:sldId id="270" r:id="rId19"/>
    <p:sldId id="272" r:id="rId20"/>
    <p:sldId id="271" r:id="rId21"/>
    <p:sldId id="273" r:id="rId22"/>
    <p:sldId id="274" r:id="rId23"/>
    <p:sldId id="278" r:id="rId24"/>
    <p:sldId id="279" r:id="rId25"/>
  </p:sldIdLst>
  <p:sldSz cx="12195175" cy="9753600"/>
  <p:notesSz cx="6858000" cy="9144000"/>
  <p:defaultTextStyle>
    <a:defPPr>
      <a:defRPr lang="cs-CZ"/>
    </a:defPPr>
    <a:lvl1pPr marL="0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27016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54033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81050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508066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135083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62099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89115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5016132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erová Pavlína Ing." initials="MPI" lastIdx="2" clrIdx="0">
    <p:extLst>
      <p:ext uri="{19B8F6BF-5375-455C-9EA6-DF929625EA0E}">
        <p15:presenceInfo xmlns:p15="http://schemas.microsoft.com/office/powerpoint/2012/main" userId="S-1-5-21-546485500-1578478505-2966661195-18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E3E9F"/>
    <a:srgbClr val="3B62B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366E57-5851-41BD-B8C4-4A1F81BBE242}" v="678" dt="2023-01-31T08:30:38.277"/>
    <p1510:client id="{A5439C10-8275-4939-84F3-82E158751EFA}" v="4164" dt="2023-01-31T13:36:44.990"/>
    <p1510:client id="{B7612C32-4105-4457-9F7E-9C4C48618D63}" v="4" dt="2023-01-31T05:44:24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66" autoAdjust="0"/>
  </p:normalViewPr>
  <p:slideViewPr>
    <p:cSldViewPr snapToGrid="0">
      <p:cViewPr varScale="1">
        <p:scale>
          <a:sx n="48" d="100"/>
          <a:sy n="48" d="100"/>
        </p:scale>
        <p:origin x="1974" y="42"/>
      </p:cViewPr>
      <p:guideLst>
        <p:guide orient="horz" pos="3072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8308689-2109-45B8-97DE-EEFB46750A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A844F27-817D-411F-9432-7ED9B1E08C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3C982-D20D-4B3F-AF16-81C847E3BBAD}" type="datetimeFigureOut">
              <a:rPr lang="cs-CZ" smtClean="0"/>
              <a:t>03.02.2023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1D9CFEE-6D80-4A9A-9EB2-F7C06C576D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7E23B6-CFCE-494C-9F61-4207D73540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D0FF16-0A0A-434F-B5EB-FCCA11E5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86863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D2712-DA25-4CC6-8B5C-8CCB98ACAA3F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500188" y="1143000"/>
            <a:ext cx="3857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F725D-23C7-45AB-AD56-90DB66B19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0882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2AC6DE-CBF6-4564-81FA-2D3B1642898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653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Vzor záložního e-SAD bude na webu CS ČR / Daně / EMCS. Připravujeme inteligentní formulář, který bude možné zaslat na CÚ datovou schránkou nebo e-podatelnou.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85CFBB-69AF-4B7C-A970-41C0BEC528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70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DC9A95-E48C-4173-BAFE-88C4424CEF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19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16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2CF600-8582-46C8-ADB4-04B5A896428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3471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ELO (Excise </a:t>
            </a:r>
            <a:r>
              <a:rPr lang="cs-CZ" b="1" dirty="0" err="1"/>
              <a:t>Liaison</a:t>
            </a:r>
            <a:r>
              <a:rPr lang="cs-CZ" b="1" dirty="0"/>
              <a:t> Office) – styčný úřad pro mezinárodní spolupráci v oblasti spotřebních daní. V ČR tuto roli plní oddělení 232 GŘC – ELO a EMCS.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1060B-A0DF-4D0A-B747-5E29E1AB6AD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094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ELO (Excise </a:t>
            </a:r>
            <a:r>
              <a:rPr lang="cs-CZ" b="1" dirty="0" err="1"/>
              <a:t>Liaison</a:t>
            </a:r>
            <a:r>
              <a:rPr lang="cs-CZ" b="1" dirty="0"/>
              <a:t> Office) – styčný úřad pro mezinárodní spolupráci v oblasti spotřebních daní. V ČR tuto roli plní oddělení 232 GŘC – ELO a EMCS.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426370-B911-454D-8F5B-B7FC3733E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824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ELO (Excise </a:t>
            </a:r>
            <a:r>
              <a:rPr lang="cs-CZ" b="1" dirty="0" err="1"/>
              <a:t>Liaison</a:t>
            </a:r>
            <a:r>
              <a:rPr lang="cs-CZ" b="1" dirty="0"/>
              <a:t> Office) – styčný úřad pro mezinárodní spolupráci v oblasti spotřebních daní. V ČR tuto roli plní oddělení 232 GŘC – ELO a EMCS.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6B8241-E8BD-48E3-B389-103DEA52A4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3558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36447-06B4-4F41-9F3B-BDE59257DB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5192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36447-06B4-4F41-9F3B-BDE59257DB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861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Ve směrnici 262/2020: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/>
              <a:t>Evidovaný příjemce = certifikovaný příjemce,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/>
              <a:t>Evidovaný odesílatel = certifikovaný odesílatel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/>
              <a:t>Obdobně platí u dočasného EP a EO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6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B14368-0D4C-4D7A-837F-87FBD8692A0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57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b="1">
                <a:highlight>
                  <a:srgbClr val="FFFF00"/>
                </a:highlight>
              </a:rPr>
              <a:t>Pro dopravu ve VDO </a:t>
            </a:r>
            <a:r>
              <a:rPr lang="cs-CZ" sz="1400" b="1" u="sng"/>
              <a:t>NELZE</a:t>
            </a:r>
            <a:r>
              <a:rPr lang="cs-CZ" sz="1400" b="1">
                <a:highlight>
                  <a:srgbClr val="FFFF00"/>
                </a:highlight>
              </a:rPr>
              <a:t> použít SEED ID platné pro dopravu ve VDO (S, P, J, D).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0896C-E552-4E38-83F8-57D0EE71AB0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7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3CEAF1-F2A3-4E88-9C74-B1D6F06B8E9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258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3CEAF1-F2A3-4E88-9C74-B1D6F06B8E9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193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3CEAF1-F2A3-4E88-9C74-B1D6F06B8E9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086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FC755A-43C8-43AF-91BC-64B97D004E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832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E15151-7E2C-445F-BFA4-6267C05C1D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98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cs-CZ" b="1" dirty="0"/>
              <a:t>§ 135d</a:t>
            </a:r>
            <a:r>
              <a:rPr lang="cs-CZ" dirty="0"/>
              <a:t> </a:t>
            </a:r>
            <a:r>
              <a:rPr lang="cs-CZ" b="1" dirty="0"/>
              <a:t>ZSPD</a:t>
            </a:r>
          </a:p>
          <a:p>
            <a:pPr rtl="0"/>
            <a:r>
              <a:rPr lang="cs-CZ" dirty="0"/>
              <a:t> </a:t>
            </a:r>
          </a:p>
          <a:p>
            <a:pPr rtl="0"/>
            <a:r>
              <a:rPr lang="cs-CZ" dirty="0"/>
              <a:t>    </a:t>
            </a:r>
            <a:r>
              <a:rPr lang="cs-CZ" b="1" dirty="0"/>
              <a:t>Přestupek proti dopravě vybraných výrobků uvedených do volného daňového oběhu v jiném členském státě pro účely podnikání</a:t>
            </a:r>
            <a:endParaRPr lang="cs-CZ" dirty="0"/>
          </a:p>
          <a:p>
            <a:pPr rtl="0"/>
            <a:r>
              <a:rPr lang="cs-CZ" dirty="0"/>
              <a:t> </a:t>
            </a:r>
          </a:p>
          <a:p>
            <a:pPr rtl="0"/>
            <a:r>
              <a:rPr lang="cs-CZ" dirty="0"/>
              <a:t>    (1) Právnická nebo podnikající fyzická osoba se jako osoba odebírající vybrané výrobky z jiného členského státu pro účely podnikání dopustí přestupku tím, že před odebráním těchto vybraných výrobků uvedených do volného daňového oběhu v jiném členském státě </a:t>
            </a:r>
            <a:r>
              <a:rPr lang="cs-CZ" b="1" dirty="0">
                <a:highlight>
                  <a:srgbClr val="FFFF00"/>
                </a:highlight>
              </a:rPr>
              <a:t>neposkytne zákonem stanoveným způsobem zajištění daně</a:t>
            </a:r>
            <a:r>
              <a:rPr lang="cs-CZ" dirty="0"/>
              <a:t>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    (2) Za přestupek podle odstavce 1 lze uložit pokutu </a:t>
            </a:r>
            <a:r>
              <a:rPr lang="cs-CZ" b="1" dirty="0"/>
              <a:t>do 100 000 Kč.</a:t>
            </a:r>
          </a:p>
          <a:p>
            <a:pPr rtl="0"/>
            <a:endParaRPr lang="cs-CZ" b="1" dirty="0"/>
          </a:p>
          <a:p>
            <a:pPr rtl="0"/>
            <a:r>
              <a:rPr lang="cs-CZ" b="1" dirty="0"/>
              <a:t>§ 247a</a:t>
            </a:r>
            <a:r>
              <a:rPr lang="cs-CZ" dirty="0"/>
              <a:t> </a:t>
            </a:r>
            <a:r>
              <a:rPr lang="cs-CZ" b="1" dirty="0"/>
              <a:t>DŘ</a:t>
            </a:r>
          </a:p>
          <a:p>
            <a:pPr rtl="0"/>
            <a:r>
              <a:rPr lang="cs-CZ" dirty="0"/>
              <a:t> </a:t>
            </a:r>
          </a:p>
          <a:p>
            <a:pPr rtl="0"/>
            <a:r>
              <a:rPr lang="cs-CZ" b="1" dirty="0"/>
              <a:t>Pokuta za nesplnění povinnosti nepeněžité povahy</a:t>
            </a:r>
            <a:endParaRPr lang="cs-CZ" dirty="0"/>
          </a:p>
          <a:p>
            <a:pPr rtl="0"/>
            <a:r>
              <a:rPr lang="cs-CZ" dirty="0"/>
              <a:t> </a:t>
            </a:r>
          </a:p>
          <a:p>
            <a:pPr rtl="0"/>
            <a:r>
              <a:rPr lang="cs-CZ" dirty="0"/>
              <a:t>    (1) Pokutu </a:t>
            </a:r>
            <a:r>
              <a:rPr lang="cs-CZ" b="1" dirty="0"/>
              <a:t>do 500 000 Kč</a:t>
            </a:r>
            <a:r>
              <a:rPr lang="cs-CZ" dirty="0"/>
              <a:t> může správce daně uložit tomu, kdo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a) </a:t>
            </a:r>
            <a:r>
              <a:rPr lang="cs-CZ" b="1" dirty="0"/>
              <a:t>nesplní </a:t>
            </a:r>
            <a:r>
              <a:rPr lang="cs-CZ" dirty="0"/>
              <a:t>registrační, </a:t>
            </a:r>
            <a:r>
              <a:rPr lang="cs-CZ" b="1" dirty="0"/>
              <a:t>ohlašovací nebo jinou oznamovací povinnost </a:t>
            </a:r>
            <a:r>
              <a:rPr lang="cs-CZ" dirty="0"/>
              <a:t>stanovenou daňovým zákonem nebo správcem daně,</a:t>
            </a:r>
          </a:p>
          <a:p>
            <a:pPr rtl="0"/>
            <a:endParaRPr lang="cs-CZ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725D-23C7-45AB-AD56-90DB66B19B73}" type="slidenum">
              <a:rPr lang="cs-CZ" smtClean="0"/>
              <a:t>13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E20AE2-9483-4B91-B6B4-975ABCC11B0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593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638" y="3029939"/>
            <a:ext cx="10365899" cy="209070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9276" y="5527040"/>
            <a:ext cx="8536623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5D1C-5F81-4840-B20A-116C253594F4}" type="datetime1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3F18-2159-465F-AAAB-2CA52DAE8613}" type="datetime1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5474746" y="568960"/>
            <a:ext cx="4801851" cy="121378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7078" y="568960"/>
            <a:ext cx="14204415" cy="121378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80D31-1C6F-4F58-B5A5-2E01AB5ACD4D}" type="datetime1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3DB0-6AE5-4B56-AC6C-7C201A03B286}" type="datetime1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335" y="6267593"/>
            <a:ext cx="10365899" cy="1937173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335" y="4133992"/>
            <a:ext cx="10365899" cy="2133600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2701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5403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0806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350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7620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38911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01613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56BD-0E65-425D-A10F-C0DF9F6967FF}" type="datetime1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7078" y="3318934"/>
            <a:ext cx="9502074" cy="938784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772405" y="3318934"/>
            <a:ext cx="9504192" cy="938784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DA90-E709-46DC-9859-4187D35BFED4}" type="datetime1">
              <a:rPr lang="cs-CZ" smtClean="0"/>
              <a:t>02.02.2023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760" y="390597"/>
            <a:ext cx="10975657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759" y="2183272"/>
            <a:ext cx="5388321" cy="909884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16" indent="0">
              <a:buNone/>
              <a:defRPr sz="2800" b="1"/>
            </a:lvl2pPr>
            <a:lvl3pPr marL="1254033" indent="0">
              <a:buNone/>
              <a:defRPr sz="2400" b="1"/>
            </a:lvl3pPr>
            <a:lvl4pPr marL="1881050" indent="0">
              <a:buNone/>
              <a:defRPr sz="2200" b="1"/>
            </a:lvl4pPr>
            <a:lvl5pPr marL="2508066" indent="0">
              <a:buNone/>
              <a:defRPr sz="2200" b="1"/>
            </a:lvl5pPr>
            <a:lvl6pPr marL="3135083" indent="0">
              <a:buNone/>
              <a:defRPr sz="2200" b="1"/>
            </a:lvl6pPr>
            <a:lvl7pPr marL="3762099" indent="0">
              <a:buNone/>
              <a:defRPr sz="2200" b="1"/>
            </a:lvl7pPr>
            <a:lvl8pPr marL="4389115" indent="0">
              <a:buNone/>
              <a:defRPr sz="2200" b="1"/>
            </a:lvl8pPr>
            <a:lvl9pPr marL="5016132" indent="0">
              <a:buNone/>
              <a:defRPr sz="2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759" y="3093157"/>
            <a:ext cx="5388321" cy="561961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4980" y="2183272"/>
            <a:ext cx="5390436" cy="909884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16" indent="0">
              <a:buNone/>
              <a:defRPr sz="2800" b="1"/>
            </a:lvl2pPr>
            <a:lvl3pPr marL="1254033" indent="0">
              <a:buNone/>
              <a:defRPr sz="2400" b="1"/>
            </a:lvl3pPr>
            <a:lvl4pPr marL="1881050" indent="0">
              <a:buNone/>
              <a:defRPr sz="2200" b="1"/>
            </a:lvl4pPr>
            <a:lvl5pPr marL="2508066" indent="0">
              <a:buNone/>
              <a:defRPr sz="2200" b="1"/>
            </a:lvl5pPr>
            <a:lvl6pPr marL="3135083" indent="0">
              <a:buNone/>
              <a:defRPr sz="2200" b="1"/>
            </a:lvl6pPr>
            <a:lvl7pPr marL="3762099" indent="0">
              <a:buNone/>
              <a:defRPr sz="2200" b="1"/>
            </a:lvl7pPr>
            <a:lvl8pPr marL="4389115" indent="0">
              <a:buNone/>
              <a:defRPr sz="2200" b="1"/>
            </a:lvl8pPr>
            <a:lvl9pPr marL="5016132" indent="0">
              <a:buNone/>
              <a:defRPr sz="2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4980" y="3093157"/>
            <a:ext cx="5390436" cy="561961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1340-21DA-45B7-BD00-CB1AF4BD5FD3}" type="datetime1">
              <a:rPr lang="cs-CZ" smtClean="0"/>
              <a:t>02.02.2023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B446-255D-4F5C-A3BB-0403DD5D43E5}" type="datetime1">
              <a:rPr lang="cs-CZ" smtClean="0"/>
              <a:t>02.02.2023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1FB3-9F4B-45CE-9DB1-0B543A02D321}" type="datetime1">
              <a:rPr lang="cs-CZ" smtClean="0"/>
              <a:t>02.02.2023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759" y="388338"/>
            <a:ext cx="4012128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7974" y="388339"/>
            <a:ext cx="6817442" cy="8324428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759" y="2041032"/>
            <a:ext cx="4012128" cy="6671735"/>
          </a:xfrm>
        </p:spPr>
        <p:txBody>
          <a:bodyPr/>
          <a:lstStyle>
            <a:lvl1pPr marL="0" indent="0">
              <a:buNone/>
              <a:defRPr sz="2000"/>
            </a:lvl1pPr>
            <a:lvl2pPr marL="627016" indent="0">
              <a:buNone/>
              <a:defRPr sz="1700"/>
            </a:lvl2pPr>
            <a:lvl3pPr marL="1254033" indent="0">
              <a:buNone/>
              <a:defRPr sz="1300"/>
            </a:lvl3pPr>
            <a:lvl4pPr marL="1881050" indent="0">
              <a:buNone/>
              <a:defRPr sz="1300"/>
            </a:lvl4pPr>
            <a:lvl5pPr marL="2508066" indent="0">
              <a:buNone/>
              <a:defRPr sz="1300"/>
            </a:lvl5pPr>
            <a:lvl6pPr marL="3135083" indent="0">
              <a:buNone/>
              <a:defRPr sz="1300"/>
            </a:lvl6pPr>
            <a:lvl7pPr marL="3762099" indent="0">
              <a:buNone/>
              <a:defRPr sz="1300"/>
            </a:lvl7pPr>
            <a:lvl8pPr marL="4389115" indent="0">
              <a:buNone/>
              <a:defRPr sz="1300"/>
            </a:lvl8pPr>
            <a:lvl9pPr marL="5016132" indent="0">
              <a:buNone/>
              <a:defRPr sz="13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9400-FA51-42C5-86BE-FDB5811C2373}" type="datetime1">
              <a:rPr lang="cs-CZ" smtClean="0"/>
              <a:t>02.02.2023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90340" y="6827521"/>
            <a:ext cx="7317105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90340" y="871503"/>
            <a:ext cx="7317105" cy="5852160"/>
          </a:xfrm>
        </p:spPr>
        <p:txBody>
          <a:bodyPr/>
          <a:lstStyle>
            <a:lvl1pPr marL="0" indent="0">
              <a:buNone/>
              <a:defRPr sz="4400"/>
            </a:lvl1pPr>
            <a:lvl2pPr marL="627016" indent="0">
              <a:buNone/>
              <a:defRPr sz="3900"/>
            </a:lvl2pPr>
            <a:lvl3pPr marL="1254033" indent="0">
              <a:buNone/>
              <a:defRPr sz="3300"/>
            </a:lvl3pPr>
            <a:lvl4pPr marL="1881050" indent="0">
              <a:buNone/>
              <a:defRPr sz="2800"/>
            </a:lvl4pPr>
            <a:lvl5pPr marL="2508066" indent="0">
              <a:buNone/>
              <a:defRPr sz="2800"/>
            </a:lvl5pPr>
            <a:lvl6pPr marL="3135083" indent="0">
              <a:buNone/>
              <a:defRPr sz="2800"/>
            </a:lvl6pPr>
            <a:lvl7pPr marL="3762099" indent="0">
              <a:buNone/>
              <a:defRPr sz="2800"/>
            </a:lvl7pPr>
            <a:lvl8pPr marL="4389115" indent="0">
              <a:buNone/>
              <a:defRPr sz="2800"/>
            </a:lvl8pPr>
            <a:lvl9pPr marL="5016132" indent="0">
              <a:buNone/>
              <a:defRPr sz="28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90340" y="7633548"/>
            <a:ext cx="7317105" cy="1144692"/>
          </a:xfrm>
        </p:spPr>
        <p:txBody>
          <a:bodyPr/>
          <a:lstStyle>
            <a:lvl1pPr marL="0" indent="0">
              <a:buNone/>
              <a:defRPr sz="2000"/>
            </a:lvl1pPr>
            <a:lvl2pPr marL="627016" indent="0">
              <a:buNone/>
              <a:defRPr sz="1700"/>
            </a:lvl2pPr>
            <a:lvl3pPr marL="1254033" indent="0">
              <a:buNone/>
              <a:defRPr sz="1300"/>
            </a:lvl3pPr>
            <a:lvl4pPr marL="1881050" indent="0">
              <a:buNone/>
              <a:defRPr sz="1300"/>
            </a:lvl4pPr>
            <a:lvl5pPr marL="2508066" indent="0">
              <a:buNone/>
              <a:defRPr sz="1300"/>
            </a:lvl5pPr>
            <a:lvl6pPr marL="3135083" indent="0">
              <a:buNone/>
              <a:defRPr sz="1300"/>
            </a:lvl6pPr>
            <a:lvl7pPr marL="3762099" indent="0">
              <a:buNone/>
              <a:defRPr sz="1300"/>
            </a:lvl7pPr>
            <a:lvl8pPr marL="4389115" indent="0">
              <a:buNone/>
              <a:defRPr sz="1300"/>
            </a:lvl8pPr>
            <a:lvl9pPr marL="5016132" indent="0">
              <a:buNone/>
              <a:defRPr sz="13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4852-1E5F-4E3E-87A9-4C7A5526371B}" type="datetime1">
              <a:rPr lang="cs-CZ" smtClean="0"/>
              <a:t>02.02.2023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760" y="390597"/>
            <a:ext cx="10975657" cy="1625600"/>
          </a:xfrm>
          <a:prstGeom prst="rect">
            <a:avLst/>
          </a:prstGeom>
        </p:spPr>
        <p:txBody>
          <a:bodyPr vert="horz" lIns="125403" tIns="62702" rIns="125403" bIns="62702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760" y="2275842"/>
            <a:ext cx="10975657" cy="6436925"/>
          </a:xfrm>
          <a:prstGeom prst="rect">
            <a:avLst/>
          </a:prstGeom>
        </p:spPr>
        <p:txBody>
          <a:bodyPr vert="horz" lIns="125403" tIns="62702" rIns="125403" bIns="62702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759" y="9040144"/>
            <a:ext cx="2845541" cy="519289"/>
          </a:xfrm>
          <a:prstGeom prst="rect">
            <a:avLst/>
          </a:prstGeom>
        </p:spPr>
        <p:txBody>
          <a:bodyPr vert="horz" lIns="125403" tIns="62702" rIns="125403" bIns="62702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4B7E5-C5F2-45F5-9A4E-C44EC2C689B6}" type="datetime1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6686" y="9040144"/>
            <a:ext cx="3861805" cy="519289"/>
          </a:xfrm>
          <a:prstGeom prst="rect">
            <a:avLst/>
          </a:prstGeom>
        </p:spPr>
        <p:txBody>
          <a:bodyPr vert="horz" lIns="125403" tIns="62702" rIns="125403" bIns="62702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9876" y="9040144"/>
            <a:ext cx="2845541" cy="519289"/>
          </a:xfrm>
          <a:prstGeom prst="rect">
            <a:avLst/>
          </a:prstGeom>
        </p:spPr>
        <p:txBody>
          <a:bodyPr vert="horz" lIns="125403" tIns="62702" rIns="125403" bIns="62702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54033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63" indent="-470263" algn="l" defTabSz="1254033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902" indent="-391886" algn="l" defTabSz="1254033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41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58" indent="-313508" algn="l" defTabSz="125403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75" indent="-313508" algn="l" defTabSz="1254033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91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607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624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640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16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33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50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66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83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99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115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132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?uri=CELEX%3A02020L0262-20220426&amp;qid=167104814101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ur-lex.europa.eu/legal-content/CS/TXT/?uri=CELEX%3A32022R1637&amp;qid=1671047729540" TargetMode="External"/><Relationship Id="rId4" Type="http://schemas.openxmlformats.org/officeDocument/2006/relationships/hyperlink" Target="https://eur-lex.europa.eu/eli/reg_del/2022/1636/oj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elnisprava.cz/cz/Stranky/CreateUser.asp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elnisprava.cz/cz/o-nas/kontakty/Stranky/helpdesk-kontakty.aspx" TargetMode="External"/><Relationship Id="rId5" Type="http://schemas.openxmlformats.org/officeDocument/2006/relationships/hyperlink" Target="http://www.celnisprava.cz/cz/aplikace/Stranky/nedostupnosti.aspx" TargetMode="External"/><Relationship Id="rId4" Type="http://schemas.openxmlformats.org/officeDocument/2006/relationships/hyperlink" Target="mailto:emcs@cs.mfcr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lnisprava.cz/cz/dane/spd-system-emcs/Stranky/default.asp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s.celnisprava.cz/adfs/ls?wa=wsignin1.0&amp;wtrealm=https%3a%2f%2fapp.celnisprava.cz%2femcsdm%2f&amp;wctx=rm%3d0%26id%3dpassive%26ru%3dhttps%253a%252f%252fapp.celnisprava.cz%252femcsdm%252fhermes%252freply%253freturnUrl%253d%25252Femcsdm%25252F&amp;wct=2022-03-24T15%3a46%3a12Z&amp;wreply=https%3a%2f%2fapp.celnisprava.cz%2femcsdm%2fherme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forms.celnisprava.cz/aforms.php?action=fill&amp;id_form=79" TargetMode="External"/><Relationship Id="rId4" Type="http://schemas.openxmlformats.org/officeDocument/2006/relationships/hyperlink" Target="http://www.celnisprava.cz/cz/dane/spotrebni-dane/aktuality/Stranky/Zm&#283;ny-v-doprav&#225;ch-vybran&#253;ch-v&#253;robk&#367;-v-re&#382;imu-voln&#233;ho-da&#328;ov&#233;ho-ob&#283;hu.asp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239117" y="2356520"/>
            <a:ext cx="12195175" cy="7279897"/>
          </a:xfrm>
          <a:prstGeom prst="rect">
            <a:avLst/>
          </a:prstGeom>
          <a:noFill/>
        </p:spPr>
        <p:txBody>
          <a:bodyPr wrap="square" lIns="77171" tIns="38586" rIns="77171" bIns="38586" rtlCol="0" anchor="t">
            <a:spAutoFit/>
          </a:bodyPr>
          <a:lstStyle/>
          <a:p>
            <a:pPr algn="ctr" defTabSz="2976761"/>
            <a:r>
              <a:rPr lang="cs-CZ" sz="7200" b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EMCS: modul e-VDO</a:t>
            </a:r>
          </a:p>
          <a:p>
            <a:pPr algn="ctr" defTabSz="2976761"/>
            <a:r>
              <a:rPr lang="cs-CZ" sz="2000" b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defTabSz="2976761"/>
            <a:r>
              <a:rPr lang="cs-CZ" sz="3600" b="1" i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Elektronizace doprav vybraných výrobků ve volném daňovém oběhu mezi členskými státy EU</a:t>
            </a:r>
          </a:p>
          <a:p>
            <a:pPr algn="ctr" defTabSz="2976761"/>
            <a:endParaRPr lang="cs-CZ" sz="3600" b="1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endParaRPr lang="cs-CZ" sz="3600" b="1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r>
              <a:rPr lang="cs-CZ">
                <a:solidFill>
                  <a:srgbClr val="0E3E9F"/>
                </a:solidFill>
                <a:latin typeface="Arial"/>
                <a:cs typeface="Arial"/>
              </a:rPr>
              <a:t>Seminář, 31. 1. 2023</a:t>
            </a:r>
          </a:p>
          <a:p>
            <a:pPr algn="ctr" defTabSz="2976761"/>
            <a:endParaRPr lang="cs-CZ" sz="3600" b="1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endParaRPr lang="cs-CZ" sz="3600" b="1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endParaRPr lang="cs-CZ" sz="3600" b="1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r" defTabSz="2976761"/>
            <a:r>
              <a:rPr lang="cs-CZ" b="1" i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plk. Ing. Pavlína Mauerová</a:t>
            </a:r>
          </a:p>
          <a:p>
            <a:pPr algn="r" defTabSz="2976761"/>
            <a:r>
              <a:rPr lang="cs-CZ" sz="2000" i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zástupkyně ředitele odboru 23 – Daní </a:t>
            </a:r>
          </a:p>
          <a:p>
            <a:pPr algn="r" defTabSz="2976761"/>
            <a:r>
              <a:rPr lang="cs-CZ" sz="2000" i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a vedoucí oddělení 232 – ELO a EMCS</a:t>
            </a:r>
          </a:p>
          <a:p>
            <a:pPr algn="ctr" defTabSz="2976761"/>
            <a:endParaRPr lang="cs-CZ" sz="3600" b="1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4939" y="2428528"/>
            <a:ext cx="11509966" cy="81658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Detail SEED ID evidovaného příjemce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A611F5-C5C2-4ADB-8870-3E4DDACDF827}"/>
              </a:ext>
            </a:extLst>
          </p:cNvPr>
          <p:cNvSpPr txBox="1"/>
          <p:nvPr/>
        </p:nvSpPr>
        <p:spPr>
          <a:xfrm>
            <a:off x="11542427" y="9080500"/>
            <a:ext cx="5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10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E1B972D-570C-4352-BAF3-B42CF7734A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83961"/>
            <a:ext cx="12195175" cy="318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72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4939" y="2428528"/>
            <a:ext cx="11509966" cy="414057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Doprava z ČR do EU 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(pozor na povinnost přidělení SEED ID příjemci ČS příjemce)</a:t>
            </a:r>
            <a:endParaRPr lang="cs-CZ" b="1" u="sng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v návrhu e-SAD odesílatel uvádí </a:t>
            </a: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DIČ příjemce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v jiném členském státě EU místo SEED ID, </a:t>
            </a: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e-SAD se nezasílá do členského státu příjemce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dopravy se evidují na samostatné záložce „Odesílatel §58b“ (viz níže).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Oznámení o přijetí podává evidovaný odesílatel!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Doprava minerálních olejů - §58b zákona o SPD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0FF4896-172B-41B1-9394-F454F0B094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45" y="4450694"/>
            <a:ext cx="10633684" cy="467216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535B686-259C-432A-981D-2D3A914514EA}"/>
              </a:ext>
            </a:extLst>
          </p:cNvPr>
          <p:cNvSpPr txBox="1"/>
          <p:nvPr/>
        </p:nvSpPr>
        <p:spPr>
          <a:xfrm>
            <a:off x="11617377" y="9080500"/>
            <a:ext cx="49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739707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4939" y="2428528"/>
            <a:ext cx="11509966" cy="4509908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Doprava z EU do ČR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v návrhu e-SAD příjemce uvádí </a:t>
            </a: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DIČ odesílatele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v jiném členském státě EU místo SEED ID,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dopravy se evidují na samostatné záložce „Příjemce §58b“ (viz níže).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Návrh e-SAD podává evidovaný příjemce před vstupem zásilky na území ČR!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Doprava minerálních olejů - §58b zákona o SPD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05E41C0-6115-4049-B8A4-802C1A7A2C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905" y="4876800"/>
            <a:ext cx="9599363" cy="421771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5721879-762F-45B9-B027-2922047BB704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482605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8955" y="2932584"/>
            <a:ext cx="11013596" cy="746456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Podání oznámení o přijetí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podává se po přijetí zásilky (nejpozději 5 pracovních dní po ukončení dopravy, tzn. po přijetí zásilky)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Přijaté množství musí být zkontrolováno a uvedeno správně!</a:t>
            </a: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Příklad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datum přijetí zásilky: 3. února 2023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Oznámení o přijetí musí být podáno nejpozději 10. února 2023</a:t>
            </a: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Doplňující informace: celní / obchodní závěry nebyly / byly porušeny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Důležité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Evidovaný příjemce je povinen před zahájením dopravy evidovaným odesílatelem poskytnout zajištění SPD!</a:t>
            </a: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Oznámení o přijetí vybraných výrobků </a:t>
            </a:r>
          </a:p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ve volném daňovém oběhu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71C3A65-AFC2-4AC0-A462-864AF0FDA47C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748562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4939" y="2932584"/>
            <a:ext cx="11521280" cy="672589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Použití záložního postupu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Záložní e-SAD lze vystavit </a:t>
            </a:r>
            <a:r>
              <a:rPr lang="cs-CZ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pouze v případě nefunkčnosti EMCS na straně Celní správy ČR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. Opodstatněnost jiných důvodů bude posuzována individuálně.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Nefunkční kvalifikovaný certifikát uživatele není důvodem k použití záložního postupu! Je potřeba hlídat si jeho platnost.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Povinnost poskytnout záložní zjednodušený průvodní doklad (záložní e-SAD) dopravci.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Po obnovení funkčnosti EMCS: povinnost zapsat záložní e-SAD do EMCS.</a:t>
            </a: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Záložní ARC při použití záložního postupu</a:t>
            </a:r>
          </a:p>
          <a:p>
            <a:pPr algn="just" defTabSz="2976761"/>
            <a:r>
              <a:rPr lang="cs-CZ" dirty="0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cs-CZ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cs-CZ" dirty="0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</a:t>
            </a:r>
            <a:r>
              <a:rPr lang="cs-CZ" dirty="0">
                <a:solidFill>
                  <a:srgbClr val="003399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XXXXXX</a:t>
            </a:r>
            <a:r>
              <a:rPr lang="cs-CZ" dirty="0">
                <a:solidFill>
                  <a:srgbClr val="003399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cs-CZ" dirty="0">
                <a:solidFill>
                  <a:srgbClr val="003399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YYYYYYY</a:t>
            </a:r>
            <a:r>
              <a:rPr lang="cs-CZ" dirty="0">
                <a:solidFill>
                  <a:srgbClr val="003399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ZZZ</a:t>
            </a:r>
            <a:r>
              <a:rPr lang="cs-CZ" dirty="0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kde:</a:t>
            </a:r>
          </a:p>
          <a:p>
            <a:pPr algn="just" defTabSz="2976761"/>
            <a:r>
              <a:rPr lang="cs-CZ" b="1" dirty="0">
                <a:solidFill>
                  <a:srgbClr val="003399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XXXXXX</a:t>
            </a:r>
            <a:r>
              <a:rPr lang="cs-CZ" dirty="0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 číslo daňového oddělení: například </a:t>
            </a:r>
            <a:r>
              <a:rPr lang="cs-CZ" b="1" dirty="0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510301</a:t>
            </a:r>
          </a:p>
          <a:p>
            <a:pPr algn="just" defTabSz="2976761"/>
            <a:r>
              <a:rPr lang="cs-CZ" b="1" dirty="0">
                <a:solidFill>
                  <a:srgbClr val="003399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cs-CZ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je označení typu dopravy: písmeno „</a:t>
            </a:r>
            <a:r>
              <a:rPr lang="cs-CZ" b="1" dirty="0">
                <a:solidFill>
                  <a:srgbClr val="003399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cs-CZ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“ se použije pro dopravu ve volném daňovém oběhu</a:t>
            </a:r>
          </a:p>
          <a:p>
            <a:pPr algn="just" defTabSz="2976761"/>
            <a:r>
              <a:rPr lang="cs-CZ" b="1" dirty="0">
                <a:solidFill>
                  <a:srgbClr val="003399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YYYYYYYY</a:t>
            </a:r>
            <a:r>
              <a:rPr lang="cs-CZ" dirty="0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 název (nebo část názvu společnosti): například u </a:t>
            </a:r>
            <a:r>
              <a:rPr lang="cs-CZ" dirty="0" err="1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STAROPRAMENu</a:t>
            </a:r>
            <a:r>
              <a:rPr lang="cs-CZ" dirty="0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b="1" dirty="0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STAROPRA</a:t>
            </a:r>
            <a:endParaRPr lang="cs-CZ" dirty="0">
              <a:solidFill>
                <a:srgbClr val="00339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b="1" dirty="0">
                <a:solidFill>
                  <a:srgbClr val="003399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ZZZ</a:t>
            </a:r>
            <a:r>
              <a:rPr lang="cs-CZ" dirty="0">
                <a:solidFill>
                  <a:srgbClr val="00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 pořadové číslo dopravy zahájené v záložním systému (při vlastním vytvoření ARC): například 001</a:t>
            </a:r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Záložní zjednodušený průvodní doklad</a:t>
            </a:r>
          </a:p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Záložní e-SAD: postup v ČR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D958ADD-2C1C-4348-A1EF-C66BE9F9FC67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076764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8955" y="2932584"/>
            <a:ext cx="11013596" cy="7833895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Podání záložního oznámení o přijetí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Záložní oznámení o přijetí lze podat </a:t>
            </a:r>
            <a:r>
              <a:rPr lang="cs-CZ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pouze v případě nefunkčnosti EMCS na straně Celní správy ČR nebo v případě, že příjemce obdrží záložní e-SAD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Nefunkční kvalifikovaný certifikát uživatele není důvodem k použití záložního postupu!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Povinnost zaslat záložní oznámení o přijetí odesílateli v zahraničí!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Po obnovení funkčnosti EMCS: povinnost zapsat záložní oznámení o přijetí do EMCS (pokud existuje e-SAD).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Vzor bude dostupný na webu CS ČR (viz snímek 3).</a:t>
            </a: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Záložní oznámení o přijetí včetně přílohy (záložního e-SAD přijetého z jiného členského státu EU) se zasílá CÚ místně příslušnému místu určení.</a:t>
            </a:r>
          </a:p>
          <a:p>
            <a:pPr algn="just" defTabSz="2976761"/>
            <a:endParaRPr lang="cs-CZ" b="1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Připravujeme inteligentní formulář, který bude možné zaslat na CÚ datovou schránkou nebo e-podatelnou.</a:t>
            </a:r>
            <a:endParaRPr lang="cs-CZ" dirty="0">
              <a:solidFill>
                <a:srgbClr val="003399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Záložní oznámení o přijetí vybraných výrobků </a:t>
            </a:r>
          </a:p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ve volném daňovém oběhu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C3E736A-0111-4767-A0BE-196D5C9B0037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041617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8954" y="2932584"/>
            <a:ext cx="11236945" cy="672589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SR – Slovensko 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(v EMCS se používá označení SK)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Zahájení doprav v ČR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elektronicky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v EMCS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Ukončení dopravy v SR: elektronicky v EMCS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b="1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Zahájení dopravy v SR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elektronicky (výjimečně využití záložního postupu)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Ukončení dopravy v ČR: elektronicky, případně 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záložní oznámení o přijetí,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pokud příjemce obdrží záložní e-SAD. </a:t>
            </a: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Pokud slovenský odesílatel hodlá zahájí dopravu záložním postupem, požádejte ho, aby vám neprodleně zaslal záložní e-SAD. Obratem ho postupte na CÚ místně příslušný místu přijetí.</a:t>
            </a: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Slovensko si uvědomuje chybu v zákoně týkající se přechodných ustanovení. Správce spotřební daně v SR udělá maximum pro to, aby nebyly narušeny obchodní vztahy daňových subjektů napříč EU.</a:t>
            </a: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Připravenost jiných členských států na e-VDO</a:t>
            </a:r>
          </a:p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(záložní postupy)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2E63C80-1A61-44BC-A6AD-4DD15EEAB6BF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216306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7104" y="2799919"/>
            <a:ext cx="11236945" cy="8203227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NL – Nizozemsko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Elektronické zpracování dat: až od 1. října 2023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Zahájení doprav v ČR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elektronicky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v EMCS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Ukončení dopravy v NL: NL požádá o manuální ukončení dopravy v zemi odeslání (tzn. v ČR).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Varianta 1: zpráva navazující přímo na e-SAD (</a:t>
            </a:r>
            <a:r>
              <a:rPr lang="cs-CZ" dirty="0" err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Manual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Closure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Request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Varianta 2: žádost o manuální ukončení prostřednictvím styčného úřadu ELO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Zahájení dopravy v NL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záložní e-SAD (výtisk doprovází zásilku během dopravy. Požádejte odesílatele v NL, aby Vám záložní e-SAD zaslal. Obratem ho postupte na CÚ místně příslušný místu přijetí.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Ukončení dopravy v ČR: 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záložní oznámení o přijetí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zašle příjemce CÚ místně příslušnému místu přijetí a ten následně prostřednictvím odd. 232 GŘC – ELO a EMCS do NL. </a:t>
            </a: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RPOD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elektronicky – všechny dokumenty</a:t>
            </a: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Připravenost jiných členských států na e-VDO</a:t>
            </a:r>
          </a:p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(záložní postupy)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CA41683-FD6D-43AB-B7A3-EF839A3FC9E1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777994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7104" y="2852068"/>
            <a:ext cx="11236945" cy="746456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EL - Řecko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Elektronické zpracování dat: nespecifikováno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Zahájení doprav v ČR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elektronicky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v EMCS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Ukončení dopravy v EL: správce daně příjemce vytvoří v EMCS oznámení o přijetí za příjemce, tzn. že doprava bude ukončena elektronicky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b="1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Zahájení dopravy v EL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záložní e-SAD (výtisk doprovází zásilku během dopravy. Požádejte odesílatele v EL, aby Vám záložní e-SAD zaslal. Obratem ho postupte na CÚ místně příslušný místu přijetí.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Ukončení dopravy v ČR: 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záložní oznámení o přijetí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zašle příjemce CÚ místně příslušnému místu přijetí a ten následně prostřednictvím odd. 232 GŘC – ELO a EMCS do EL. </a:t>
            </a: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RPOD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elektronicky – všechny dokumenty</a:t>
            </a: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Připravenost jiných členských států na e-VDO</a:t>
            </a:r>
          </a:p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(záložní postupy)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939A8D6-7D18-4998-8579-5BE8D6B5AF18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613151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7104" y="2852068"/>
            <a:ext cx="11236945" cy="746456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XI – Severní Irsko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Úplné elektronické zpracování dat: nespecifikováno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Zahájení doprav v ČR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elektronicky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v EMCS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Ukončení dopravy v XI: záložní oznámení o přijetí zaslané prostřednictvím styčného úřadu ELO včetně požadavku na manuální ukončení dopravy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b="1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Zahájení dopravy v Severním Irsku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záložní e-SAD (výtisk doprovází zásilku během dopravy. Požádejte odesílatele v Severním Irsku , aby Vám záložní e-SAD zaslal. Obratem ho postupte na CÚ místně příslušný místu přijetí.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Ukončení dopravy v ČR: 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záložní oznámení o přijetí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zašle příjemce CÚ místně příslušnému místu přijetí a ten následně prostřednictvím odd. 232 GŘC – ELO a EMCS do EL. </a:t>
            </a: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RPOD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elektronicky – všechny dokumenty</a:t>
            </a: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Připravenost jiných členských států na e-VDO</a:t>
            </a:r>
          </a:p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(záložní postupy)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9A255E-F774-4C9B-9FAD-557D7CBEBFDA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05497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420416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Legislativa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80963" y="2284512"/>
            <a:ext cx="10801200" cy="598723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evropská: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3"/>
              </a:rPr>
              <a:t>směrnice Rady (EU) 2020/262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 kterou se stanoví obecná úprava spotřebních daní, 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4"/>
              </a:rPr>
              <a:t>nařízení Komise v přenesené pravomoci (EU) 2022/1636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 kterým se doplňuje směrnice Rady (EU) 2020/262 stanovením struktury a obsahu dokladů vyměňovaných v souvislosti s dopravou zboží podléhajícího spotřební dani a stanovením prahu ztrát v důsledku povahy zboží,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5"/>
              </a:rPr>
              <a:t>prováděcí nařízení Komise (EU) 2022/1637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 kterým se stanoví prováděcí pravidla ke směrnici Rady (EU) 2020/262, pokud jde o používání dokladů v souvislosti s dopravou zboží podléhajícího spotřební dani v režimu s podmíněným osvobozením od daně a s dopravou zboží podléhajícího spotřební dani po propuštění ke spotřebě, a stanoví formulář, který se má použít pro osvědčení o osvobození od daně.</a:t>
            </a:r>
          </a:p>
          <a:p>
            <a:pPr algn="just" defTabSz="2976761"/>
            <a:endParaRPr lang="cs-CZ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11F388E-8F89-4FC1-A239-13667995FA7B}"/>
              </a:ext>
            </a:extLst>
          </p:cNvPr>
          <p:cNvSpPr txBox="1"/>
          <p:nvPr/>
        </p:nvSpPr>
        <p:spPr>
          <a:xfrm>
            <a:off x="11734799" y="9080500"/>
            <a:ext cx="381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3976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8954" y="2932584"/>
            <a:ext cx="11236945" cy="709523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457200" indent="-457200" algn="just" defTabSz="2976761">
              <a:buFont typeface="+mj-lt"/>
              <a:buAutoNum type="arabicPeriod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podání</a:t>
            </a:r>
            <a:r>
              <a:rPr lang="cs-CZ" b="1" i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„Oznámení evidovaného příjemce / odesílatele ve volném daňovém z / do jiných členských států dle § 28b až 28d zákona č. 353 / 2003 Sb., o spotřebních daních“.</a:t>
            </a:r>
          </a:p>
          <a:p>
            <a:pPr marL="457200" indent="-457200" algn="just" defTabSz="2976761">
              <a:buFont typeface="+mj-lt"/>
              <a:buAutoNum type="arabicPeriod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zaslání </a:t>
            </a:r>
            <a:r>
              <a:rPr lang="cs-CZ" b="1" i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„Sdělení parametrů elektronické komunikace s celními orgány“.</a:t>
            </a:r>
          </a:p>
          <a:p>
            <a:pPr marL="457200" indent="-457200" algn="just" defTabSz="2976761">
              <a:buFont typeface="+mj-lt"/>
              <a:buAutoNum type="arabicPeriod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  <a:hlinkClick r:id="rId4"/>
              </a:rPr>
              <a:t>registrace uživatele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(pokud ještě nikdy nepoužil žádný ze systémů CS),</a:t>
            </a:r>
          </a:p>
          <a:p>
            <a:pPr marL="457200" indent="-457200" algn="just" defTabSz="2976761">
              <a:buFont typeface="+mj-lt"/>
              <a:buAutoNum type="arabicPeriod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zaregistrovaný uživatel (administrátor) se přihlásí do EMCS DM (VDO) a založí novou firmu pro EMCS (modul e-VDO) – uvede pouze DIČ,</a:t>
            </a:r>
          </a:p>
          <a:p>
            <a:pPr marL="457200" indent="-457200" algn="just" defTabSz="2976761">
              <a:buFont typeface="+mj-lt"/>
              <a:buAutoNum type="arabicPeriod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administrátor se po založení firmy znovu přihlásí do EMCS DM (VDO) a provede konfiguraci firmy, rolí uživatelů,</a:t>
            </a:r>
          </a:p>
          <a:p>
            <a:pPr marL="457200" indent="-457200" algn="just" defTabSz="2976761">
              <a:buFont typeface="+mj-lt"/>
              <a:buAutoNum type="arabicPeriod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běžný uživatel se po registraci přihlásí do EMCS DM (VDO) a požádá o přidání uživatele k firmě.</a:t>
            </a:r>
          </a:p>
          <a:p>
            <a:pPr marL="457200" indent="-457200" algn="just" defTabSz="2976761">
              <a:buFont typeface="+mj-lt"/>
              <a:buAutoNum type="arabicPeriod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administrátor přidělí uživateli oprávnění: pro každé SEED ID evidovaného odesílatele, SEED ID evidovaného příjemce, v rámci kterého má uživatel používat EMCS DM (VDO),</a:t>
            </a:r>
          </a:p>
          <a:p>
            <a:pPr marL="457200" indent="-457200" algn="just" defTabSz="2976761">
              <a:buFont typeface="+mj-lt"/>
              <a:buAutoNum type="arabicPeriod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uživatel se přihlásí do EMCS DM (VDO) a může pracovat.</a:t>
            </a:r>
          </a:p>
          <a:p>
            <a:pPr marL="457200" indent="-457200" algn="just" defTabSz="2976761">
              <a:buFont typeface="+mj-lt"/>
              <a:buAutoNum type="arabicPeriod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defTabSz="2976761">
              <a:buFont typeface="+mj-lt"/>
              <a:buAutoNum type="arabicPeriod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defTabSz="2976761">
              <a:buFont typeface="+mj-lt"/>
              <a:buAutoNum type="arabicPeriod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Kroky potřebné k používání EMCS (modul e-VDO)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258175B-B799-4856-825B-E746F115896F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767841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8954" y="2932584"/>
            <a:ext cx="11236945" cy="414057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Dotazy, prosím, zasílejte na emailovou adresu: 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4"/>
              </a:rPr>
              <a:t>emcs@cs.mfcr.cz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 defTabSz="2976761"/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Nedostupnost aplikací je zveřejněna na webové stránce Celní správy ČR:</a:t>
            </a: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  <a:hlinkClick r:id="rId5"/>
              </a:rPr>
              <a:t>https://www.celnisprava.cz/cz/aplikace/Stranky/nedostupnosti.aspx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 defTabSz="2976761"/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Kontakt na SPD Helpdesk:</a:t>
            </a: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  <a:hlinkClick r:id="rId6"/>
              </a:rPr>
              <a:t>https://www.celnisprava.cz/cz/o-nas/kontakty/Stranky/helpdesk-kontakty.aspx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defTabSz="2976761">
              <a:buFont typeface="+mj-lt"/>
              <a:buAutoNum type="arabicPeriod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defTabSz="2976761">
              <a:buFont typeface="+mj-lt"/>
              <a:buAutoNum type="arabicPeriod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defTabSz="2976761">
              <a:buFont typeface="+mj-lt"/>
              <a:buAutoNum type="arabicPeriod"/>
            </a:pPr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Důležité kontakty a informace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258175B-B799-4856-825B-E746F115896F}"/>
              </a:ext>
            </a:extLst>
          </p:cNvPr>
          <p:cNvSpPr txBox="1"/>
          <p:nvPr/>
        </p:nvSpPr>
        <p:spPr>
          <a:xfrm>
            <a:off x="11645901" y="9080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20148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420416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Legislativa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80963" y="2284512"/>
            <a:ext cx="10801200" cy="7833895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národní: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zákon č. 353/2003 Sb.</a:t>
            </a:r>
            <a:r>
              <a:rPr lang="cs-CZ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 o spotřebních daních, ve znění pozdějších předpisů (dále jen „zákon o SPD“)</a:t>
            </a: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§ 28a – Doprava VV ve VDO</a:t>
            </a: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§ 28b až § 28e – Oznámení příjemce a odesílatele</a:t>
            </a: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§ 28f až § 28h – Proces přidělení a zrušení jedinečného čísla pro dopravu</a:t>
            </a: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§ 28i a § 28j – Zahájení, ukončení a porušení dopravy ve VDO</a:t>
            </a: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§ 29 – Zajištění a placení daně</a:t>
            </a: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§ 30 až § 30h – Elektronické průvodní doklady – návrh, změny, oznámení, nedostupnost a náhradní postupy při nedostupnosti EMCS</a:t>
            </a: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§ 135d – Porušení povinnosti zajistit spotřební daň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zákon č. 280/2009 Sb.</a:t>
            </a:r>
            <a:r>
              <a:rPr lang="cs-CZ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 daňový řád, ve znění pozdějších předpisů (dále jen „DŘ“)</a:t>
            </a: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§ 247a – Porušení oznamovací povinnosti</a:t>
            </a: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1596933" lvl="2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lvl="2" algn="just" defTabSz="2976761"/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6523B54-62E5-4E46-A0E8-03A576002755}"/>
              </a:ext>
            </a:extLst>
          </p:cNvPr>
          <p:cNvSpPr txBox="1"/>
          <p:nvPr/>
        </p:nvSpPr>
        <p:spPr>
          <a:xfrm>
            <a:off x="11734799" y="9080500"/>
            <a:ext cx="381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7290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420416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EMCS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80963" y="2284512"/>
            <a:ext cx="10945216" cy="598723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anglicky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b="1" u="sng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u="sng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Excise </a:t>
            </a:r>
            <a:r>
              <a:rPr lang="cs-CZ" b="1" u="sng" err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Movement</a:t>
            </a:r>
            <a:r>
              <a:rPr lang="cs-CZ" b="1" u="sng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cs-CZ" b="1" u="sng" err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Control</a:t>
            </a:r>
            <a:r>
              <a:rPr lang="cs-CZ" b="1" u="sng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u="sng" err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System</a:t>
            </a:r>
            <a:endParaRPr lang="cs-CZ" b="1" u="sng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u="sng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lvl="1" algn="just" defTabSz="2976761"/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česky</a:t>
            </a:r>
          </a:p>
          <a:p>
            <a:pPr algn="just" defTabSz="2976761"/>
            <a:endParaRPr lang="cs-CZ" b="1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u="sng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Systém pro evidenci a monitoring doprav vybraných výrobků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do 12. 2. 2023</a:t>
            </a: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: pouze pro dopravy v režimu podmíněného osvobození od daně (dopravy v RPOD),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od 13. 2. 2023</a:t>
            </a: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:  rozšíření o dopravy ve volném daňovém oběhu (dopravy ve VDO)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endParaRPr lang="cs-CZ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Bližší informace o EMCS jsou uvedeny na internetové stránce Celní správy ČR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3"/>
              </a:rPr>
              <a:t>Daně / Systém EMCS (Doprava)</a:t>
            </a: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stránka je v rekonstrukci, aktualizace proběhne nejpozději 3. 2. 2023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05B8F6D-F210-4D72-B961-812B70D6C853}"/>
              </a:ext>
            </a:extLst>
          </p:cNvPr>
          <p:cNvSpPr txBox="1"/>
          <p:nvPr/>
        </p:nvSpPr>
        <p:spPr>
          <a:xfrm>
            <a:off x="11734799" y="9080500"/>
            <a:ext cx="381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045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8955" y="2356520"/>
            <a:ext cx="11089232" cy="709523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EMCS DM 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webová aplikace (</a:t>
            </a:r>
            <a:r>
              <a:rPr lang="cs-CZ" dirty="0">
                <a:solidFill>
                  <a:srgbClr val="003399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do 12. 2. 2023 pouze pro RPOD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): </a:t>
            </a:r>
            <a:r>
              <a:rPr lang="cs-CZ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app.celnisprava.cz/</a:t>
            </a:r>
            <a:r>
              <a:rPr lang="cs-CZ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emcsdm</a:t>
            </a:r>
            <a:r>
              <a:rPr lang="cs-CZ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grafické rozlišení pro oba moduly (zelená barva pro RPOD, žlutá pro e-VDO)</a:t>
            </a:r>
          </a:p>
          <a:p>
            <a:pPr algn="just" defTabSz="2976761"/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13. 2. 2023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rozšíření stávajícího EMCS o modul e-VDO</a:t>
            </a:r>
            <a:endParaRPr lang="cs-CZ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dva nezávislé moduly (pro RPOD a e-VDO),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vyžadováno: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registrace uživatele,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založení firmy (subjektu) pro e-VDO,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nastavení přístupových oprávnění pro modul e-VDO v EMCS – provádí administrátor daňového subjektu,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kvalifikovaný certifikát uživatele (k aktivním úkonům v EMCS)</a:t>
            </a:r>
          </a:p>
          <a:p>
            <a:pPr algn="just" defTabSz="2976761"/>
            <a:endParaRPr lang="cs-CZ" b="1" u="sng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Upozornění: e-VDO se týká doprav mezi ČR a EU a doprav minerálních olejů dle § 58b zákona o SPD</a:t>
            </a:r>
          </a:p>
          <a:p>
            <a:pPr algn="just" defTabSz="2976761"/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1" y="1492424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Rozšíření EMCS o modul e-VDO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72D9E93-FD52-45EB-9058-936D6DE3C402}"/>
              </a:ext>
            </a:extLst>
          </p:cNvPr>
          <p:cNvSpPr txBox="1"/>
          <p:nvPr/>
        </p:nvSpPr>
        <p:spPr>
          <a:xfrm>
            <a:off x="11734799" y="9080500"/>
            <a:ext cx="381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15112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2931" y="1492424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Typy subjektů a jejich evidence od 1. 11. 2022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36947" y="2356520"/>
            <a:ext cx="11233248" cy="709523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evidovaný příjemce (§28 zákona o SPD)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evidovaný odesílatel (§28c zákona o SPD)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dočasně evidovaný příjemce (§28d zákona o SPD)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dočasně evidovaný odesílatel (§28d zákona o SPD)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endParaRPr lang="cs-CZ" b="1" u="sng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Informace pro veřejnost „</a:t>
            </a:r>
            <a:r>
              <a:rPr lang="cs-CZ" b="1" i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Změny v dopravách vybraných výrobků v režimu volného daňového oběhu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“ je zveřejněna na internetu Celní správy ČR – 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4"/>
              </a:rPr>
              <a:t>zde</a:t>
            </a:r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včetně odkazu na formulář: </a:t>
            </a:r>
            <a:r>
              <a:rPr lang="cs-CZ" b="1" i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Oznámení evidovaného příjemce / odesílatele ve volném daňovém z / do jiných členských států dle § 28b až 28d zákona č. 353 / 2003 Sb., o spotřebních daních</a:t>
            </a:r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i="1" u="sng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Parametry elektronické komunikace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slouží pro komunikaci s Celní správou ČR prostřednictvím EMCS (a celních systémů), 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stávající parametry el. komunikace lze použít také pro komunikaci v rámci EMCS, modulu e-VDO (doporučuje se),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o vydání nových, resp. rozšíření stávajících parametrů je nezbytné požádat elektronicky (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5"/>
              </a:rPr>
              <a:t>formulář</a:t>
            </a:r>
            <a:r>
              <a:rPr lang="cs-CZ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 defTabSz="2976761"/>
            <a:endParaRPr lang="cs-CZ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C48F82A-7DDF-446E-8D6E-B76280463572}"/>
              </a:ext>
            </a:extLst>
          </p:cNvPr>
          <p:cNvSpPr txBox="1"/>
          <p:nvPr/>
        </p:nvSpPr>
        <p:spPr>
          <a:xfrm>
            <a:off x="11734799" y="9080500"/>
            <a:ext cx="381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22226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36947" y="2500536"/>
            <a:ext cx="11013596" cy="709523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ARC kód (referenční kód e-SAD = jedinečný identifikátor dopravy v EU)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21 alfanumerických znaků (</a:t>
            </a:r>
            <a:r>
              <a:rPr lang="cs-CZ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cs-CZ" i="1" u="sng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CZ510301</a:t>
            </a:r>
            <a:r>
              <a:rPr lang="cs-CZ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7RGM6XA8F</a:t>
            </a:r>
            <a:r>
              <a:rPr lang="cs-CZ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cs-CZ">
                <a:solidFill>
                  <a:srgbClr val="003399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7</a:t>
            </a: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),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pro evidenci doprav ve VDO bude na 20. místě používáno písmeno „</a:t>
            </a:r>
            <a:r>
              <a:rPr lang="cs-CZ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“</a:t>
            </a:r>
          </a:p>
          <a:p>
            <a:pPr marL="969916" lvl="1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od 1. 1. 2023 systém EMCS negeneruje ARC kód pro dopravy v RPOD s tímto písmenem.</a:t>
            </a:r>
          </a:p>
          <a:p>
            <a:pPr algn="just" defTabSz="2976761"/>
            <a:r>
              <a:rPr lang="cs-CZ" b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LRN (</a:t>
            </a:r>
            <a:r>
              <a:rPr lang="cs-CZ" b="1" err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cs-CZ" err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ocal</a:t>
            </a:r>
            <a:r>
              <a:rPr lang="cs-CZ" b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R</a:t>
            </a:r>
            <a:r>
              <a:rPr lang="cs-CZ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eference</a:t>
            </a:r>
            <a:r>
              <a:rPr lang="cs-CZ" b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err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err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umber</a:t>
            </a:r>
            <a:r>
              <a:rPr lang="cs-CZ" b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cs-CZ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– jedinečný identifikátor dopravy u odesílatele</a:t>
            </a:r>
          </a:p>
          <a:p>
            <a:pPr algn="just" defTabSz="2976761"/>
            <a:endParaRPr lang="cs-CZ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SEED ID evidovaného odesílatele - struktura</a:t>
            </a:r>
          </a:p>
          <a:p>
            <a:pPr algn="just" defTabSz="2976761"/>
            <a:r>
              <a:rPr lang="cs-CZ" b="1" err="1">
                <a:solidFill>
                  <a:srgbClr val="003399"/>
                </a:solidFill>
              </a:rPr>
              <a:t>CZ</a:t>
            </a:r>
            <a:r>
              <a:rPr lang="cs-CZ" err="1">
                <a:solidFill>
                  <a:srgbClr val="003399"/>
                </a:solidFill>
                <a:highlight>
                  <a:srgbClr val="FFFF00"/>
                </a:highlight>
              </a:rPr>
              <a:t>aa</a:t>
            </a:r>
            <a:r>
              <a:rPr lang="cs-CZ" err="1">
                <a:solidFill>
                  <a:srgbClr val="003399"/>
                </a:solidFill>
                <a:highlight>
                  <a:srgbClr val="00FFFF"/>
                </a:highlight>
              </a:rPr>
              <a:t>bbbbb</a:t>
            </a:r>
            <a:r>
              <a:rPr lang="cs-CZ" b="1" err="1">
                <a:solidFill>
                  <a:srgbClr val="003399"/>
                </a:solidFill>
              </a:rPr>
              <a:t>X</a:t>
            </a:r>
            <a:r>
              <a:rPr lang="cs-CZ" err="1">
                <a:solidFill>
                  <a:srgbClr val="003399"/>
                </a:solidFill>
                <a:highlight>
                  <a:srgbClr val="C0C0C0"/>
                </a:highlight>
              </a:rPr>
              <a:t>ccc</a:t>
            </a:r>
            <a:r>
              <a:rPr lang="cs-CZ">
                <a:solidFill>
                  <a:srgbClr val="003399"/>
                </a:solidFill>
              </a:rPr>
              <a:t> (</a:t>
            </a:r>
            <a:r>
              <a:rPr lang="cs-CZ" err="1">
                <a:solidFill>
                  <a:srgbClr val="003399"/>
                </a:solidFill>
                <a:highlight>
                  <a:srgbClr val="FFFF00"/>
                </a:highlight>
              </a:rPr>
              <a:t>aa</a:t>
            </a:r>
            <a:r>
              <a:rPr lang="cs-CZ">
                <a:solidFill>
                  <a:srgbClr val="003399"/>
                </a:solidFill>
                <a:highlight>
                  <a:srgbClr val="FFFF00"/>
                </a:highlight>
              </a:rPr>
              <a:t> = rok přidělení</a:t>
            </a:r>
            <a:r>
              <a:rPr lang="cs-CZ">
                <a:solidFill>
                  <a:srgbClr val="003399"/>
                </a:solidFill>
              </a:rPr>
              <a:t>; </a:t>
            </a:r>
            <a:r>
              <a:rPr lang="cs-CZ" err="1">
                <a:solidFill>
                  <a:srgbClr val="003399"/>
                </a:solidFill>
                <a:highlight>
                  <a:srgbClr val="00FFFF"/>
                </a:highlight>
              </a:rPr>
              <a:t>bbbbb</a:t>
            </a:r>
            <a:r>
              <a:rPr lang="cs-CZ">
                <a:solidFill>
                  <a:srgbClr val="003399"/>
                </a:solidFill>
                <a:highlight>
                  <a:srgbClr val="00FFFF"/>
                </a:highlight>
              </a:rPr>
              <a:t> = kód osoby</a:t>
            </a:r>
            <a:r>
              <a:rPr lang="cs-CZ">
                <a:solidFill>
                  <a:srgbClr val="003399"/>
                </a:solidFill>
              </a:rPr>
              <a:t>; </a:t>
            </a:r>
            <a:r>
              <a:rPr lang="cs-CZ" b="1">
                <a:solidFill>
                  <a:srgbClr val="003399"/>
                </a:solidFill>
              </a:rPr>
              <a:t>X = označení evidovaného odesílatele</a:t>
            </a:r>
            <a:r>
              <a:rPr lang="cs-CZ">
                <a:solidFill>
                  <a:srgbClr val="003399"/>
                </a:solidFill>
              </a:rPr>
              <a:t>, </a:t>
            </a:r>
            <a:r>
              <a:rPr lang="cs-CZ" err="1">
                <a:solidFill>
                  <a:srgbClr val="003399"/>
                </a:solidFill>
                <a:highlight>
                  <a:srgbClr val="C0C0C0"/>
                </a:highlight>
              </a:rPr>
              <a:t>ccc</a:t>
            </a:r>
            <a:r>
              <a:rPr lang="cs-CZ">
                <a:solidFill>
                  <a:srgbClr val="003399"/>
                </a:solidFill>
                <a:highlight>
                  <a:srgbClr val="C0C0C0"/>
                </a:highlight>
              </a:rPr>
              <a:t> = pořadové číslo SEED ID pro místo odeslání</a:t>
            </a:r>
            <a:r>
              <a:rPr lang="cs-CZ">
                <a:solidFill>
                  <a:srgbClr val="003399"/>
                </a:solidFill>
              </a:rPr>
              <a:t>)</a:t>
            </a:r>
            <a:endParaRPr lang="cs-CZ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SEED ID evidovaného příjemce - struktura</a:t>
            </a:r>
          </a:p>
          <a:p>
            <a:pPr algn="just" defTabSz="2976761"/>
            <a:r>
              <a:rPr lang="cs-CZ" b="1" err="1">
                <a:solidFill>
                  <a:srgbClr val="003399"/>
                </a:solidFill>
              </a:rPr>
              <a:t>CZ</a:t>
            </a:r>
            <a:r>
              <a:rPr lang="cs-CZ" err="1">
                <a:solidFill>
                  <a:srgbClr val="003399"/>
                </a:solidFill>
                <a:highlight>
                  <a:srgbClr val="FFFF00"/>
                </a:highlight>
              </a:rPr>
              <a:t>aa</a:t>
            </a:r>
            <a:r>
              <a:rPr lang="cs-CZ" err="1">
                <a:solidFill>
                  <a:srgbClr val="003399"/>
                </a:solidFill>
                <a:highlight>
                  <a:srgbClr val="00FFFF"/>
                </a:highlight>
              </a:rPr>
              <a:t>bbbbb</a:t>
            </a:r>
            <a:r>
              <a:rPr lang="cs-CZ" b="1" err="1">
                <a:solidFill>
                  <a:srgbClr val="003399"/>
                </a:solidFill>
              </a:rPr>
              <a:t>Y</a:t>
            </a:r>
            <a:r>
              <a:rPr lang="cs-CZ" err="1">
                <a:solidFill>
                  <a:srgbClr val="003399"/>
                </a:solidFill>
                <a:highlight>
                  <a:srgbClr val="C0C0C0"/>
                </a:highlight>
              </a:rPr>
              <a:t>ccc</a:t>
            </a:r>
            <a:r>
              <a:rPr lang="cs-CZ">
                <a:solidFill>
                  <a:srgbClr val="003399"/>
                </a:solidFill>
              </a:rPr>
              <a:t> (</a:t>
            </a:r>
            <a:r>
              <a:rPr lang="cs-CZ" err="1">
                <a:solidFill>
                  <a:srgbClr val="003399"/>
                </a:solidFill>
                <a:highlight>
                  <a:srgbClr val="FFFF00"/>
                </a:highlight>
              </a:rPr>
              <a:t>aa</a:t>
            </a:r>
            <a:r>
              <a:rPr lang="cs-CZ">
                <a:solidFill>
                  <a:srgbClr val="003399"/>
                </a:solidFill>
                <a:highlight>
                  <a:srgbClr val="FFFF00"/>
                </a:highlight>
              </a:rPr>
              <a:t> = rok přidělení</a:t>
            </a:r>
            <a:r>
              <a:rPr lang="cs-CZ">
                <a:solidFill>
                  <a:srgbClr val="003399"/>
                </a:solidFill>
              </a:rPr>
              <a:t>; </a:t>
            </a:r>
            <a:r>
              <a:rPr lang="cs-CZ" err="1">
                <a:solidFill>
                  <a:srgbClr val="003399"/>
                </a:solidFill>
                <a:highlight>
                  <a:srgbClr val="00FFFF"/>
                </a:highlight>
              </a:rPr>
              <a:t>bbbbb</a:t>
            </a:r>
            <a:r>
              <a:rPr lang="cs-CZ">
                <a:solidFill>
                  <a:srgbClr val="003399"/>
                </a:solidFill>
                <a:highlight>
                  <a:srgbClr val="00FFFF"/>
                </a:highlight>
              </a:rPr>
              <a:t> = kód osoby</a:t>
            </a:r>
            <a:r>
              <a:rPr lang="cs-CZ">
                <a:solidFill>
                  <a:srgbClr val="003399"/>
                </a:solidFill>
              </a:rPr>
              <a:t>; </a:t>
            </a:r>
            <a:r>
              <a:rPr lang="cs-CZ" b="1">
                <a:solidFill>
                  <a:srgbClr val="003399"/>
                </a:solidFill>
              </a:rPr>
              <a:t>Y = označení evidovaného příjemce</a:t>
            </a:r>
            <a:r>
              <a:rPr lang="cs-CZ">
                <a:solidFill>
                  <a:srgbClr val="003399"/>
                </a:solidFill>
              </a:rPr>
              <a:t>; </a:t>
            </a:r>
            <a:r>
              <a:rPr lang="cs-CZ" err="1">
                <a:solidFill>
                  <a:srgbClr val="003399"/>
                </a:solidFill>
                <a:highlight>
                  <a:srgbClr val="C0C0C0"/>
                </a:highlight>
              </a:rPr>
              <a:t>ccc</a:t>
            </a:r>
            <a:r>
              <a:rPr lang="cs-CZ">
                <a:solidFill>
                  <a:srgbClr val="003399"/>
                </a:solidFill>
                <a:highlight>
                  <a:srgbClr val="C0C0C0"/>
                </a:highlight>
              </a:rPr>
              <a:t> = pořadové číslo SEED ID pro místo určení</a:t>
            </a:r>
            <a:r>
              <a:rPr lang="cs-CZ">
                <a:solidFill>
                  <a:srgbClr val="003399"/>
                </a:solidFill>
              </a:rPr>
              <a:t>)</a:t>
            </a:r>
          </a:p>
          <a:p>
            <a:pPr algn="just" defTabSz="2976761"/>
            <a:endParaRPr lang="cs-CZ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Každé místo odeslání musí mít přiděleno SEED ID. Platí také pro sídlo.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Každé místo určení musí mít přiděleno SEED ID. Platí také pro sídlo.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1 adresa = místo odeslání, místo určení = 2 SEED ID. (jinak než v RPOD)</a:t>
            </a:r>
          </a:p>
          <a:p>
            <a:pPr algn="just" defTabSz="2976761"/>
            <a:endParaRPr lang="cs-CZ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Zjednodušený elektronický průvodní doklad (e-SAD)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4FE3013-5937-4FF7-A752-C686812AE0D3}"/>
              </a:ext>
            </a:extLst>
          </p:cNvPr>
          <p:cNvSpPr txBox="1"/>
          <p:nvPr/>
        </p:nvSpPr>
        <p:spPr>
          <a:xfrm>
            <a:off x="11734799" y="9080500"/>
            <a:ext cx="381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1293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4939" y="2428528"/>
            <a:ext cx="11509966" cy="746456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Podání e-SAD</a:t>
            </a: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 (ČR-EU, ale také ČR – ČR přes území jiného členského státu EU)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až 7 kalendářních dní před zahájením dopravy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datum zahájení dopravy: 7. února v 11:50 hod.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e-SAD lze vystavit nejdříve 31. ledna v 11:50 hod. (v 11:49 hod. ještě ne)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možnost uložit návrh e-SAD do „</a:t>
            </a:r>
            <a:r>
              <a:rPr lang="cs-CZ" b="1" u="sng" dirty="0" err="1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xml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“</a:t>
            </a:r>
          </a:p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Storno e-SAD</a:t>
            </a:r>
            <a:endParaRPr lang="cs-CZ" b="1" u="sng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do doby zahájení dopravy: tzn. do 7. února v 11:49 hod. 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po době zahájení dopravy: žádost o manuální ukončení dopravy </a:t>
            </a:r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Změna místa určení </a:t>
            </a:r>
            <a:r>
              <a:rPr lang="cs-CZ" b="1" u="sng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(provádí odesílatel)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zpět odesílateli zásilky,</a:t>
            </a:r>
          </a:p>
          <a:p>
            <a:pPr marL="342900" indent="-342900" algn="just" defTabSz="297676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původnímu příjemci, do jiného místa určení.</a:t>
            </a:r>
          </a:p>
          <a:p>
            <a:pPr algn="just" defTabSz="2976761"/>
            <a:endParaRPr lang="cs-CZ" b="1" u="sng" dirty="0">
              <a:solidFill>
                <a:srgbClr val="0E3E9F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algn="just" defTabSz="2976761"/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Tisk dokladu – pouze dobrovolně (</a:t>
            </a:r>
            <a:r>
              <a:rPr lang="cs-CZ" b="1" u="sng" dirty="0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povinnost zrušena</a:t>
            </a:r>
            <a:r>
              <a:rPr lang="cs-CZ" b="1" u="sng" dirty="0">
                <a:solidFill>
                  <a:srgbClr val="0E3E9F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)</a:t>
            </a: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Od 13. 2. 2023 bude ARC kód postačujícím identifikátorem pro kontrolu zásilky vybraných výrobků během dopravy. Evidovaný odesílatel má povinnost sdělit ARC dopravci.</a:t>
            </a:r>
          </a:p>
          <a:p>
            <a:pPr algn="just" defTabSz="2976761"/>
            <a:r>
              <a:rPr lang="cs-CZ" dirty="0">
                <a:solidFill>
                  <a:srgbClr val="0E3E9F"/>
                </a:solidFill>
                <a:latin typeface="Arial" pitchFamily="34" charset="0"/>
                <a:cs typeface="Arial" pitchFamily="34" charset="0"/>
              </a:rPr>
              <a:t>Ruší se povinnost, aby zásilku vybraných výrobků doprovázel stejnopis průvodního dokladu (e-AD) nebo zjednodušeného průvodního dokladu e-SAD). </a:t>
            </a: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Zjednodušený elektronický průvodní doklad (e-SAD)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A611F5-C5C2-4ADB-8870-3E4DDACDF827}"/>
              </a:ext>
            </a:extLst>
          </p:cNvPr>
          <p:cNvSpPr txBox="1"/>
          <p:nvPr/>
        </p:nvSpPr>
        <p:spPr>
          <a:xfrm>
            <a:off x="11734799" y="9080500"/>
            <a:ext cx="381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38124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4939" y="2428528"/>
            <a:ext cx="11509966" cy="81658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  <a:p>
            <a:pPr algn="just" defTabSz="2976761"/>
            <a:endParaRPr lang="cs-CZ" dirty="0">
              <a:solidFill>
                <a:srgbClr val="0E3E9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72010" y="1613998"/>
            <a:ext cx="12195175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Detail SEED ID evidovaného odesílatele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A611F5-C5C2-4ADB-8870-3E4DDACDF827}"/>
              </a:ext>
            </a:extLst>
          </p:cNvPr>
          <p:cNvSpPr txBox="1"/>
          <p:nvPr/>
        </p:nvSpPr>
        <p:spPr>
          <a:xfrm>
            <a:off x="11734799" y="9080500"/>
            <a:ext cx="381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9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7379ED4-E2AD-4BBA-B9E5-EC6776B7C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99334"/>
            <a:ext cx="12195175" cy="335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67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35D7099E21C56469B0DFCEB9CEDB424" ma:contentTypeVersion="0" ma:contentTypeDescription="Vytvoří nový dokument" ma:contentTypeScope="" ma:versionID="9244be8eb41edfd466493f7bf91566f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bb0b85cf6ec3df31f7bbb0953499e4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E5802F-A5AE-4B3B-AB40-05529E6C7442}"/>
</file>

<file path=customXml/itemProps2.xml><?xml version="1.0" encoding="utf-8"?>
<ds:datastoreItem xmlns:ds="http://schemas.openxmlformats.org/officeDocument/2006/customXml" ds:itemID="{99684E42-A979-4E62-97F1-EDCE423B7117}"/>
</file>

<file path=customXml/itemProps3.xml><?xml version="1.0" encoding="utf-8"?>
<ds:datastoreItem xmlns:ds="http://schemas.openxmlformats.org/officeDocument/2006/customXml" ds:itemID="{9EEF834B-2147-42AC-A0C1-40688BBB9B31}"/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2653</Words>
  <Application>Microsoft Office PowerPoint</Application>
  <PresentationFormat>Vlastní</PresentationFormat>
  <Paragraphs>313</Paragraphs>
  <Slides>21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GorreCZ</dc:creator>
  <cp:lastModifiedBy>Mauerová Pavlína Ing.</cp:lastModifiedBy>
  <cp:revision>3</cp:revision>
  <dcterms:created xsi:type="dcterms:W3CDTF">2009-12-10T19:11:10Z</dcterms:created>
  <dcterms:modified xsi:type="dcterms:W3CDTF">2023-02-03T16:01:55Z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0x010100835D7099E21C56469B0DFCEB9CEDB424</vt:lpwstr>
  </property>
  <property fmtid="{D5CDD505-2E9C-101B-9397-08002B2CF9AE}" pid="3" name="Order">
    <vt:r8>700</vt:r8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