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56" r:id="rId5"/>
    <p:sldId id="275" r:id="rId6"/>
    <p:sldId id="262" r:id="rId7"/>
    <p:sldId id="278" r:id="rId8"/>
    <p:sldId id="290" r:id="rId9"/>
    <p:sldId id="282" r:id="rId10"/>
    <p:sldId id="257" r:id="rId11"/>
    <p:sldId id="289" r:id="rId12"/>
    <p:sldId id="281" r:id="rId13"/>
    <p:sldId id="292" r:id="rId14"/>
    <p:sldId id="293" r:id="rId15"/>
    <p:sldId id="291" r:id="rId16"/>
    <p:sldId id="277" r:id="rId17"/>
    <p:sldId id="272" r:id="rId18"/>
    <p:sldId id="280" r:id="rId19"/>
    <p:sldId id="263" r:id="rId20"/>
    <p:sldId id="273" r:id="rId21"/>
    <p:sldId id="285" r:id="rId22"/>
    <p:sldId id="274" r:id="rId23"/>
    <p:sldId id="284" r:id="rId24"/>
    <p:sldId id="286" r:id="rId25"/>
  </p:sldIdLst>
  <p:sldSz cx="12195175" cy="9753600"/>
  <p:notesSz cx="6858000" cy="9144000"/>
  <p:defaultTextStyle>
    <a:defPPr>
      <a:defRPr lang="cs-CZ"/>
    </a:defPPr>
    <a:lvl1pPr marL="0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27016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54033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81050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508066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135083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62099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89115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5016132" algn="l" defTabSz="125403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skočil Lubomír Mgr." initials="DLM" lastIdx="1" clrIdx="0">
    <p:extLst>
      <p:ext uri="{19B8F6BF-5375-455C-9EA6-DF929625EA0E}">
        <p15:presenceInfo xmlns:p15="http://schemas.microsoft.com/office/powerpoint/2012/main" userId="S-1-5-21-546485500-1578478505-2966661195-17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84010" autoAdjust="0"/>
  </p:normalViewPr>
  <p:slideViewPr>
    <p:cSldViewPr>
      <p:cViewPr varScale="1">
        <p:scale>
          <a:sx n="60" d="100"/>
          <a:sy n="60" d="100"/>
        </p:scale>
        <p:origin x="90" y="228"/>
      </p:cViewPr>
      <p:guideLst>
        <p:guide orient="horz" pos="3072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201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11BBF-3157-4CF4-B90E-F5FEA4EBB144}" type="datetimeFigureOut">
              <a:rPr lang="cs-CZ" smtClean="0"/>
              <a:t>5.6.2017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500188" y="1143000"/>
            <a:ext cx="3857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F24FE-A36A-4EFA-9897-6F95D5ADF69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7962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1107554"/>
          </a:xfrm>
        </p:spPr>
        <p:txBody>
          <a:bodyPr/>
          <a:lstStyle/>
          <a:p>
            <a:r>
              <a:rPr lang="cs-CZ" dirty="0" smtClean="0"/>
              <a:t>Usnadňování obchodu je v agendě WTO do roku 1996</a:t>
            </a:r>
          </a:p>
          <a:p>
            <a:endParaRPr lang="cs-CZ" dirty="0"/>
          </a:p>
          <a:p>
            <a:r>
              <a:rPr lang="cs-CZ" dirty="0" smtClean="0"/>
              <a:t>Mandát pro vyjednávání dohody byl odsouhlasen na ministerské konferenci v Doha v roce 2001 (navrženy základní okruhy – přeprava,</a:t>
            </a:r>
            <a:r>
              <a:rPr lang="cs-CZ" baseline="0" dirty="0" smtClean="0"/>
              <a:t> </a:t>
            </a:r>
            <a:r>
              <a:rPr lang="cs-CZ" dirty="0" smtClean="0"/>
              <a:t>propouštění a odbavování</a:t>
            </a:r>
            <a:r>
              <a:rPr lang="cs-CZ" baseline="0" dirty="0" smtClean="0"/>
              <a:t> </a:t>
            </a:r>
            <a:r>
              <a:rPr lang="cs-CZ" dirty="0" smtClean="0"/>
              <a:t>zboží, včetně tranzitu, technická pomoc a rozvoj kapacit.</a:t>
            </a:r>
            <a:r>
              <a:rPr lang="en-US" dirty="0" smtClean="0"/>
              <a:t> </a:t>
            </a:r>
          </a:p>
          <a:p>
            <a:endParaRPr lang="en-US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24FE-A36A-4EFA-9897-6F95D5ADF69F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5856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Informace jsou zdarma, účtován může být pouze</a:t>
            </a:r>
            <a:r>
              <a:rPr lang="cs-CZ" baseline="0" dirty="0" smtClean="0"/>
              <a:t> tisk event. CD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24FE-A36A-4EFA-9897-6F95D5ADF69F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4663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24FE-A36A-4EFA-9897-6F95D5ADF69F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1215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Připomínkování návrhů</a:t>
            </a:r>
            <a:r>
              <a:rPr lang="cs-CZ" baseline="0" dirty="0" smtClean="0"/>
              <a:t> – na úrovni EU i ČR – přes zástupce obchodní veřejnosti např. různá sdružení, asociace </a:t>
            </a:r>
            <a:r>
              <a:rPr lang="cs-CZ" baseline="0" dirty="0" err="1" smtClean="0"/>
              <a:t>atd</a:t>
            </a:r>
            <a:r>
              <a:rPr lang="cs-CZ" baseline="0" dirty="0" smtClean="0"/>
              <a:t>…</a:t>
            </a:r>
          </a:p>
          <a:p>
            <a:endParaRPr lang="cs-CZ" baseline="0" dirty="0" smtClean="0"/>
          </a:p>
          <a:p>
            <a:r>
              <a:rPr lang="cs-CZ" baseline="0" dirty="0" smtClean="0"/>
              <a:t>ZISZ a ZIPZ – EBTI na webu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24FE-A36A-4EFA-9897-6F95D5ADF69F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3778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24FE-A36A-4EFA-9897-6F95D5ADF69F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006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4638" y="3029939"/>
            <a:ext cx="10365899" cy="209070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9276" y="5527040"/>
            <a:ext cx="8536623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27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5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8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08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35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62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89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16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15474746" y="568960"/>
            <a:ext cx="4801851" cy="1213781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7078" y="568960"/>
            <a:ext cx="14204415" cy="1213781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335" y="6267593"/>
            <a:ext cx="10365899" cy="1937173"/>
          </a:xfrm>
        </p:spPr>
        <p:txBody>
          <a:bodyPr anchor="t"/>
          <a:lstStyle>
            <a:lvl1pPr algn="l">
              <a:defRPr sz="55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335" y="4133992"/>
            <a:ext cx="10365899" cy="2133600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2701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5403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810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0806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1350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76209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38911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0161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7078" y="3318934"/>
            <a:ext cx="9502074" cy="9387840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772405" y="3318934"/>
            <a:ext cx="9504192" cy="9387840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760" y="390597"/>
            <a:ext cx="10975657" cy="1625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759" y="2183272"/>
            <a:ext cx="5388321" cy="909884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27016" indent="0">
              <a:buNone/>
              <a:defRPr sz="2800" b="1"/>
            </a:lvl2pPr>
            <a:lvl3pPr marL="1254033" indent="0">
              <a:buNone/>
              <a:defRPr sz="2400" b="1"/>
            </a:lvl3pPr>
            <a:lvl4pPr marL="1881050" indent="0">
              <a:buNone/>
              <a:defRPr sz="2200" b="1"/>
            </a:lvl4pPr>
            <a:lvl5pPr marL="2508066" indent="0">
              <a:buNone/>
              <a:defRPr sz="2200" b="1"/>
            </a:lvl5pPr>
            <a:lvl6pPr marL="3135083" indent="0">
              <a:buNone/>
              <a:defRPr sz="2200" b="1"/>
            </a:lvl6pPr>
            <a:lvl7pPr marL="3762099" indent="0">
              <a:buNone/>
              <a:defRPr sz="2200" b="1"/>
            </a:lvl7pPr>
            <a:lvl8pPr marL="4389115" indent="0">
              <a:buNone/>
              <a:defRPr sz="2200" b="1"/>
            </a:lvl8pPr>
            <a:lvl9pPr marL="5016132" indent="0">
              <a:buNone/>
              <a:defRPr sz="2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759" y="3093157"/>
            <a:ext cx="5388321" cy="5619610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4980" y="2183272"/>
            <a:ext cx="5390436" cy="909884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27016" indent="0">
              <a:buNone/>
              <a:defRPr sz="2800" b="1"/>
            </a:lvl2pPr>
            <a:lvl3pPr marL="1254033" indent="0">
              <a:buNone/>
              <a:defRPr sz="2400" b="1"/>
            </a:lvl3pPr>
            <a:lvl4pPr marL="1881050" indent="0">
              <a:buNone/>
              <a:defRPr sz="2200" b="1"/>
            </a:lvl4pPr>
            <a:lvl5pPr marL="2508066" indent="0">
              <a:buNone/>
              <a:defRPr sz="2200" b="1"/>
            </a:lvl5pPr>
            <a:lvl6pPr marL="3135083" indent="0">
              <a:buNone/>
              <a:defRPr sz="2200" b="1"/>
            </a:lvl6pPr>
            <a:lvl7pPr marL="3762099" indent="0">
              <a:buNone/>
              <a:defRPr sz="2200" b="1"/>
            </a:lvl7pPr>
            <a:lvl8pPr marL="4389115" indent="0">
              <a:buNone/>
              <a:defRPr sz="2200" b="1"/>
            </a:lvl8pPr>
            <a:lvl9pPr marL="5016132" indent="0">
              <a:buNone/>
              <a:defRPr sz="2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4980" y="3093157"/>
            <a:ext cx="5390436" cy="5619610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759" y="388338"/>
            <a:ext cx="4012128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7974" y="388339"/>
            <a:ext cx="6817442" cy="8324428"/>
          </a:xfrm>
        </p:spPr>
        <p:txBody>
          <a:bodyPr/>
          <a:lstStyle>
            <a:lvl1pPr>
              <a:defRPr sz="4400"/>
            </a:lvl1pPr>
            <a:lvl2pPr>
              <a:defRPr sz="3900"/>
            </a:lvl2pPr>
            <a:lvl3pPr>
              <a:defRPr sz="33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759" y="2041032"/>
            <a:ext cx="4012128" cy="6671735"/>
          </a:xfrm>
        </p:spPr>
        <p:txBody>
          <a:bodyPr/>
          <a:lstStyle>
            <a:lvl1pPr marL="0" indent="0">
              <a:buNone/>
              <a:defRPr sz="2000"/>
            </a:lvl1pPr>
            <a:lvl2pPr marL="627016" indent="0">
              <a:buNone/>
              <a:defRPr sz="1700"/>
            </a:lvl2pPr>
            <a:lvl3pPr marL="1254033" indent="0">
              <a:buNone/>
              <a:defRPr sz="1300"/>
            </a:lvl3pPr>
            <a:lvl4pPr marL="1881050" indent="0">
              <a:buNone/>
              <a:defRPr sz="1300"/>
            </a:lvl4pPr>
            <a:lvl5pPr marL="2508066" indent="0">
              <a:buNone/>
              <a:defRPr sz="1300"/>
            </a:lvl5pPr>
            <a:lvl6pPr marL="3135083" indent="0">
              <a:buNone/>
              <a:defRPr sz="1300"/>
            </a:lvl6pPr>
            <a:lvl7pPr marL="3762099" indent="0">
              <a:buNone/>
              <a:defRPr sz="1300"/>
            </a:lvl7pPr>
            <a:lvl8pPr marL="4389115" indent="0">
              <a:buNone/>
              <a:defRPr sz="1300"/>
            </a:lvl8pPr>
            <a:lvl9pPr marL="5016132" indent="0">
              <a:buNone/>
              <a:defRPr sz="1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90340" y="6827521"/>
            <a:ext cx="7317105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90340" y="871503"/>
            <a:ext cx="7317105" cy="5852160"/>
          </a:xfrm>
        </p:spPr>
        <p:txBody>
          <a:bodyPr/>
          <a:lstStyle>
            <a:lvl1pPr marL="0" indent="0">
              <a:buNone/>
              <a:defRPr sz="4400"/>
            </a:lvl1pPr>
            <a:lvl2pPr marL="627016" indent="0">
              <a:buNone/>
              <a:defRPr sz="3900"/>
            </a:lvl2pPr>
            <a:lvl3pPr marL="1254033" indent="0">
              <a:buNone/>
              <a:defRPr sz="3300"/>
            </a:lvl3pPr>
            <a:lvl4pPr marL="1881050" indent="0">
              <a:buNone/>
              <a:defRPr sz="2800"/>
            </a:lvl4pPr>
            <a:lvl5pPr marL="2508066" indent="0">
              <a:buNone/>
              <a:defRPr sz="2800"/>
            </a:lvl5pPr>
            <a:lvl6pPr marL="3135083" indent="0">
              <a:buNone/>
              <a:defRPr sz="2800"/>
            </a:lvl6pPr>
            <a:lvl7pPr marL="3762099" indent="0">
              <a:buNone/>
              <a:defRPr sz="2800"/>
            </a:lvl7pPr>
            <a:lvl8pPr marL="4389115" indent="0">
              <a:buNone/>
              <a:defRPr sz="2800"/>
            </a:lvl8pPr>
            <a:lvl9pPr marL="5016132" indent="0">
              <a:buNone/>
              <a:defRPr sz="28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90340" y="7633548"/>
            <a:ext cx="7317105" cy="1144692"/>
          </a:xfrm>
        </p:spPr>
        <p:txBody>
          <a:bodyPr/>
          <a:lstStyle>
            <a:lvl1pPr marL="0" indent="0">
              <a:buNone/>
              <a:defRPr sz="2000"/>
            </a:lvl1pPr>
            <a:lvl2pPr marL="627016" indent="0">
              <a:buNone/>
              <a:defRPr sz="1700"/>
            </a:lvl2pPr>
            <a:lvl3pPr marL="1254033" indent="0">
              <a:buNone/>
              <a:defRPr sz="1300"/>
            </a:lvl3pPr>
            <a:lvl4pPr marL="1881050" indent="0">
              <a:buNone/>
              <a:defRPr sz="1300"/>
            </a:lvl4pPr>
            <a:lvl5pPr marL="2508066" indent="0">
              <a:buNone/>
              <a:defRPr sz="1300"/>
            </a:lvl5pPr>
            <a:lvl6pPr marL="3135083" indent="0">
              <a:buNone/>
              <a:defRPr sz="1300"/>
            </a:lvl6pPr>
            <a:lvl7pPr marL="3762099" indent="0">
              <a:buNone/>
              <a:defRPr sz="1300"/>
            </a:lvl7pPr>
            <a:lvl8pPr marL="4389115" indent="0">
              <a:buNone/>
              <a:defRPr sz="1300"/>
            </a:lvl8pPr>
            <a:lvl9pPr marL="5016132" indent="0">
              <a:buNone/>
              <a:defRPr sz="1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09760" y="390597"/>
            <a:ext cx="10975657" cy="1625600"/>
          </a:xfrm>
          <a:prstGeom prst="rect">
            <a:avLst/>
          </a:prstGeom>
        </p:spPr>
        <p:txBody>
          <a:bodyPr vert="horz" lIns="125403" tIns="62702" rIns="125403" bIns="62702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760" y="2275842"/>
            <a:ext cx="10975657" cy="6436925"/>
          </a:xfrm>
          <a:prstGeom prst="rect">
            <a:avLst/>
          </a:prstGeom>
        </p:spPr>
        <p:txBody>
          <a:bodyPr vert="horz" lIns="125403" tIns="62702" rIns="125403" bIns="62702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09759" y="9040144"/>
            <a:ext cx="2845541" cy="519289"/>
          </a:xfrm>
          <a:prstGeom prst="rect">
            <a:avLst/>
          </a:prstGeom>
        </p:spPr>
        <p:txBody>
          <a:bodyPr vert="horz" lIns="125403" tIns="62702" rIns="125403" bIns="62702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450F3-88D9-45FD-BA4F-7BDD751C4D8C}" type="datetimeFigureOut">
              <a:rPr lang="cs-CZ" smtClean="0"/>
              <a:pPr/>
              <a:t>5.6.2017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166686" y="9040144"/>
            <a:ext cx="3861805" cy="519289"/>
          </a:xfrm>
          <a:prstGeom prst="rect">
            <a:avLst/>
          </a:prstGeom>
        </p:spPr>
        <p:txBody>
          <a:bodyPr vert="horz" lIns="125403" tIns="62702" rIns="125403" bIns="62702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39876" y="9040144"/>
            <a:ext cx="2845541" cy="519289"/>
          </a:xfrm>
          <a:prstGeom prst="rect">
            <a:avLst/>
          </a:prstGeom>
        </p:spPr>
        <p:txBody>
          <a:bodyPr vert="horz" lIns="125403" tIns="62702" rIns="125403" bIns="62702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54033" rtl="0" eaLnBrk="1" latinLnBrk="0" hangingPunct="1"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0263" indent="-470263" algn="l" defTabSz="1254033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8902" indent="-391886" algn="l" defTabSz="1254033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67541" indent="-313508" algn="l" defTabSz="1254033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58" indent="-313508" algn="l" defTabSz="125403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21575" indent="-313508" algn="l" defTabSz="1254033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48591" indent="-313508" algn="l" defTabSz="12540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075607" indent="-313508" algn="l" defTabSz="12540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02624" indent="-313508" algn="l" defTabSz="12540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329640" indent="-313508" algn="l" defTabSz="12540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7016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54033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81050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508066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135083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62099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89115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016132" algn="l" defTabSz="12540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7825779" y="6388968"/>
            <a:ext cx="3960440" cy="2278528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endParaRPr lang="cs-CZ" sz="2800" b="1" dirty="0" smtClean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44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Oddělení 212</a:t>
            </a:r>
            <a:endParaRPr lang="cs-CZ" sz="44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44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Odbor 21</a:t>
            </a:r>
          </a:p>
          <a:p>
            <a:pPr defTabSz="1714917">
              <a:buFontTx/>
              <a:buChar char="-"/>
            </a:pPr>
            <a:endParaRPr lang="cs-CZ" sz="27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23" y="1996480"/>
            <a:ext cx="7209873" cy="4731479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275" y="2572544"/>
            <a:ext cx="3682805" cy="2304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705099" y="1420416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8 - Spolupráce pohraničních orgánů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624979" y="5020816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9 - Pohyb zboží určeného k dovozu pod celním dohledem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36947" y="2062535"/>
            <a:ext cx="11665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Spolupráce celních orgánů s veterinárními a fytosanitárními orgány - 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kodex Unie – </a:t>
            </a:r>
            <a:r>
              <a:rPr lang="cs-CZ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čl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.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47 + potravinářská legislativa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47" y="3189227"/>
            <a:ext cx="2664296" cy="145528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9275" y="3392943"/>
            <a:ext cx="4203492" cy="103598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4061" y="3514422"/>
            <a:ext cx="4286250" cy="866775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624979" y="5759335"/>
            <a:ext cx="11665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kodex Unie – </a:t>
            </a:r>
            <a:r>
              <a:rPr lang="cs-CZ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čl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.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226 – vnější tranzit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295" y="6385371"/>
            <a:ext cx="5544616" cy="258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8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964603" y="1636440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10 - Formality spojené s dovozem, vývozem a tranzitem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52971" y="2644552"/>
            <a:ext cx="108732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Formality a požadavky na doklady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Přijímání kopií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Používání mezinárodních norem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Jednotný portál – Single Window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Kontrola před odesláním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Využívání celních zástupců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Společné hraniční postupy a jednotné požadavky na doklady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Odmítnuté zboží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Dočasné použití zboží a aktivní a pasivní zušlechťovací styk</a:t>
            </a:r>
          </a:p>
          <a:p>
            <a:pPr marL="457200" indent="-457200" defTabSz="2976761">
              <a:buFontTx/>
              <a:buChar char="-"/>
            </a:pP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88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489075" y="1492424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11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- Volný tranzit 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489075" y="3364632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12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- Celní spolupráce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491896" y="5812904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23 - Institucionální ujednání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08955" y="2146956"/>
            <a:ext cx="11665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kodex Unie – </a:t>
            </a:r>
            <a:r>
              <a:rPr lang="cs-CZ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čl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.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226-236, 89-90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08955" y="4094693"/>
            <a:ext cx="11665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Výměna informací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Ověřování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Poskytování informací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408955" y="6491102"/>
            <a:ext cx="11665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Výbor pro usnadnění obchodu</a:t>
            </a:r>
          </a:p>
          <a:p>
            <a:pPr defTabSz="2976761"/>
            <a:endParaRPr lang="cs-CZ" sz="2800" b="1" dirty="0" smtClean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Vnitrostátní výbor pro usnadnění obchodu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79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47" y="4048479"/>
            <a:ext cx="6823615" cy="4734567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1270354" y="1500649"/>
            <a:ext cx="10364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https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://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www.wto.org/english/tratop_e/tradfa_e/tradfa_e.htm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1709" y="203550"/>
            <a:ext cx="5908526" cy="4860869"/>
          </a:xfrm>
          <a:prstGeom prst="rect">
            <a:avLst/>
          </a:prstGeom>
        </p:spPr>
      </p:pic>
      <p:sp>
        <p:nvSpPr>
          <p:cNvPr id="12" name="Obdélník 11"/>
          <p:cNvSpPr/>
          <p:nvPr/>
        </p:nvSpPr>
        <p:spPr>
          <a:xfrm>
            <a:off x="480962" y="3386384"/>
            <a:ext cx="4703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://www.tfafacility.org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/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027" y="3724672"/>
            <a:ext cx="9835849" cy="5542155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7160562" y="5289601"/>
            <a:ext cx="54725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https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://www.tfadatabase.org/</a:t>
            </a:r>
          </a:p>
          <a:p>
            <a:pPr defTabSz="2976761"/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4537" y="5968098"/>
            <a:ext cx="7160638" cy="304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" y="1656528"/>
            <a:ext cx="12169974" cy="1801474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ctr" defTabSz="2976761"/>
            <a:r>
              <a:rPr lang="cs-CZ" sz="32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Komplexní hospodářská a obchodní dohoda </a:t>
            </a:r>
          </a:p>
          <a:p>
            <a:pPr algn="ctr" defTabSz="2976761"/>
            <a:r>
              <a:rPr lang="cs-CZ" sz="32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mezi Kanadou a EU</a:t>
            </a:r>
            <a:endParaRPr lang="en-US" sz="32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algn="ctr" defTabSz="2976761"/>
            <a:r>
              <a:rPr lang="cs-CZ" sz="44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(CETA)</a:t>
            </a:r>
            <a:endParaRPr lang="cs-CZ" sz="44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92932" y="3987298"/>
            <a:ext cx="11590644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Publikována v ÚV EU L11 dne 14.1.2017 – prozatímní provádění ???</a:t>
            </a:r>
            <a:endParaRPr lang="cs-CZ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96116" y="5134835"/>
            <a:ext cx="10935621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Protokol o pravidlech původu a o postupech stanovení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původu 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– jedna z příloh k CETA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243" y="190716"/>
            <a:ext cx="1440160" cy="1627381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094" y="159331"/>
            <a:ext cx="1440160" cy="1627381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448" y="153788"/>
            <a:ext cx="1440160" cy="1627381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758" y="2068488"/>
            <a:ext cx="789622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4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489075" y="1420416"/>
            <a:ext cx="7992888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Určité odlišnosti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 pravidlech původu (např.):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92931" y="2140496"/>
            <a:ext cx="10832456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Jako důkaz původu pouze prohlášení o původu, není osvědčení EUR.1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95" y="484312"/>
            <a:ext cx="8960248" cy="791046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404" y="2423771"/>
            <a:ext cx="10044113" cy="231260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08955" y="8030563"/>
            <a:ext cx="10934592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Použití registrovaného vývozce REX – vývozci se můžou registrovat už nyní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9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296855" y="1523275"/>
            <a:ext cx="398997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Registrování vývozců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257748" y="2286494"/>
            <a:ext cx="817129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CS ČR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registruje pouze vývozce usazené v ČR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2247082" y="3140035"/>
            <a:ext cx="9948093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Podání žádosti o registraci – možnost využití inteligentního formuláře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220069" y="7240809"/>
            <a:ext cx="817129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Zápis registrace do unijní databáze REX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280458" y="8329466"/>
            <a:ext cx="817129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Rozhodnutí o registraci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7467" y="437876"/>
            <a:ext cx="6655574" cy="3305046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71" y="276692"/>
            <a:ext cx="7455807" cy="6020916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2220069" y="6297608"/>
            <a:ext cx="8866526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přidělení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čísla REX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(např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CZREX62000117)</a:t>
            </a:r>
          </a:p>
        </p:txBody>
      </p:sp>
    </p:spTree>
    <p:extLst>
      <p:ext uri="{BB962C8B-B14F-4D97-AF65-F5344CB8AC3E}">
        <p14:creationId xmlns:p14="http://schemas.microsoft.com/office/powerpoint/2010/main" val="342563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336947" y="1924472"/>
            <a:ext cx="11148297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Kontrola čísla REX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endParaRPr lang="cs-CZ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201043" y="2609765"/>
            <a:ext cx="11312913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Veřejná – na internetových stránkách DG TAXUD</a:t>
            </a:r>
            <a:endParaRPr lang="en-US" sz="2800" b="1" dirty="0" smtClean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96987" y="8045152"/>
            <a:ext cx="11148297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ctr"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Registrovaný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vývozce je jeden pro všechny (ne jen pro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GSP nebo CETA)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bez další potřebné registrace nebo jeho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rozšíření</a:t>
            </a:r>
            <a:endParaRPr lang="cs-CZ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195" y="377527"/>
            <a:ext cx="8879354" cy="741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7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573386" y="1989111"/>
            <a:ext cx="10934592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31. 12. 2017 se může používat i schválený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vývozce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573386" y="2665760"/>
            <a:ext cx="9577064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err="1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800" b="1" dirty="0" err="1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straně</a:t>
            </a:r>
            <a:r>
              <a:rPr lang="en-US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CA </a:t>
            </a:r>
            <a:r>
              <a:rPr lang="en-US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podnikatelské</a:t>
            </a:r>
            <a:r>
              <a:rPr lang="en-US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číslo</a:t>
            </a:r>
            <a:r>
              <a:rPr lang="en-US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(Business Number)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573386" y="1336498"/>
            <a:ext cx="5663753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straně EU limit 6.000 EUR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573386" y="4035646"/>
            <a:ext cx="9688710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Uchovávání záznamů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- po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dobu tří let od vystavení prohlášení o původu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573386" y="3350703"/>
            <a:ext cx="854375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latnost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prohlášení o původu je 12 měsíců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561083" y="5152344"/>
            <a:ext cx="10225136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oba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verifikace je 12 měsíců po obdržení žádosti v zemi vystavení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561083" y="6268174"/>
            <a:ext cx="10225136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err="1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Drawback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- ustanovení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 uplatňování cla z nepůvodních materiálů v rámci AZS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561083" y="7375359"/>
            <a:ext cx="8543751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Přechodné období není stanoveno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1573386" y="8027972"/>
            <a:ext cx="10212833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Přeposílání zásilek – výměna důkazů původu – náhradní doklad o původu v rámci EU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véPole 10"/>
          <p:cNvSpPr txBox="1"/>
          <p:nvPr/>
        </p:nvSpPr>
        <p:spPr>
          <a:xfrm>
            <a:off x="768995" y="1996480"/>
            <a:ext cx="8928992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pt-BR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Některá </a:t>
            </a:r>
            <a:r>
              <a:rPr lang="pt-BR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nová kritéria pro určení </a:t>
            </a:r>
            <a:r>
              <a:rPr lang="pt-BR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původu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– Příloha 5 – Specifická pravidla původu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985020" y="6732786"/>
            <a:ext cx="11089232" cy="520278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Odchylky z kritérii původu pro některé zboží – kvóty – Příloha 5a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313" y="1060376"/>
            <a:ext cx="10029973" cy="518457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479" y="2154046"/>
            <a:ext cx="75057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0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89075" y="2576554"/>
            <a:ext cx="9539778" cy="63192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ctr" defTabSz="2976761"/>
            <a:r>
              <a:rPr lang="cs-CZ" sz="36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DOHODA O USNADŇOVÁNÍ OBCHODU</a:t>
            </a:r>
            <a:endParaRPr lang="cs-CZ" sz="36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41003" y="4356962"/>
            <a:ext cx="11148297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Odsouhlasena 7.12.2013 na Bali, podepsána 27.11.2014 v Ženevě 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endParaRPr lang="cs-CZ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889955" y="5380856"/>
            <a:ext cx="9947406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Vstoupila v platnost 22.2.2017 po ratifikaci 112 členských států WTO</a:t>
            </a:r>
            <a:endParaRPr lang="en-US" sz="2800" b="1" dirty="0" smtClean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14830" y="3252470"/>
            <a:ext cx="11580345" cy="63192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36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WTO AGREEMENT ON </a:t>
            </a:r>
            <a:r>
              <a:rPr lang="cs-CZ" sz="36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TRADE FACILITATION </a:t>
            </a:r>
            <a:r>
              <a:rPr lang="cs-CZ" sz="36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(TFA)</a:t>
            </a:r>
            <a:endParaRPr lang="en-US" sz="3600" b="1" dirty="0" smtClean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7267" y="609979"/>
            <a:ext cx="4604833" cy="188238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5499" y="6259903"/>
            <a:ext cx="4372019" cy="248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6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1013174" y="1780456"/>
            <a:ext cx="10832456" cy="1370587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Zavedení plné kumulace – využití/započítání zpracování nepůvodního materiálu bez získání preferenčního původu v druhé straně pro určení preferenčního původu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347" y="772344"/>
            <a:ext cx="6526287" cy="7994415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882883" y="7445129"/>
            <a:ext cx="10934592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algn="just"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Připravena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možnost kumulovat s materiály z US, až bude dohoda s US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98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55" y="268288"/>
            <a:ext cx="11553825" cy="775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3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4213834" y="1540911"/>
            <a:ext cx="4320478" cy="508813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3 ODDÍLY (SEKCE)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36947" y="2663421"/>
            <a:ext cx="11718548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I. ODDÍL  - čl. 1 až 12 – jednotlivé požadavky na postupy usnadňující obchod 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36946" y="4216818"/>
            <a:ext cx="11718549" cy="1370587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II.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ODDÍL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– čl. 13 až 22 - USTANOVENÍ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 ZVLÁŠTNÍM A ROZDÍLNÉM ZACHÁZENÍ PRO ROZVOJOVÉ ČLENSKÉ ZEMĚ A NEJMÉNĚ ROZVINUTÉ ČLENSKÉ ZEMĚ 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40426" y="6210974"/>
            <a:ext cx="11642202" cy="939700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III. ODDÍL  - čl. 23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 24 - INSTITUCIONÁLNÍ UJEDNÁNÍ A ZÁVĚREČNÁ USTANOVENÍ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3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24979" y="1852464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24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ZÁVĚREČNÁ 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USTANOVENÍ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39678" y="2644552"/>
            <a:ext cx="11718549" cy="1801474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. Členové celní unie nebo regionálního hospodářského uspořádání mohou na pomoc při provádění svých povinností podle této Dohody zaujmout regionální přístup, a to i prostřednictvím zřízení a využívání regionálních orgánů.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497187" y="4964147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Smlouvy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 EU + Celní 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kodex Unie 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403" y="6005489"/>
            <a:ext cx="2569195" cy="17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5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768995" y="1924472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1 - Zveřejnění a dostupnost informací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39678" y="2644552"/>
            <a:ext cx="11718549" cy="3094136"/>
          </a:xfrm>
          <a:prstGeom prst="rect">
            <a:avLst/>
          </a:prstGeom>
          <a:noFill/>
        </p:spPr>
        <p:txBody>
          <a:bodyPr wrap="square" lIns="77171" tIns="38586" rIns="77171" bIns="38586" rtlCol="0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Úřední věstník EU</a:t>
            </a:r>
          </a:p>
          <a:p>
            <a:pPr defTabSz="2976761"/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Sbírka zákonů ČR</a:t>
            </a:r>
          </a:p>
          <a:p>
            <a:pPr defTabSz="2976761"/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Internetové stránky</a:t>
            </a:r>
          </a:p>
          <a:p>
            <a:pPr defTabSz="2976761"/>
            <a:endParaRPr lang="cs-CZ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2633" y="6100936"/>
            <a:ext cx="112115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kodex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Unie, prováděcí předpisy k celnímu kodexu, celní zákon, vyhláška k celnímu zákonu, daňový řád, správní řád, soudní řád, TARIC …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42633" y="8117160"/>
            <a:ext cx="11211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Informační střediska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527" y="340296"/>
            <a:ext cx="9388370" cy="696425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971" y="1924472"/>
            <a:ext cx="8591550" cy="704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0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/>
          <p:cNvGrpSpPr/>
          <p:nvPr/>
        </p:nvGrpSpPr>
        <p:grpSpPr>
          <a:xfrm>
            <a:off x="830978" y="1276400"/>
            <a:ext cx="7452172" cy="4320480"/>
            <a:chOff x="480963" y="1132384"/>
            <a:chExt cx="9061582" cy="4824536"/>
          </a:xfrm>
        </p:grpSpPr>
        <p:pic>
          <p:nvPicPr>
            <p:cNvPr id="2" name="Obrázek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963" y="1132384"/>
              <a:ext cx="9061582" cy="4824536"/>
            </a:xfrm>
            <a:prstGeom prst="rect">
              <a:avLst/>
            </a:prstGeom>
          </p:spPr>
        </p:pic>
        <p:sp>
          <p:nvSpPr>
            <p:cNvPr id="4" name="Obdélník 3"/>
            <p:cNvSpPr/>
            <p:nvPr/>
          </p:nvSpPr>
          <p:spPr>
            <a:xfrm>
              <a:off x="5089475" y="1276401"/>
              <a:ext cx="864096" cy="144016"/>
            </a:xfrm>
            <a:prstGeom prst="rect">
              <a:avLst/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6" name="Skupina 5"/>
          <p:cNvGrpSpPr/>
          <p:nvPr/>
        </p:nvGrpSpPr>
        <p:grpSpPr>
          <a:xfrm>
            <a:off x="3910925" y="3436640"/>
            <a:ext cx="7731277" cy="5031818"/>
            <a:chOff x="2785219" y="4084712"/>
            <a:chExt cx="8401350" cy="4635773"/>
          </a:xfrm>
        </p:grpSpPr>
        <p:pic>
          <p:nvPicPr>
            <p:cNvPr id="3" name="Obrázek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85219" y="4084712"/>
              <a:ext cx="8401350" cy="4635773"/>
            </a:xfrm>
            <a:prstGeom prst="rect">
              <a:avLst/>
            </a:prstGeom>
          </p:spPr>
        </p:pic>
        <p:sp>
          <p:nvSpPr>
            <p:cNvPr id="5" name="Obdélník 4"/>
            <p:cNvSpPr/>
            <p:nvPr/>
          </p:nvSpPr>
          <p:spPr>
            <a:xfrm>
              <a:off x="7177707" y="4228728"/>
              <a:ext cx="864096" cy="144016"/>
            </a:xfrm>
            <a:prstGeom prst="rect">
              <a:avLst/>
            </a:prstGeom>
            <a:solidFill>
              <a:srgbClr val="3B59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96208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201043" y="1551583"/>
            <a:ext cx="11233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2 - Příležitost podat připomínky, informace před vstupem v platnost a konzultace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201043" y="4596151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3 - Předběžná rozhodnutí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209155" y="2505690"/>
            <a:ext cx="66796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Smlouva o EU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Smlouva o fungování EU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Legislativní proces v ČR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Smíšená pracovní skupina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209155" y="5271413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kodex Unie – závazné informace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450" y="124272"/>
            <a:ext cx="7118251" cy="6286922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2209154" y="6912188"/>
            <a:ext cx="66796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Celní kodex Unie – čl. 44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Daňový řád - § 108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Správní řád - § 81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Soudní řád - § 103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201043" y="6388968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4 - Postupy pro odvolání nebo přezkum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961927" y="1636440"/>
            <a:ext cx="11233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5 - Další opatření k posílení nestrannosti, nediskriminace a transparentnosti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961927" y="4741057"/>
            <a:ext cx="11233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6 - Závazná pravidla pro poplatky a platby ukládané na dovoz a vývoz nebo v jejich souvislosti a sankce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20923" y="2757861"/>
            <a:ext cx="120742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Systém kontrol - celní kodex Unie – čl. 46 + potravinářská legislativa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Zadržení -  Celní kodex Unie –čl. 22.6 + celní zákon - § 40</a:t>
            </a:r>
          </a:p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Druhá laboratorní zkouška – Celní kodex Unie – čl. 190 + potravinářská legislativa</a:t>
            </a:r>
          </a:p>
        </p:txBody>
      </p:sp>
      <p:sp>
        <p:nvSpPr>
          <p:cNvPr id="7" name="Obdélník 6"/>
          <p:cNvSpPr/>
          <p:nvPr/>
        </p:nvSpPr>
        <p:spPr>
          <a:xfrm>
            <a:off x="120923" y="5865674"/>
            <a:ext cx="11953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Poplatky  - Celní kodex Unie – </a:t>
            </a:r>
            <a:r>
              <a:rPr lang="cs-CZ" sz="2800" b="1" dirty="0" err="1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čl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. 52 + celní zákon + vyhláška k celnímu zákonu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47263" y="6977591"/>
            <a:ext cx="9217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Sankce 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- Celní kodex Unie – </a:t>
            </a:r>
            <a:r>
              <a:rPr lang="cs-CZ" sz="2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čl</a:t>
            </a:r>
            <a:r>
              <a:rPr lang="cs-CZ" sz="2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. </a:t>
            </a: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42 + celní zákon</a:t>
            </a: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307" y="1852464"/>
            <a:ext cx="8316753" cy="704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0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489075" y="1420416"/>
            <a:ext cx="11233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976761"/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cs-CZ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cs-CZ" sz="28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 7 - Propuštění a odbavení zboží</a:t>
            </a:r>
            <a:endParaRPr lang="en-US" sz="28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52971" y="2140496"/>
            <a:ext cx="108732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Zpracování před příchodem zboží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Elektronická platba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Oddělení propuštění od konečného vyměření cel, daní, poplatků a plateb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Řízení rizik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Audit po celním odbavení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Stanovení a zveřejnění průměrné doby trvání propuštění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Opatření na usnadnění obchodu pro schválení hospodářské subjekty – AEO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Spěšné zásilky</a:t>
            </a:r>
          </a:p>
          <a:p>
            <a:pPr marL="457200" indent="-457200" defTabSz="2976761">
              <a:buFontTx/>
              <a:buChar char="-"/>
            </a:pPr>
            <a:r>
              <a:rPr lang="cs-CZ" sz="2800" b="1" dirty="0" smtClean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Zboží podléhající rychlé zkáze</a:t>
            </a:r>
          </a:p>
          <a:p>
            <a:pPr marL="457200" indent="-457200" defTabSz="2976761">
              <a:buFontTx/>
              <a:buChar char="-"/>
            </a:pPr>
            <a:endParaRPr lang="en-US" sz="2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619" y="5740896"/>
            <a:ext cx="5495925" cy="299085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8672" y="772344"/>
            <a:ext cx="7296150" cy="71723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2819" y="1353419"/>
            <a:ext cx="88487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Z_PG_SW_Environment" id="{2492546E-3BB1-45A7-8B02-F20E9129DE8D}" vid="{7D19BD84-C2BC-4962-B320-A287C734A312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EB0938F7C9B34C973CDF1ED0F140FF" ma:contentTypeVersion="0" ma:contentTypeDescription="Vytvoří nový dokument" ma:contentTypeScope="" ma:versionID="cbbb2195f71a9ca1346bf3701cf8f2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ecb93c72f33e94aa0d8973920a8bbe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94F745-2F65-4029-B884-8373237A6421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8830BD7-9887-41DA-AE27-0A080043D1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5320A6-6268-4CA5-83B7-2D36C6E2EC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CZ_PG_SW_Environment</Template>
  <TotalTime>1726</TotalTime>
  <Words>944</Words>
  <Application>Microsoft Office PowerPoint</Application>
  <PresentationFormat>Vlastní</PresentationFormat>
  <Paragraphs>122</Paragraphs>
  <Slides>21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4" baseType="lpstr">
      <vt:lpstr>Arial</vt:lpstr>
      <vt:lpstr>Calibri</vt:lpstr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Celní správa České republiky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Doskočil Lubomír Mgr.</dc:creator>
  <cp:lastModifiedBy>Doskočil Lubomír Mgr.</cp:lastModifiedBy>
  <cp:revision>105</cp:revision>
  <dcterms:created xsi:type="dcterms:W3CDTF">2017-03-15T09:03:12Z</dcterms:created>
  <dcterms:modified xsi:type="dcterms:W3CDTF">2017-06-05T13:34:13Z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0x010100D6EB0938F7C9B34C973CDF1ED0F140FF</vt:lpwstr>
  </property>
</Properties>
</file>