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Default Extension="jpeg" ContentType="image/jpeg"/>
  <Default Extension="emf" ContentType="image/x-emf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  <p:sldMasterId id="2147483958" r:id="rId2"/>
  </p:sldMasterIdLst>
  <p:notesMasterIdLst>
    <p:notesMasterId r:id="rId23"/>
  </p:notesMasterIdLst>
  <p:handoutMasterIdLst>
    <p:handoutMasterId r:id="rId24"/>
  </p:handoutMasterIdLst>
  <p:sldIdLst>
    <p:sldId id="295" r:id="rId3"/>
    <p:sldId id="327" r:id="rId4"/>
    <p:sldId id="328" r:id="rId5"/>
    <p:sldId id="329" r:id="rId6"/>
    <p:sldId id="303" r:id="rId7"/>
    <p:sldId id="307" r:id="rId8"/>
    <p:sldId id="308" r:id="rId9"/>
    <p:sldId id="309" r:id="rId10"/>
    <p:sldId id="312" r:id="rId11"/>
    <p:sldId id="313" r:id="rId12"/>
    <p:sldId id="315" r:id="rId13"/>
    <p:sldId id="316" r:id="rId14"/>
    <p:sldId id="321" r:id="rId15"/>
    <p:sldId id="322" r:id="rId16"/>
    <p:sldId id="323" r:id="rId17"/>
    <p:sldId id="324" r:id="rId18"/>
    <p:sldId id="325" r:id="rId19"/>
    <p:sldId id="326" r:id="rId20"/>
    <p:sldId id="331" r:id="rId21"/>
    <p:sldId id="286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BF80BF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BF80BF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BF80BF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BF80BF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BF80BF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rgbClr val="BF80BF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rgbClr val="BF80BF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rgbClr val="BF80BF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rgbClr val="BF80BF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904">
          <p15:clr>
            <a:srgbClr val="A4A3A4"/>
          </p15:clr>
        </p15:guide>
        <p15:guide id="2" orient="horz" pos="1057">
          <p15:clr>
            <a:srgbClr val="A4A3A4"/>
          </p15:clr>
        </p15:guide>
        <p15:guide id="3" pos="184">
          <p15:clr>
            <a:srgbClr val="A4A3A4"/>
          </p15:clr>
        </p15:guide>
        <p15:guide id="4" pos="5548">
          <p15:clr>
            <a:srgbClr val="A4A3A4"/>
          </p15:clr>
        </p15:guide>
        <p15:guide id="5" pos="3326">
          <p15:clr>
            <a:srgbClr val="A4A3A4"/>
          </p15:clr>
        </p15:guide>
        <p15:guide id="6" pos="29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talia Babjakova" initials="N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400"/>
    <a:srgbClr val="C9DD03"/>
    <a:srgbClr val="FFFFFF"/>
    <a:srgbClr val="00A1DE"/>
    <a:srgbClr val="00A0DE"/>
    <a:srgbClr val="002776"/>
    <a:srgbClr val="3C8A2E"/>
    <a:srgbClr val="003D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87" autoAdjust="0"/>
    <p:restoredTop sz="94681" autoAdjust="0"/>
  </p:normalViewPr>
  <p:slideViewPr>
    <p:cSldViewPr snapToGrid="0" showGuides="1">
      <p:cViewPr varScale="1">
        <p:scale>
          <a:sx n="109" d="100"/>
          <a:sy n="109" d="100"/>
        </p:scale>
        <p:origin x="276" y="102"/>
      </p:cViewPr>
      <p:guideLst>
        <p:guide orient="horz" pos="2904"/>
        <p:guide orient="horz" pos="1057"/>
        <p:guide pos="184"/>
        <p:guide pos="5548"/>
        <p:guide pos="3326"/>
        <p:guide pos="29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CAAD79-4FAC-416C-9E3C-A7E376186FA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26D656B-413C-4012-AEB0-26F1C56A641E}">
      <dgm:prSet phldrT="[Text]"/>
      <dgm:spPr/>
      <dgm:t>
        <a:bodyPr/>
        <a:lstStyle/>
        <a:p>
          <a:r>
            <a:rPr lang="cs-CZ" dirty="0" smtClean="0"/>
            <a:t>Zpracování </a:t>
          </a:r>
        </a:p>
        <a:p>
          <a:r>
            <a:rPr lang="cs-CZ" dirty="0" smtClean="0"/>
            <a:t>dotazníku</a:t>
          </a:r>
          <a:endParaRPr lang="cs-CZ" dirty="0"/>
        </a:p>
      </dgm:t>
    </dgm:pt>
    <dgm:pt modelId="{AD60AA77-FC8D-4EFE-AB9D-82871B219EE2}" type="parTrans" cxnId="{5AB16AB6-6F2B-42BB-A7DA-1226E5DFB656}">
      <dgm:prSet/>
      <dgm:spPr/>
      <dgm:t>
        <a:bodyPr/>
        <a:lstStyle/>
        <a:p>
          <a:endParaRPr lang="cs-CZ"/>
        </a:p>
      </dgm:t>
    </dgm:pt>
    <dgm:pt modelId="{23BAFF39-C731-400A-BF00-6AA781E69710}" type="sibTrans" cxnId="{5AB16AB6-6F2B-42BB-A7DA-1226E5DFB656}">
      <dgm:prSet/>
      <dgm:spPr/>
      <dgm:t>
        <a:bodyPr/>
        <a:lstStyle/>
        <a:p>
          <a:endParaRPr lang="cs-CZ"/>
        </a:p>
      </dgm:t>
    </dgm:pt>
    <dgm:pt modelId="{C518DA87-7326-4E0A-BB77-A182880B691A}">
      <dgm:prSet phldrT="[Text]"/>
      <dgm:spPr/>
      <dgm:t>
        <a:bodyPr/>
        <a:lstStyle/>
        <a:p>
          <a:r>
            <a:rPr lang="cs-CZ" dirty="0" smtClean="0"/>
            <a:t>Realizace dotazníkového šetření</a:t>
          </a:r>
          <a:endParaRPr lang="cs-CZ" dirty="0"/>
        </a:p>
      </dgm:t>
    </dgm:pt>
    <dgm:pt modelId="{38ACF5EA-2497-4DD6-89BF-0B3D42AB27CF}" type="parTrans" cxnId="{CDE6C478-B3E6-4B07-9733-96BC08BF25C1}">
      <dgm:prSet/>
      <dgm:spPr/>
      <dgm:t>
        <a:bodyPr/>
        <a:lstStyle/>
        <a:p>
          <a:endParaRPr lang="cs-CZ"/>
        </a:p>
      </dgm:t>
    </dgm:pt>
    <dgm:pt modelId="{3D70888F-372B-4CD5-8B17-2A887E8EE630}" type="sibTrans" cxnId="{CDE6C478-B3E6-4B07-9733-96BC08BF25C1}">
      <dgm:prSet/>
      <dgm:spPr/>
      <dgm:t>
        <a:bodyPr/>
        <a:lstStyle/>
        <a:p>
          <a:endParaRPr lang="cs-CZ"/>
        </a:p>
      </dgm:t>
    </dgm:pt>
    <dgm:pt modelId="{E8E22A04-A328-453E-BA55-039C4A497916}">
      <dgm:prSet phldrT="[Text]"/>
      <dgm:spPr/>
      <dgm:t>
        <a:bodyPr/>
        <a:lstStyle/>
        <a:p>
          <a:r>
            <a:rPr lang="cs-CZ" dirty="0" smtClean="0"/>
            <a:t>Vyhodnocení dotazníkového šetření</a:t>
          </a:r>
          <a:endParaRPr lang="cs-CZ" dirty="0"/>
        </a:p>
      </dgm:t>
    </dgm:pt>
    <dgm:pt modelId="{F387B1A9-A46B-46A2-B233-49290CBAF840}" type="parTrans" cxnId="{7DA8B3B7-C700-4C91-9FF0-28F705AEB1B8}">
      <dgm:prSet/>
      <dgm:spPr/>
      <dgm:t>
        <a:bodyPr/>
        <a:lstStyle/>
        <a:p>
          <a:endParaRPr lang="cs-CZ"/>
        </a:p>
      </dgm:t>
    </dgm:pt>
    <dgm:pt modelId="{E00CFE9B-6C53-455B-B703-D7C332C70924}" type="sibTrans" cxnId="{7DA8B3B7-C700-4C91-9FF0-28F705AEB1B8}">
      <dgm:prSet/>
      <dgm:spPr/>
      <dgm:t>
        <a:bodyPr/>
        <a:lstStyle/>
        <a:p>
          <a:endParaRPr lang="cs-CZ"/>
        </a:p>
      </dgm:t>
    </dgm:pt>
    <dgm:pt modelId="{4F2699CD-2138-4D9C-9EE4-6E44631769F6}" type="pres">
      <dgm:prSet presAssocID="{46CAAD79-4FAC-416C-9E3C-A7E376186FAC}" presName="Name0" presStyleCnt="0">
        <dgm:presLayoutVars>
          <dgm:dir/>
          <dgm:resizeHandles val="exact"/>
        </dgm:presLayoutVars>
      </dgm:prSet>
      <dgm:spPr/>
    </dgm:pt>
    <dgm:pt modelId="{04911575-5B9F-4FC4-8E50-E3B12E08F4A2}" type="pres">
      <dgm:prSet presAssocID="{626D656B-413C-4012-AEB0-26F1C56A641E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CC476A-FE8D-4B45-A6BB-C03B194729AA}" type="pres">
      <dgm:prSet presAssocID="{23BAFF39-C731-400A-BF00-6AA781E69710}" presName="parSpace" presStyleCnt="0"/>
      <dgm:spPr/>
    </dgm:pt>
    <dgm:pt modelId="{451909D7-A5C4-4823-982A-98E2044EB745}" type="pres">
      <dgm:prSet presAssocID="{C518DA87-7326-4E0A-BB77-A182880B691A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AD3C9C-4F2F-4624-9ABE-5871678C4EDF}" type="pres">
      <dgm:prSet presAssocID="{3D70888F-372B-4CD5-8B17-2A887E8EE630}" presName="parSpace" presStyleCnt="0"/>
      <dgm:spPr/>
    </dgm:pt>
    <dgm:pt modelId="{80C042B4-03AC-4451-A4D4-81BC0D9B2A5F}" type="pres">
      <dgm:prSet presAssocID="{E8E22A04-A328-453E-BA55-039C4A497916}" presName="parTxOnly" presStyleLbl="node1" presStyleIdx="2" presStyleCnt="3" custLinFactNeighborX="17164" custLinFactNeighborY="-23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E6C478-B3E6-4B07-9733-96BC08BF25C1}" srcId="{46CAAD79-4FAC-416C-9E3C-A7E376186FAC}" destId="{C518DA87-7326-4E0A-BB77-A182880B691A}" srcOrd="1" destOrd="0" parTransId="{38ACF5EA-2497-4DD6-89BF-0B3D42AB27CF}" sibTransId="{3D70888F-372B-4CD5-8B17-2A887E8EE630}"/>
    <dgm:cxn modelId="{AF067EE9-B027-4455-A00B-D4577174887E}" type="presOf" srcId="{C518DA87-7326-4E0A-BB77-A182880B691A}" destId="{451909D7-A5C4-4823-982A-98E2044EB745}" srcOrd="0" destOrd="0" presId="urn:microsoft.com/office/officeart/2005/8/layout/hChevron3"/>
    <dgm:cxn modelId="{86B356DB-0E11-4AA6-9991-E6FF8E666A38}" type="presOf" srcId="{E8E22A04-A328-453E-BA55-039C4A497916}" destId="{80C042B4-03AC-4451-A4D4-81BC0D9B2A5F}" srcOrd="0" destOrd="0" presId="urn:microsoft.com/office/officeart/2005/8/layout/hChevron3"/>
    <dgm:cxn modelId="{7DA8B3B7-C700-4C91-9FF0-28F705AEB1B8}" srcId="{46CAAD79-4FAC-416C-9E3C-A7E376186FAC}" destId="{E8E22A04-A328-453E-BA55-039C4A497916}" srcOrd="2" destOrd="0" parTransId="{F387B1A9-A46B-46A2-B233-49290CBAF840}" sibTransId="{E00CFE9B-6C53-455B-B703-D7C332C70924}"/>
    <dgm:cxn modelId="{5AB16AB6-6F2B-42BB-A7DA-1226E5DFB656}" srcId="{46CAAD79-4FAC-416C-9E3C-A7E376186FAC}" destId="{626D656B-413C-4012-AEB0-26F1C56A641E}" srcOrd="0" destOrd="0" parTransId="{AD60AA77-FC8D-4EFE-AB9D-82871B219EE2}" sibTransId="{23BAFF39-C731-400A-BF00-6AA781E69710}"/>
    <dgm:cxn modelId="{E04EF09D-5198-4139-8DAB-DEDA1E485406}" type="presOf" srcId="{626D656B-413C-4012-AEB0-26F1C56A641E}" destId="{04911575-5B9F-4FC4-8E50-E3B12E08F4A2}" srcOrd="0" destOrd="0" presId="urn:microsoft.com/office/officeart/2005/8/layout/hChevron3"/>
    <dgm:cxn modelId="{026CA106-F9A7-4E52-811E-20BD6FAB277F}" type="presOf" srcId="{46CAAD79-4FAC-416C-9E3C-A7E376186FAC}" destId="{4F2699CD-2138-4D9C-9EE4-6E44631769F6}" srcOrd="0" destOrd="0" presId="urn:microsoft.com/office/officeart/2005/8/layout/hChevron3"/>
    <dgm:cxn modelId="{217007D4-1485-415B-AF7E-AED0613FE493}" type="presParOf" srcId="{4F2699CD-2138-4D9C-9EE4-6E44631769F6}" destId="{04911575-5B9F-4FC4-8E50-E3B12E08F4A2}" srcOrd="0" destOrd="0" presId="urn:microsoft.com/office/officeart/2005/8/layout/hChevron3"/>
    <dgm:cxn modelId="{E4151EC5-FBF4-4F7E-88AD-4B43EF6DF863}" type="presParOf" srcId="{4F2699CD-2138-4D9C-9EE4-6E44631769F6}" destId="{75CC476A-FE8D-4B45-A6BB-C03B194729AA}" srcOrd="1" destOrd="0" presId="urn:microsoft.com/office/officeart/2005/8/layout/hChevron3"/>
    <dgm:cxn modelId="{5993AB58-CA4A-4031-8864-4F86D8E6B3B1}" type="presParOf" srcId="{4F2699CD-2138-4D9C-9EE4-6E44631769F6}" destId="{451909D7-A5C4-4823-982A-98E2044EB745}" srcOrd="2" destOrd="0" presId="urn:microsoft.com/office/officeart/2005/8/layout/hChevron3"/>
    <dgm:cxn modelId="{5A64347E-68B8-46EE-A985-8B3AA936DBD6}" type="presParOf" srcId="{4F2699CD-2138-4D9C-9EE4-6E44631769F6}" destId="{01AD3C9C-4F2F-4624-9ABE-5871678C4EDF}" srcOrd="3" destOrd="0" presId="urn:microsoft.com/office/officeart/2005/8/layout/hChevron3"/>
    <dgm:cxn modelId="{FED8D23C-56DB-4E63-B52F-5EF64E9E549B}" type="presParOf" srcId="{4F2699CD-2138-4D9C-9EE4-6E44631769F6}" destId="{80C042B4-03AC-4451-A4D4-81BC0D9B2A5F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CAAD79-4FAC-416C-9E3C-A7E376186FA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26D656B-413C-4012-AEB0-26F1C56A641E}">
      <dgm:prSet phldrT="[Text]"/>
      <dgm:spPr/>
      <dgm:t>
        <a:bodyPr/>
        <a:lstStyle/>
        <a:p>
          <a:r>
            <a:rPr lang="cs-CZ" dirty="0" smtClean="0"/>
            <a:t>Zpracování </a:t>
          </a:r>
        </a:p>
        <a:p>
          <a:r>
            <a:rPr lang="cs-CZ" dirty="0" smtClean="0"/>
            <a:t>Analýzy mediálního obrazu</a:t>
          </a:r>
          <a:endParaRPr lang="cs-CZ" dirty="0"/>
        </a:p>
      </dgm:t>
    </dgm:pt>
    <dgm:pt modelId="{AD60AA77-FC8D-4EFE-AB9D-82871B219EE2}" type="parTrans" cxnId="{5AB16AB6-6F2B-42BB-A7DA-1226E5DFB656}">
      <dgm:prSet/>
      <dgm:spPr/>
      <dgm:t>
        <a:bodyPr/>
        <a:lstStyle/>
        <a:p>
          <a:endParaRPr lang="cs-CZ"/>
        </a:p>
      </dgm:t>
    </dgm:pt>
    <dgm:pt modelId="{23BAFF39-C731-400A-BF00-6AA781E69710}" type="sibTrans" cxnId="{5AB16AB6-6F2B-42BB-A7DA-1226E5DFB656}">
      <dgm:prSet/>
      <dgm:spPr/>
      <dgm:t>
        <a:bodyPr/>
        <a:lstStyle/>
        <a:p>
          <a:endParaRPr lang="cs-CZ"/>
        </a:p>
      </dgm:t>
    </dgm:pt>
    <dgm:pt modelId="{4F2699CD-2138-4D9C-9EE4-6E44631769F6}" type="pres">
      <dgm:prSet presAssocID="{46CAAD79-4FAC-416C-9E3C-A7E376186FAC}" presName="Name0" presStyleCnt="0">
        <dgm:presLayoutVars>
          <dgm:dir/>
          <dgm:resizeHandles val="exact"/>
        </dgm:presLayoutVars>
      </dgm:prSet>
      <dgm:spPr/>
    </dgm:pt>
    <dgm:pt modelId="{04911575-5B9F-4FC4-8E50-E3B12E08F4A2}" type="pres">
      <dgm:prSet presAssocID="{626D656B-413C-4012-AEB0-26F1C56A641E}" presName="parTxOnly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B16AB6-6F2B-42BB-A7DA-1226E5DFB656}" srcId="{46CAAD79-4FAC-416C-9E3C-A7E376186FAC}" destId="{626D656B-413C-4012-AEB0-26F1C56A641E}" srcOrd="0" destOrd="0" parTransId="{AD60AA77-FC8D-4EFE-AB9D-82871B219EE2}" sibTransId="{23BAFF39-C731-400A-BF00-6AA781E69710}"/>
    <dgm:cxn modelId="{E1517316-D85A-4730-9833-CE8817710FAF}" type="presOf" srcId="{626D656B-413C-4012-AEB0-26F1C56A641E}" destId="{04911575-5B9F-4FC4-8E50-E3B12E08F4A2}" srcOrd="0" destOrd="0" presId="urn:microsoft.com/office/officeart/2005/8/layout/hChevron3"/>
    <dgm:cxn modelId="{456AAE1A-966C-4553-A3A9-86A2D92AD5F7}" type="presOf" srcId="{46CAAD79-4FAC-416C-9E3C-A7E376186FAC}" destId="{4F2699CD-2138-4D9C-9EE4-6E44631769F6}" srcOrd="0" destOrd="0" presId="urn:microsoft.com/office/officeart/2005/8/layout/hChevron3"/>
    <dgm:cxn modelId="{E11FAB49-46A1-4FE9-B2D6-A161B9F2F2E9}" type="presParOf" srcId="{4F2699CD-2138-4D9C-9EE4-6E44631769F6}" destId="{04911575-5B9F-4FC4-8E50-E3B12E08F4A2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11575-5B9F-4FC4-8E50-E3B12E08F4A2}">
      <dsp:nvSpPr>
        <dsp:cNvPr id="0" name=""/>
        <dsp:cNvSpPr/>
      </dsp:nvSpPr>
      <dsp:spPr>
        <a:xfrm>
          <a:off x="3085" y="0"/>
          <a:ext cx="2698267" cy="98263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346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Zpracování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dotazníku</a:t>
          </a:r>
          <a:endParaRPr lang="cs-CZ" sz="1900" kern="1200" dirty="0"/>
        </a:p>
      </dsp:txBody>
      <dsp:txXfrm>
        <a:off x="3085" y="0"/>
        <a:ext cx="2452607" cy="982639"/>
      </dsp:txXfrm>
    </dsp:sp>
    <dsp:sp modelId="{451909D7-A5C4-4823-982A-98E2044EB745}">
      <dsp:nvSpPr>
        <dsp:cNvPr id="0" name=""/>
        <dsp:cNvSpPr/>
      </dsp:nvSpPr>
      <dsp:spPr>
        <a:xfrm>
          <a:off x="2161699" y="0"/>
          <a:ext cx="2698267" cy="9826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Realizace dotazníkového šetření</a:t>
          </a:r>
          <a:endParaRPr lang="cs-CZ" sz="1900" kern="1200" dirty="0"/>
        </a:p>
      </dsp:txBody>
      <dsp:txXfrm>
        <a:off x="2653019" y="0"/>
        <a:ext cx="1715628" cy="982639"/>
      </dsp:txXfrm>
    </dsp:sp>
    <dsp:sp modelId="{80C042B4-03AC-4451-A4D4-81BC0D9B2A5F}">
      <dsp:nvSpPr>
        <dsp:cNvPr id="0" name=""/>
        <dsp:cNvSpPr/>
      </dsp:nvSpPr>
      <dsp:spPr>
        <a:xfrm>
          <a:off x="4323399" y="0"/>
          <a:ext cx="2698267" cy="9826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Vyhodnocení dotazníkového šetření</a:t>
          </a:r>
          <a:endParaRPr lang="cs-CZ" sz="1900" kern="1200" dirty="0"/>
        </a:p>
      </dsp:txBody>
      <dsp:txXfrm>
        <a:off x="4814719" y="0"/>
        <a:ext cx="1715628" cy="9826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11575-5B9F-4FC4-8E50-E3B12E08F4A2}">
      <dsp:nvSpPr>
        <dsp:cNvPr id="0" name=""/>
        <dsp:cNvSpPr/>
      </dsp:nvSpPr>
      <dsp:spPr>
        <a:xfrm>
          <a:off x="3428" y="0"/>
          <a:ext cx="7014809" cy="98263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Zpracování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Analýzy mediálního obrazu</a:t>
          </a:r>
          <a:endParaRPr lang="cs-CZ" sz="2600" kern="1200" dirty="0"/>
        </a:p>
      </dsp:txBody>
      <dsp:txXfrm>
        <a:off x="3428" y="0"/>
        <a:ext cx="6769149" cy="982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452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710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941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EL_PRI_RGB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" t="27351" r="9871" b="25598"/>
          <a:stretch>
            <a:fillRect/>
          </a:stretch>
        </p:blipFill>
        <p:spPr bwMode="auto">
          <a:xfrm>
            <a:off x="6391986" y="5825793"/>
            <a:ext cx="23463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73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72000" y="1602183"/>
            <a:ext cx="4787971" cy="1044000"/>
          </a:xfrm>
        </p:spPr>
        <p:txBody>
          <a:bodyPr/>
          <a:lstStyle>
            <a:lvl1pPr>
              <a:lnSpc>
                <a:spcPct val="100000"/>
              </a:lnSpc>
              <a:defRPr sz="3600" b="0" i="0" baseline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58775" y="6023452"/>
            <a:ext cx="7734300" cy="609600"/>
          </a:xfrm>
          <a:ln algn="ctr"/>
        </p:spPr>
        <p:txBody>
          <a:bodyPr/>
          <a:lstStyle>
            <a:lvl1pPr marL="0" indent="0" eaLnBrk="0" hangingPunct="0">
              <a:spcBef>
                <a:spcPts val="600"/>
              </a:spcBef>
              <a:buClr>
                <a:schemeClr val="bg1"/>
              </a:buClr>
              <a:buFontTx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972000" y="2732400"/>
            <a:ext cx="4795321" cy="104224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3600" b="0" i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111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31000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buFont typeface="Arial" pitchFamily="34" charset="0"/>
              <a:buChar char="•"/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1102046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4800600"/>
            <a:ext cx="8528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0000" y="612775"/>
            <a:ext cx="8528400" cy="4114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00" y="5367338"/>
            <a:ext cx="8528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2664599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3943590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358775"/>
            <a:ext cx="2132013" cy="6046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358775"/>
            <a:ext cx="6245225" cy="6046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2370073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EL_PRI_RGB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" t="27351" r="9871" b="25598"/>
          <a:stretch>
            <a:fillRect/>
          </a:stretch>
        </p:blipFill>
        <p:spPr bwMode="auto">
          <a:xfrm>
            <a:off x="209550" y="298450"/>
            <a:ext cx="23463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73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72000" y="1602183"/>
            <a:ext cx="4787971" cy="1024048"/>
          </a:xfrm>
        </p:spPr>
        <p:txBody>
          <a:bodyPr/>
          <a:lstStyle>
            <a:lvl1pPr>
              <a:lnSpc>
                <a:spcPct val="100000"/>
              </a:lnSpc>
              <a:defRPr sz="3600" b="0" i="0" baseline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58775" y="6023452"/>
            <a:ext cx="7734300" cy="609600"/>
          </a:xfrm>
          <a:ln algn="ctr"/>
        </p:spPr>
        <p:txBody>
          <a:bodyPr/>
          <a:lstStyle>
            <a:lvl1pPr marL="0" indent="0" eaLnBrk="0" hangingPunct="0">
              <a:spcBef>
                <a:spcPts val="600"/>
              </a:spcBef>
              <a:buClr>
                <a:schemeClr val="bg1"/>
              </a:buClr>
              <a:buFontTx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972000" y="2732400"/>
            <a:ext cx="4795321" cy="104224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3600" b="0" i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9265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639631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e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130" y="2000240"/>
            <a:ext cx="7293309" cy="1500187"/>
          </a:xfrm>
        </p:spPr>
        <p:txBody>
          <a:bodyPr/>
          <a:lstStyle>
            <a:lvl1pPr marL="0" indent="0">
              <a:buNone/>
              <a:defRPr sz="2800" b="1" baseline="0"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3597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Devider">
    <p:bg>
      <p:bgPr>
        <a:solidFill>
          <a:srgbClr val="00A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2001" y="2815200"/>
            <a:ext cx="6202800" cy="2267163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l" defTabSz="914404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5200" b="0" kern="1200" dirty="0" smtClean="0">
                <a:solidFill>
                  <a:srgbClr val="FFFFFF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2585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Devider">
    <p:bg>
      <p:bgPr>
        <a:solidFill>
          <a:srgbClr val="92D4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815200"/>
            <a:ext cx="6202297" cy="2267163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l" defTabSz="914404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5200" b="0" kern="1200" dirty="0" smtClean="0">
                <a:solidFill>
                  <a:srgbClr val="FFFFFF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866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187450"/>
            <a:ext cx="4187825" cy="5218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187450"/>
            <a:ext cx="4189413" cy="5218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202841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523248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28400" cy="1143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535113"/>
            <a:ext cx="4186800" cy="639762"/>
          </a:xfrm>
        </p:spPr>
        <p:txBody>
          <a:bodyPr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2174875"/>
            <a:ext cx="4186800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buFont typeface="Arial" pitchFamily="34" charset="0"/>
              <a:buChar char="•"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8000" y="1535113"/>
            <a:ext cx="4186800" cy="639762"/>
          </a:xfrm>
        </p:spPr>
        <p:txBody>
          <a:bodyPr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8000" y="2174875"/>
            <a:ext cx="4186800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2574704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4248871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3358591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31000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buFont typeface="Arial" pitchFamily="34" charset="0"/>
              <a:buChar char="•"/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7327441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4800600"/>
            <a:ext cx="8528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0000" y="612775"/>
            <a:ext cx="8528400" cy="4114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00" y="5367338"/>
            <a:ext cx="8528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38111866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653987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358775"/>
            <a:ext cx="2132013" cy="6046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358775"/>
            <a:ext cx="6245225" cy="6046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124816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e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130" y="2000240"/>
            <a:ext cx="7293309" cy="1500187"/>
          </a:xfrm>
        </p:spPr>
        <p:txBody>
          <a:bodyPr/>
          <a:lstStyle>
            <a:lvl1pPr marL="0" indent="0">
              <a:buNone/>
              <a:defRPr sz="2800" b="1" baseline="0">
                <a:solidFill>
                  <a:schemeClr val="tx2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5500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Devider">
    <p:bg>
      <p:bgPr>
        <a:solidFill>
          <a:srgbClr val="00A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2001" y="2815200"/>
            <a:ext cx="6202800" cy="2267163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l" defTabSz="914404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5200" b="0" kern="1200" dirty="0" smtClean="0">
                <a:solidFill>
                  <a:srgbClr val="FFFFFF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323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Devider">
    <p:bg>
      <p:bgPr>
        <a:solidFill>
          <a:srgbClr val="92D4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815200"/>
            <a:ext cx="6202297" cy="2267163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l" defTabSz="914404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5200" b="0" kern="1200" dirty="0" smtClean="0">
                <a:solidFill>
                  <a:srgbClr val="FFFFFF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667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187450"/>
            <a:ext cx="4187825" cy="5218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187450"/>
            <a:ext cx="4189413" cy="5218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42348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28400" cy="1143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535113"/>
            <a:ext cx="4186800" cy="639762"/>
          </a:xfrm>
        </p:spPr>
        <p:txBody>
          <a:bodyPr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2174875"/>
            <a:ext cx="4186800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buFont typeface="Arial" pitchFamily="34" charset="0"/>
              <a:buChar char="•"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8000" y="1535113"/>
            <a:ext cx="4186800" cy="639762"/>
          </a:xfrm>
        </p:spPr>
        <p:txBody>
          <a:bodyPr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8000" y="2174875"/>
            <a:ext cx="4186800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269059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397497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383766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358775"/>
            <a:ext cx="852963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 – Arial 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87450"/>
            <a:ext cx="8529638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Text – Arial</a:t>
            </a:r>
            <a:endParaRPr lang="en-US" smtClean="0"/>
          </a:p>
          <a:p>
            <a:pPr lvl="1"/>
            <a:r>
              <a:rPr lang="cs-CZ" smtClean="0"/>
              <a:t>Text – Arial</a:t>
            </a:r>
            <a:endParaRPr lang="en-US" smtClean="0"/>
          </a:p>
          <a:p>
            <a:pPr lvl="2"/>
            <a:r>
              <a:rPr lang="cs-CZ" smtClean="0"/>
              <a:t>Text – Arial</a:t>
            </a:r>
            <a:endParaRPr lang="en-US" smtClean="0"/>
          </a:p>
          <a:p>
            <a:pPr lvl="3"/>
            <a:r>
              <a:rPr lang="cs-CZ" smtClean="0"/>
              <a:t>Text – Arial</a:t>
            </a:r>
            <a:endParaRPr lang="en-US" smtClean="0"/>
          </a:p>
          <a:p>
            <a:pPr lvl="4"/>
            <a:r>
              <a:rPr lang="cs-CZ" smtClean="0"/>
              <a:t>Text – Arial</a:t>
            </a:r>
            <a:endParaRPr lang="en-US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58775" y="6583363"/>
            <a:ext cx="1905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ctr"/>
          <a:lstStyle/>
          <a:p>
            <a:pPr eaLnBrk="0" hangingPunct="0"/>
            <a:fld id="{A0B8F47F-F19A-4DA1-82BF-7DCA8F4CCAB9}" type="slidenum">
              <a:rPr lang="en-US" sz="800">
                <a:solidFill>
                  <a:schemeClr val="tx2"/>
                </a:solidFill>
              </a:rPr>
              <a:pPr eaLnBrk="0" hangingPunct="0"/>
              <a:t>‹#›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900" y="6583363"/>
            <a:ext cx="5243513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800" dirty="0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GB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432550" y="6583363"/>
            <a:ext cx="24606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en-US" sz="800" dirty="0">
                <a:solidFill>
                  <a:schemeClr val="tx2"/>
                </a:solidFill>
              </a:rPr>
              <a:t>©</a:t>
            </a:r>
            <a:r>
              <a:rPr lang="cs-CZ" sz="800" dirty="0">
                <a:solidFill>
                  <a:schemeClr val="tx2"/>
                </a:solidFill>
              </a:rPr>
              <a:t> </a:t>
            </a:r>
            <a:r>
              <a:rPr lang="cs-CZ" sz="800" dirty="0" smtClean="0">
                <a:solidFill>
                  <a:schemeClr val="tx2"/>
                </a:solidFill>
              </a:rPr>
              <a:t>2014 </a:t>
            </a:r>
            <a:r>
              <a:rPr lang="en-US" sz="800" dirty="0">
                <a:solidFill>
                  <a:schemeClr val="tx2"/>
                </a:solidFill>
              </a:rPr>
              <a:t>Deloitte </a:t>
            </a:r>
            <a:r>
              <a:rPr lang="cs-CZ" sz="800" dirty="0">
                <a:solidFill>
                  <a:schemeClr val="tx2"/>
                </a:solidFill>
              </a:rPr>
              <a:t>Česká republika</a:t>
            </a:r>
            <a:r>
              <a:rPr lang="en-US" sz="800" dirty="0">
                <a:solidFill>
                  <a:schemeClr val="tx2"/>
                </a:solidFill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89" r:id="rId2"/>
    <p:sldLayoutId id="2147483999" r:id="rId3"/>
    <p:sldLayoutId id="2147484000" r:id="rId4"/>
    <p:sldLayoutId id="2147484001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9pPr>
    </p:titleStyle>
    <p:bodyStyle>
      <a:lvl1pPr marL="271463" indent="-271463" algn="l" rtl="0" eaLnBrk="1" fontAlgn="base" hangingPunct="1">
        <a:spcBef>
          <a:spcPts val="1200"/>
        </a:spcBef>
        <a:spcAft>
          <a:spcPct val="0"/>
        </a:spcAft>
        <a:buClr>
          <a:srgbClr val="000066"/>
        </a:buClr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000066"/>
        </a:buClr>
        <a:buChar char="•"/>
        <a:defRPr>
          <a:solidFill>
            <a:schemeClr val="tx2"/>
          </a:solidFill>
          <a:latin typeface="+mn-lt"/>
        </a:defRPr>
      </a:lvl2pPr>
      <a:lvl3pPr marL="1144588" indent="-228600" algn="l" rtl="0" eaLnBrk="1" fontAlgn="base" hangingPunct="1">
        <a:spcBef>
          <a:spcPts val="1200"/>
        </a:spcBef>
        <a:spcAft>
          <a:spcPct val="0"/>
        </a:spcAft>
        <a:buClr>
          <a:srgbClr val="000066"/>
        </a:buClr>
        <a:buChar char="•"/>
        <a:defRPr sz="16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0066"/>
        </a:buClr>
        <a:buFont typeface="Arial" charset="0"/>
        <a:buChar char="•"/>
        <a:defRPr sz="14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ts val="1200"/>
        </a:spcBef>
        <a:spcAft>
          <a:spcPct val="0"/>
        </a:spcAft>
        <a:buClr>
          <a:srgbClr val="000066"/>
        </a:buClr>
        <a:buFont typeface="Arial" charset="0"/>
        <a:buChar char="•"/>
        <a:defRPr sz="12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200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200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200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358775"/>
            <a:ext cx="852963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Nadpis – Arial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87450"/>
            <a:ext cx="8529638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– Arial</a:t>
            </a:r>
          </a:p>
          <a:p>
            <a:pPr lvl="1"/>
            <a:r>
              <a:rPr lang="en-GB" smtClean="0"/>
              <a:t>Text – Arial</a:t>
            </a:r>
          </a:p>
          <a:p>
            <a:pPr lvl="2"/>
            <a:r>
              <a:rPr lang="en-GB" smtClean="0"/>
              <a:t>Text – Arial</a:t>
            </a:r>
          </a:p>
          <a:p>
            <a:pPr lvl="3"/>
            <a:r>
              <a:rPr lang="en-GB" smtClean="0"/>
              <a:t>Text – Arial</a:t>
            </a:r>
          </a:p>
          <a:p>
            <a:pPr lvl="4"/>
            <a:r>
              <a:rPr lang="en-GB" smtClean="0"/>
              <a:t>Text – Arial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8775" y="6594475"/>
            <a:ext cx="1905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ctr"/>
          <a:lstStyle/>
          <a:p>
            <a:pPr eaLnBrk="0" hangingPunct="0"/>
            <a:fld id="{F7A8E763-3625-48D7-87C8-8B65B987F625}" type="slidenum">
              <a:rPr lang="en-GB" sz="800">
                <a:solidFill>
                  <a:srgbClr val="002776"/>
                </a:solidFill>
              </a:rPr>
              <a:pPr eaLnBrk="0" hangingPunct="0"/>
              <a:t>‹#›</a:t>
            </a:fld>
            <a:endParaRPr lang="en-GB" sz="1400">
              <a:solidFill>
                <a:srgbClr val="002776"/>
              </a:solidFill>
            </a:endParaRPr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900" y="6596063"/>
            <a:ext cx="5243513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800">
                <a:solidFill>
                  <a:srgbClr val="00277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altLang="en-GB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432550" y="6583363"/>
            <a:ext cx="24606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en-GB" sz="800" dirty="0">
                <a:solidFill>
                  <a:srgbClr val="002776"/>
                </a:solidFill>
              </a:rPr>
              <a:t>© </a:t>
            </a:r>
            <a:r>
              <a:rPr lang="en-GB" sz="800" dirty="0" smtClean="0">
                <a:solidFill>
                  <a:srgbClr val="002776"/>
                </a:solidFill>
              </a:rPr>
              <a:t>2014 </a:t>
            </a:r>
            <a:r>
              <a:rPr lang="en-GB" sz="800" dirty="0">
                <a:solidFill>
                  <a:srgbClr val="002776"/>
                </a:solidFill>
              </a:rPr>
              <a:t>Deloitte Czech Republic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  <p:sldLayoutId id="2147484013" r:id="rId12"/>
    <p:sldLayoutId id="2147484014" r:id="rId13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9pPr>
    </p:titleStyle>
    <p:bodyStyle>
      <a:lvl1pPr marL="271463" indent="-271463" algn="l" rtl="0" fontAlgn="base">
        <a:spcBef>
          <a:spcPts val="1200"/>
        </a:spcBef>
        <a:spcAft>
          <a:spcPct val="0"/>
        </a:spcAft>
        <a:buClr>
          <a:srgbClr val="000066"/>
        </a:buClr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ts val="1200"/>
        </a:spcBef>
        <a:spcAft>
          <a:spcPct val="0"/>
        </a:spcAft>
        <a:buClr>
          <a:srgbClr val="000066"/>
        </a:buClr>
        <a:buChar char="•"/>
        <a:defRPr>
          <a:solidFill>
            <a:schemeClr val="tx2"/>
          </a:solidFill>
          <a:latin typeface="+mn-lt"/>
        </a:defRPr>
      </a:lvl2pPr>
      <a:lvl3pPr marL="1144588" indent="-228600" algn="l" rtl="0" fontAlgn="base">
        <a:spcBef>
          <a:spcPts val="1200"/>
        </a:spcBef>
        <a:spcAft>
          <a:spcPct val="0"/>
        </a:spcAft>
        <a:buClr>
          <a:srgbClr val="000066"/>
        </a:buClr>
        <a:buChar char="•"/>
        <a:defRPr sz="16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ts val="1200"/>
        </a:spcBef>
        <a:spcAft>
          <a:spcPct val="0"/>
        </a:spcAft>
        <a:buClr>
          <a:srgbClr val="000066"/>
        </a:buClr>
        <a:buFont typeface="Arial" charset="0"/>
        <a:buChar char="•"/>
        <a:defRPr sz="14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ts val="1200"/>
        </a:spcBef>
        <a:spcAft>
          <a:spcPct val="0"/>
        </a:spcAft>
        <a:buClr>
          <a:srgbClr val="000066"/>
        </a:buClr>
        <a:buFont typeface="Arial" charset="0"/>
        <a:buChar char="•"/>
        <a:defRPr sz="12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200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200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200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lr>
          <a:srgbClr val="000066"/>
        </a:buClr>
        <a:buChar char="»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96" t="7363" r="17634" b="35921"/>
          <a:stretch/>
        </p:blipFill>
        <p:spPr>
          <a:xfrm>
            <a:off x="5498971" y="2033516"/>
            <a:ext cx="3645029" cy="4824484"/>
          </a:xfrm>
          <a:prstGeom prst="rect">
            <a:avLst/>
          </a:prstGeom>
        </p:spPr>
      </p:pic>
      <p:sp>
        <p:nvSpPr>
          <p:cNvPr id="20484" name="Title 3"/>
          <p:cNvSpPr>
            <a:spLocks noGrp="1"/>
          </p:cNvSpPr>
          <p:nvPr>
            <p:ph type="ctrTitle" sz="quarter"/>
          </p:nvPr>
        </p:nvSpPr>
        <p:spPr>
          <a:xfrm>
            <a:off x="545909" y="1751919"/>
            <a:ext cx="5131653" cy="1023937"/>
          </a:xfrm>
        </p:spPr>
        <p:txBody>
          <a:bodyPr/>
          <a:lstStyle/>
          <a:p>
            <a:r>
              <a:rPr lang="cs-CZ" dirty="0" smtClean="0"/>
              <a:t>Prezentace výsledků</a:t>
            </a:r>
            <a:endParaRPr lang="en-US" dirty="0" smtClean="0"/>
          </a:p>
        </p:txBody>
      </p:sp>
      <p:sp>
        <p:nvSpPr>
          <p:cNvPr id="20485" name="Subtitle 4"/>
          <p:cNvSpPr>
            <a:spLocks noGrp="1"/>
          </p:cNvSpPr>
          <p:nvPr>
            <p:ph type="subTitle" sz="quarter" idx="1"/>
          </p:nvPr>
        </p:nvSpPr>
        <p:spPr>
          <a:xfrm>
            <a:off x="358775" y="6022975"/>
            <a:ext cx="7734300" cy="609600"/>
          </a:xfrm>
          <a:ln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dirty="0" smtClean="0"/>
              <a:t>26. 3. 2014</a:t>
            </a:r>
            <a:endParaRPr lang="en-US" dirty="0" smtClean="0"/>
          </a:p>
        </p:txBody>
      </p:sp>
      <p:sp>
        <p:nvSpPr>
          <p:cNvPr id="2048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73211" y="2743730"/>
            <a:ext cx="5459104" cy="10429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dirty="0"/>
              <a:t>Dotazníkové šetření mezi držiteli certifikátu AEO v ČR</a:t>
            </a:r>
          </a:p>
          <a:p>
            <a:pPr>
              <a:spcBef>
                <a:spcPct val="0"/>
              </a:spcBef>
            </a:pPr>
            <a:r>
              <a:rPr lang="cs-CZ" dirty="0"/>
              <a:t>a Analýza mediálního obrazu tématu AEO</a:t>
            </a:r>
            <a:endParaRPr lang="en-US" dirty="0"/>
          </a:p>
        </p:txBody>
      </p:sp>
      <p:pic>
        <p:nvPicPr>
          <p:cNvPr id="6" name="Picture 3" descr="AEO title 640x8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10"/>
          <a:stretch/>
        </p:blipFill>
        <p:spPr bwMode="auto">
          <a:xfrm>
            <a:off x="777875" y="407655"/>
            <a:ext cx="1842731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AEO title 640x8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15" r="39100"/>
          <a:stretch/>
        </p:blipFill>
        <p:spPr bwMode="auto">
          <a:xfrm>
            <a:off x="3875963" y="366713"/>
            <a:ext cx="1364776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AEO title 640x8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06"/>
          <a:stretch/>
        </p:blipFill>
        <p:spPr bwMode="auto">
          <a:xfrm>
            <a:off x="6549314" y="491817"/>
            <a:ext cx="188225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Délka trvání zpracování žádosti o vydání osvědčení AEO</a:t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4975757"/>
            <a:ext cx="8529638" cy="665018"/>
          </a:xfrm>
          <a:solidFill>
            <a:schemeClr val="accent5"/>
          </a:solidFill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solidFill>
                  <a:schemeClr val="bg1"/>
                </a:solidFill>
              </a:rPr>
              <a:t>Průměrná délka zpracování žádosti o vydání osvědčení byla  přibližně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71 dní u žadatelů, 73 dní u držitelů osvědčení AEO.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75" y="1630987"/>
            <a:ext cx="3801964" cy="2789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887" y="1630988"/>
            <a:ext cx="3816474" cy="278923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94400" y="1080586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smtClean="0">
                <a:solidFill>
                  <a:schemeClr val="accent5"/>
                </a:solidFill>
              </a:rPr>
              <a:t>Držitelé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821916" y="1167770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dirty="0" smtClean="0">
                <a:solidFill>
                  <a:schemeClr val="accent5"/>
                </a:solidFill>
              </a:rPr>
              <a:t>Žadatelé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761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Náročnost přípravy podkladů pro řízení o vydání osvědčení </a:t>
            </a:r>
            <a:r>
              <a:rPr lang="cs-CZ" dirty="0" smtClean="0"/>
              <a:t>AEO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225" y="4381994"/>
            <a:ext cx="8067510" cy="1626920"/>
          </a:xfrm>
          <a:solidFill>
            <a:schemeClr val="accent5"/>
          </a:solidFill>
        </p:spPr>
        <p:txBody>
          <a:bodyPr/>
          <a:lstStyle/>
          <a:p>
            <a:pPr marL="449263" lvl="0">
              <a:spcBef>
                <a:spcPts val="0"/>
              </a:spcBef>
              <a:buClr>
                <a:schemeClr val="bg1"/>
              </a:buClr>
              <a:tabLst>
                <a:tab pos="450850" algn="l"/>
              </a:tabLst>
            </a:pPr>
            <a:r>
              <a:rPr lang="cs-CZ" dirty="0">
                <a:solidFill>
                  <a:schemeClr val="bg1"/>
                </a:solidFill>
              </a:rPr>
              <a:t>Vysoká zátěž pro zainteresované </a:t>
            </a:r>
            <a:r>
              <a:rPr lang="cs-CZ" dirty="0" smtClean="0">
                <a:solidFill>
                  <a:schemeClr val="bg1"/>
                </a:solidFill>
              </a:rPr>
              <a:t>pracovníky;</a:t>
            </a:r>
            <a:endParaRPr lang="cs-CZ" dirty="0">
              <a:solidFill>
                <a:schemeClr val="bg1"/>
              </a:solidFill>
            </a:endParaRPr>
          </a:p>
          <a:p>
            <a:pPr marL="449263" lvl="0">
              <a:spcBef>
                <a:spcPts val="0"/>
              </a:spcBef>
              <a:buClr>
                <a:schemeClr val="bg1"/>
              </a:buClr>
              <a:tabLst>
                <a:tab pos="450850" algn="l"/>
              </a:tabLst>
            </a:pPr>
            <a:r>
              <a:rPr lang="cs-CZ" dirty="0">
                <a:solidFill>
                  <a:schemeClr val="bg1"/>
                </a:solidFill>
              </a:rPr>
              <a:t>Vysoká časová </a:t>
            </a:r>
            <a:r>
              <a:rPr lang="cs-CZ" dirty="0" smtClean="0">
                <a:solidFill>
                  <a:schemeClr val="bg1"/>
                </a:solidFill>
              </a:rPr>
              <a:t>náročnost;</a:t>
            </a:r>
            <a:endParaRPr lang="cs-CZ" dirty="0">
              <a:solidFill>
                <a:schemeClr val="bg1"/>
              </a:solidFill>
            </a:endParaRPr>
          </a:p>
          <a:p>
            <a:pPr marL="449263" lvl="0">
              <a:spcBef>
                <a:spcPts val="0"/>
              </a:spcBef>
              <a:buClr>
                <a:schemeClr val="bg1"/>
              </a:buClr>
              <a:tabLst>
                <a:tab pos="450850" algn="l"/>
              </a:tabLst>
            </a:pPr>
            <a:r>
              <a:rPr lang="cs-CZ" dirty="0" smtClean="0">
                <a:solidFill>
                  <a:schemeClr val="bg1"/>
                </a:solidFill>
              </a:rPr>
              <a:t>K narušení </a:t>
            </a:r>
            <a:r>
              <a:rPr lang="cs-CZ" dirty="0">
                <a:solidFill>
                  <a:schemeClr val="bg1"/>
                </a:solidFill>
              </a:rPr>
              <a:t>standardního provozu </a:t>
            </a:r>
            <a:r>
              <a:rPr lang="cs-CZ" dirty="0" smtClean="0">
                <a:solidFill>
                  <a:schemeClr val="bg1"/>
                </a:solidFill>
              </a:rPr>
              <a:t>společnosti vedla pouze ve výjimečných případech;</a:t>
            </a:r>
            <a:endParaRPr lang="cs-CZ" dirty="0">
              <a:solidFill>
                <a:schemeClr val="bg1"/>
              </a:solidFill>
            </a:endParaRPr>
          </a:p>
          <a:p>
            <a:pPr marL="449263">
              <a:spcBef>
                <a:spcPts val="0"/>
              </a:spcBef>
              <a:buClr>
                <a:schemeClr val="bg1"/>
              </a:buClr>
              <a:tabLst>
                <a:tab pos="450850" algn="l"/>
              </a:tabLst>
            </a:pPr>
            <a:r>
              <a:rPr lang="cs-CZ" dirty="0">
                <a:solidFill>
                  <a:schemeClr val="bg1"/>
                </a:solidFill>
              </a:rPr>
              <a:t>Nepředstavovala finanční </a:t>
            </a:r>
            <a:r>
              <a:rPr lang="cs-CZ" dirty="0" smtClean="0">
                <a:solidFill>
                  <a:schemeClr val="bg1"/>
                </a:solidFill>
              </a:rPr>
              <a:t>zátěž.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0225" y="1187467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dirty="0" smtClean="0">
                <a:solidFill>
                  <a:schemeClr val="accent5"/>
                </a:solidFill>
              </a:rPr>
              <a:t>Držitelé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3054309"/>
            <a:ext cx="78962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39" y="1520034"/>
            <a:ext cx="7891399" cy="96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30225" y="2712048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dirty="0" smtClean="0">
                <a:solidFill>
                  <a:schemeClr val="accent5"/>
                </a:solidFill>
              </a:rPr>
              <a:t>Žadatelé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99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Náročnost řízení o vydání osvědčení AEO</a:t>
            </a:r>
            <a:br>
              <a:rPr lang="cs-CZ" dirty="0"/>
            </a:br>
            <a:endParaRPr lang="cs-CZ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580737"/>
            <a:ext cx="7885113" cy="91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0225" y="4381994"/>
            <a:ext cx="8067510" cy="1626920"/>
          </a:xfrm>
          <a:prstGeom prst="rect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lvl="0">
              <a:spcBef>
                <a:spcPts val="0"/>
              </a:spcBef>
              <a:buClr>
                <a:schemeClr val="bg1"/>
              </a:buClr>
            </a:pPr>
            <a:r>
              <a:rPr lang="cs-CZ" dirty="0">
                <a:solidFill>
                  <a:schemeClr val="bg1"/>
                </a:solidFill>
              </a:rPr>
              <a:t>Náročné z časového </a:t>
            </a:r>
            <a:r>
              <a:rPr lang="cs-CZ" dirty="0" smtClean="0">
                <a:solidFill>
                  <a:schemeClr val="bg1"/>
                </a:solidFill>
              </a:rPr>
              <a:t>hlediska pouze pro držitele, nikoliv pro žadatele;</a:t>
            </a:r>
            <a:endParaRPr lang="cs-CZ" dirty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  <a:buClr>
                <a:schemeClr val="bg1"/>
              </a:buClr>
            </a:pPr>
            <a:r>
              <a:rPr lang="cs-CZ" dirty="0">
                <a:solidFill>
                  <a:schemeClr val="bg1"/>
                </a:solidFill>
              </a:rPr>
              <a:t>Nenáročné z hlediska nasazení lidských </a:t>
            </a:r>
            <a:r>
              <a:rPr lang="cs-CZ" dirty="0" smtClean="0">
                <a:solidFill>
                  <a:schemeClr val="bg1"/>
                </a:solidFill>
              </a:rPr>
              <a:t>zdrojů;</a:t>
            </a:r>
            <a:endParaRPr lang="cs-CZ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Clr>
                <a:schemeClr val="bg1"/>
              </a:buClr>
            </a:pPr>
            <a:r>
              <a:rPr lang="cs-CZ" dirty="0">
                <a:solidFill>
                  <a:schemeClr val="bg1"/>
                </a:solidFill>
              </a:rPr>
              <a:t>Prověřování jednotlivých kritérií stanovených pro vydání osvědčení AEO v sídle/provozovně společnosti nenarušilo podstatným způsobem provoz </a:t>
            </a:r>
            <a:r>
              <a:rPr lang="cs-CZ" dirty="0" smtClean="0">
                <a:solidFill>
                  <a:schemeClr val="bg1"/>
                </a:solidFill>
              </a:rPr>
              <a:t>společnosti.</a:t>
            </a:r>
            <a:endParaRPr lang="cs-CZ" kern="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0225" y="1187467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dirty="0" smtClean="0">
                <a:solidFill>
                  <a:schemeClr val="accent5"/>
                </a:solidFill>
              </a:rPr>
              <a:t>Držitelé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30225" y="2676422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dirty="0" smtClean="0">
                <a:solidFill>
                  <a:schemeClr val="accent5"/>
                </a:solidFill>
              </a:rPr>
              <a:t>Žadatelé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" y="2991489"/>
            <a:ext cx="7899401" cy="95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13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spojené s certifikací AEO uplatňované </a:t>
            </a:r>
            <a:r>
              <a:rPr lang="cs-CZ" dirty="0" smtClean="0"/>
              <a:t>respondenty (přímé výhody x nepřímé výhody)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650" y="1531917"/>
            <a:ext cx="4333875" cy="5035138"/>
          </a:xfrm>
          <a:ln>
            <a:solidFill>
              <a:schemeClr val="accent1"/>
            </a:solidFill>
          </a:ln>
        </p:spPr>
        <p:txBody>
          <a:bodyPr/>
          <a:lstStyle/>
          <a:p>
            <a:pPr marL="82550" indent="0">
              <a:buNone/>
            </a:pPr>
            <a:r>
              <a:rPr lang="cs-CZ" sz="1800" dirty="0"/>
              <a:t>Nejčastěji využívanými výhodami vyplývajícími z postavení AEO jsou následující:</a:t>
            </a:r>
          </a:p>
          <a:p>
            <a:pPr marL="534988" lvl="1" indent="-357188">
              <a:buFont typeface="Wingdings" panose="05000000000000000000" pitchFamily="2" charset="2"/>
              <a:buChar char="Ø"/>
            </a:pPr>
            <a:r>
              <a:rPr lang="cs-CZ" sz="1600" dirty="0"/>
              <a:t>S</a:t>
            </a:r>
            <a:r>
              <a:rPr lang="cs-CZ" sz="1600" dirty="0" smtClean="0"/>
              <a:t>nadnější </a:t>
            </a:r>
            <a:r>
              <a:rPr lang="cs-CZ" sz="1600" dirty="0"/>
              <a:t>přístup k celním zjednodušením dle článku 14b odst. 1 NK č. 2454/93 (přímá výhoda vyplývající z legislativy</a:t>
            </a:r>
            <a:r>
              <a:rPr lang="cs-CZ" sz="1600" dirty="0" smtClean="0"/>
              <a:t>);</a:t>
            </a:r>
            <a:endParaRPr lang="cs-CZ" sz="1600" dirty="0"/>
          </a:p>
          <a:p>
            <a:pPr marL="534988" lvl="1" indent="-357188">
              <a:buFont typeface="Wingdings" panose="05000000000000000000" pitchFamily="2" charset="2"/>
              <a:buChar char="Ø"/>
            </a:pPr>
            <a:r>
              <a:rPr lang="cs-CZ" sz="1600" dirty="0"/>
              <a:t>Ú</a:t>
            </a:r>
            <a:r>
              <a:rPr lang="cs-CZ" sz="1600" dirty="0" smtClean="0"/>
              <a:t>levy </a:t>
            </a:r>
            <a:r>
              <a:rPr lang="cs-CZ" sz="1600" dirty="0"/>
              <a:t>ve vztahu k fyzickým a dokladovým kontrolám (přímá výhoda vyplývající z legislativy);</a:t>
            </a:r>
          </a:p>
          <a:p>
            <a:pPr marL="534988" lvl="1" indent="-357188">
              <a:buFont typeface="Wingdings" panose="05000000000000000000" pitchFamily="2" charset="2"/>
              <a:buChar char="Ø"/>
            </a:pPr>
            <a:r>
              <a:rPr lang="cs-CZ" sz="1600" dirty="0"/>
              <a:t>U</a:t>
            </a:r>
            <a:r>
              <a:rPr lang="cs-CZ" sz="1600" dirty="0" smtClean="0"/>
              <a:t>znání </a:t>
            </a:r>
            <a:r>
              <a:rPr lang="cs-CZ" sz="1600" dirty="0"/>
              <a:t>jako spolehlivý a bezpečný obchodní partner (nepřímá výhoda);</a:t>
            </a:r>
          </a:p>
          <a:p>
            <a:pPr marL="534988" lvl="1" indent="-357188">
              <a:buFont typeface="Wingdings" panose="05000000000000000000" pitchFamily="2" charset="2"/>
              <a:buChar char="Ø"/>
            </a:pPr>
            <a:r>
              <a:rPr lang="cs-CZ" sz="1600" dirty="0"/>
              <a:t>L</a:t>
            </a:r>
            <a:r>
              <a:rPr lang="cs-CZ" sz="1600" dirty="0" smtClean="0"/>
              <a:t>epší </a:t>
            </a:r>
            <a:r>
              <a:rPr lang="cs-CZ" sz="1600" dirty="0"/>
              <a:t>vztahy s celními orgány (nepřímá výhoda);</a:t>
            </a:r>
          </a:p>
          <a:p>
            <a:pPr marL="534988" lvl="1" indent="-357188">
              <a:buFont typeface="Wingdings" panose="05000000000000000000" pitchFamily="2" charset="2"/>
              <a:buChar char="Ø"/>
            </a:pPr>
            <a:r>
              <a:rPr lang="cs-CZ" sz="1600" dirty="0"/>
              <a:t>V</a:t>
            </a:r>
            <a:r>
              <a:rPr lang="cs-CZ" sz="1600" dirty="0" smtClean="0"/>
              <a:t>zájemné </a:t>
            </a:r>
            <a:r>
              <a:rPr lang="cs-CZ" sz="1600" dirty="0"/>
              <a:t>uznávání osvědčení AEO v jiném členském státě EU (nepřímá výhoda).</a:t>
            </a:r>
          </a:p>
          <a:p>
            <a:endParaRPr lang="cs-CZ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73131" y="1187468"/>
            <a:ext cx="4334400" cy="344450"/>
          </a:xfrm>
          <a:prstGeom prst="rect">
            <a:avLst/>
          </a:prstGeom>
          <a:solidFill>
            <a:schemeClr val="accent5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82550" indent="0">
              <a:buFontTx/>
              <a:buNone/>
            </a:pPr>
            <a:r>
              <a:rPr lang="cs-CZ" b="1" kern="0" dirty="0" smtClean="0">
                <a:solidFill>
                  <a:schemeClr val="bg1"/>
                </a:solidFill>
              </a:rPr>
              <a:t>Držitelé</a:t>
            </a:r>
            <a:endParaRPr lang="cs-CZ" b="1" kern="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92650" y="1529938"/>
            <a:ext cx="4333875" cy="503513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82550" indent="0">
              <a:buFontTx/>
              <a:buNone/>
            </a:pPr>
            <a:r>
              <a:rPr lang="cs-CZ" sz="1800" kern="0" dirty="0" smtClean="0"/>
              <a:t>Nejčastěji využívanými výhodami vyplývajícími z postavení AEO by </a:t>
            </a:r>
            <a:br>
              <a:rPr lang="cs-CZ" sz="1800" kern="0" dirty="0" smtClean="0"/>
            </a:br>
            <a:r>
              <a:rPr lang="cs-CZ" sz="1800" kern="0" dirty="0" smtClean="0"/>
              <a:t>v případě získání osvědčení byly:</a:t>
            </a:r>
          </a:p>
          <a:p>
            <a:pPr lvl="0" indent="-188913">
              <a:buFont typeface="Wingdings" panose="05000000000000000000" pitchFamily="2" charset="2"/>
              <a:buChar char="Ø"/>
            </a:pPr>
            <a:r>
              <a:rPr lang="cs-CZ" sz="1600" dirty="0"/>
              <a:t>Snadnější přístup k celním zjednodušením dle článku 14b odst. 1 NK č. 2454/93 (přímá výhoda vyplývající z legislativy);</a:t>
            </a:r>
          </a:p>
          <a:p>
            <a:pPr lvl="0" indent="-188913">
              <a:buFont typeface="Wingdings" panose="05000000000000000000" pitchFamily="2" charset="2"/>
              <a:buChar char="Ø"/>
            </a:pPr>
            <a:r>
              <a:rPr lang="cs-CZ" sz="1600" dirty="0"/>
              <a:t>Úlevy ve vztahu k fyzickým a dokladovým kontrolám (přímá </a:t>
            </a:r>
            <a:r>
              <a:rPr lang="cs-CZ" sz="1600" dirty="0" smtClean="0"/>
              <a:t>výhoda);</a:t>
            </a:r>
            <a:endParaRPr lang="cs-CZ" sz="1600" dirty="0"/>
          </a:p>
          <a:p>
            <a:pPr lvl="0" indent="-188913">
              <a:buFont typeface="Wingdings" panose="05000000000000000000" pitchFamily="2" charset="2"/>
              <a:buChar char="Ø"/>
            </a:pPr>
            <a:r>
              <a:rPr lang="cs-CZ" sz="1600" dirty="0"/>
              <a:t>Možnost sníženého počtu dat v souhrnném celním prohlášení dle článku 14 b odst. 1 NK 2454/93 (přímá </a:t>
            </a:r>
            <a:r>
              <a:rPr lang="cs-CZ" sz="1600" dirty="0" smtClean="0"/>
              <a:t>výhoda);</a:t>
            </a:r>
            <a:endParaRPr lang="cs-CZ" sz="1600" dirty="0"/>
          </a:p>
          <a:p>
            <a:pPr lvl="0" indent="-188913">
              <a:buFont typeface="Wingdings" panose="05000000000000000000" pitchFamily="2" charset="2"/>
              <a:buChar char="Ø"/>
            </a:pPr>
            <a:r>
              <a:rPr lang="cs-CZ" sz="1600" dirty="0"/>
              <a:t>Uznání jako spolehlivý a bezpečný obchodní partner (nepřímá výhoda);</a:t>
            </a:r>
          </a:p>
          <a:p>
            <a:pPr lvl="0" indent="-188913">
              <a:buFont typeface="Wingdings" panose="05000000000000000000" pitchFamily="2" charset="2"/>
              <a:buChar char="Ø"/>
            </a:pPr>
            <a:r>
              <a:rPr lang="cs-CZ" sz="1600" dirty="0"/>
              <a:t>Vzájemné uznávání osvědčení AEO v jiném členském státě </a:t>
            </a:r>
            <a:r>
              <a:rPr lang="cs-CZ" sz="1600" dirty="0" smtClean="0"/>
              <a:t>EU, USA, Japonsko </a:t>
            </a:r>
            <a:r>
              <a:rPr lang="cs-CZ" sz="1600" dirty="0"/>
              <a:t>(nepřímá výhoda);</a:t>
            </a:r>
          </a:p>
          <a:p>
            <a:endParaRPr lang="cs-CZ" sz="140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97850" y="1185489"/>
            <a:ext cx="4334400" cy="344450"/>
          </a:xfrm>
          <a:prstGeom prst="rect">
            <a:avLst/>
          </a:prstGeom>
          <a:solidFill>
            <a:schemeClr val="accent5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82550" indent="0">
              <a:buFontTx/>
              <a:buNone/>
            </a:pPr>
            <a:r>
              <a:rPr lang="cs-CZ" b="1" kern="0" dirty="0" smtClean="0">
                <a:solidFill>
                  <a:schemeClr val="bg1"/>
                </a:solidFill>
              </a:rPr>
              <a:t>Žadatelé</a:t>
            </a:r>
            <a:endParaRPr lang="cs-CZ" b="1" kern="0" dirty="0">
              <a:solidFill>
                <a:schemeClr val="bg1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29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Zkušenosti s uplatňováním osvědčení AEO v jiných </a:t>
            </a:r>
            <a:r>
              <a:rPr lang="cs-CZ" dirty="0" smtClean="0"/>
              <a:t>státech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3574475"/>
            <a:ext cx="8529638" cy="1306286"/>
          </a:xfrm>
          <a:solidFill>
            <a:schemeClr val="accent5"/>
          </a:solidFill>
        </p:spPr>
        <p:txBody>
          <a:bodyPr/>
          <a:lstStyle/>
          <a:p>
            <a:pPr lvl="0">
              <a:spcBef>
                <a:spcPts val="0"/>
              </a:spcBef>
              <a:buClr>
                <a:schemeClr val="bg1"/>
              </a:buClr>
            </a:pPr>
            <a:r>
              <a:rPr lang="cs-CZ" dirty="0">
                <a:solidFill>
                  <a:schemeClr val="bg1"/>
                </a:solidFill>
              </a:rPr>
              <a:t>Nemá hodně </a:t>
            </a:r>
            <a:r>
              <a:rPr lang="cs-CZ" dirty="0" smtClean="0">
                <a:solidFill>
                  <a:schemeClr val="bg1"/>
                </a:solidFill>
              </a:rPr>
              <a:t>držitelů;</a:t>
            </a:r>
            <a:endParaRPr lang="cs-CZ" dirty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  <a:buClr>
                <a:schemeClr val="bg1"/>
              </a:buClr>
            </a:pPr>
            <a:r>
              <a:rPr lang="cs-CZ" dirty="0">
                <a:solidFill>
                  <a:schemeClr val="bg1"/>
                </a:solidFill>
              </a:rPr>
              <a:t>Uplatňování AEO v jiném členském státě EU (31 </a:t>
            </a:r>
            <a:r>
              <a:rPr lang="cs-CZ" dirty="0" smtClean="0">
                <a:solidFill>
                  <a:schemeClr val="bg1"/>
                </a:solidFill>
              </a:rPr>
              <a:t>%);</a:t>
            </a:r>
            <a:endParaRPr lang="cs-CZ" dirty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  <a:buClr>
                <a:schemeClr val="bg1"/>
              </a:buClr>
            </a:pPr>
            <a:r>
              <a:rPr lang="cs-CZ" dirty="0">
                <a:solidFill>
                  <a:schemeClr val="bg1"/>
                </a:solidFill>
              </a:rPr>
              <a:t>Uplatňování AEO v USA (15 %) a v Japonsku (11 </a:t>
            </a:r>
            <a:r>
              <a:rPr lang="cs-CZ" dirty="0" smtClean="0">
                <a:solidFill>
                  <a:schemeClr val="bg1"/>
                </a:solidFill>
              </a:rPr>
              <a:t>%);</a:t>
            </a:r>
            <a:endParaRPr lang="cs-CZ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Clr>
                <a:schemeClr val="bg1"/>
              </a:buClr>
            </a:pPr>
            <a:r>
              <a:rPr lang="cs-CZ" dirty="0">
                <a:solidFill>
                  <a:schemeClr val="bg1"/>
                </a:solidFill>
              </a:rPr>
              <a:t>Pozitivní </a:t>
            </a:r>
            <a:r>
              <a:rPr lang="cs-CZ" dirty="0" smtClean="0">
                <a:solidFill>
                  <a:schemeClr val="bg1"/>
                </a:solidFill>
              </a:rPr>
              <a:t>zkušenosti.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" y="1570636"/>
            <a:ext cx="8496280" cy="161195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0225" y="1187467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dirty="0" smtClean="0">
                <a:solidFill>
                  <a:schemeClr val="accent5"/>
                </a:solidFill>
              </a:rPr>
              <a:t>Držitelé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863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Zlepšení pozice na trhu v rámci obchodní činnosti a ve vztahu k obchodním partnerům po udělení osvědčení AEO</a:t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než polovina </a:t>
            </a:r>
            <a:r>
              <a:rPr lang="cs-CZ" dirty="0" smtClean="0"/>
              <a:t>držitelů </a:t>
            </a:r>
            <a:r>
              <a:rPr lang="cs-CZ" dirty="0"/>
              <a:t>(56 %) zaznamenala po získání certifikace AEO zlepšení pozice na trhu. </a:t>
            </a:r>
            <a:endParaRPr lang="cs-CZ" dirty="0" smtClean="0"/>
          </a:p>
          <a:p>
            <a:r>
              <a:rPr lang="cs-CZ" dirty="0"/>
              <a:t>Obecně lze říci, že velká část respondentů očekávala díky certifikaci AEO výraznější zlepšení obchodní pozice, než k jakému ve skutečnosti došlo. Důvodem nedostatečného zlepšení postavení na trhu a zlepšení konkurenceschopnosti je zejména </a:t>
            </a:r>
            <a:r>
              <a:rPr lang="cs-CZ" b="1" dirty="0"/>
              <a:t>nízká informovanost a povědomí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 AEO mezi obchodní veřejností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00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čerpání stávajících výhod plynoucích z osvědčení </a:t>
            </a:r>
            <a:r>
              <a:rPr lang="cs-CZ" dirty="0" smtClean="0"/>
              <a:t>AEO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88 % držitelů nezaznamenalo problémy s celními úřady </a:t>
            </a:r>
            <a:br>
              <a:rPr lang="cs-CZ" dirty="0" smtClean="0"/>
            </a:br>
            <a:r>
              <a:rPr lang="cs-CZ" dirty="0" smtClean="0"/>
              <a:t>ve vztahu k oprávnění čerpat výhody plynoucí z osvědčení AEO. </a:t>
            </a:r>
          </a:p>
          <a:p>
            <a:r>
              <a:rPr lang="cs-CZ" dirty="0" smtClean="0"/>
              <a:t>12 % držitelů zaznamenalo následující problémy:</a:t>
            </a:r>
          </a:p>
          <a:p>
            <a:pPr lvl="1"/>
            <a:r>
              <a:rPr lang="cs-CZ" dirty="0" smtClean="0"/>
              <a:t>Ne všechny celní úřady nabízejí výhodu přednostního odbavení;</a:t>
            </a:r>
          </a:p>
          <a:p>
            <a:pPr lvl="1"/>
            <a:r>
              <a:rPr lang="cs-CZ" dirty="0" smtClean="0"/>
              <a:t>Na většině CÚ je na "přepážkách" přístup k držitelům AEO zcela běžný jako ke "standardním" deklarantům;</a:t>
            </a:r>
          </a:p>
          <a:p>
            <a:pPr lvl="1"/>
            <a:r>
              <a:rPr lang="cs-CZ" dirty="0" smtClean="0"/>
              <a:t>Neochotný přístup pracovníků celních úřadů;</a:t>
            </a:r>
          </a:p>
          <a:p>
            <a:pPr lvl="1"/>
            <a:r>
              <a:rPr lang="cs-CZ" dirty="0" smtClean="0"/>
              <a:t>Problém s uplatněním možnosti pro místo kontroly či přednostní vyřízení fyzické kontroly;</a:t>
            </a:r>
          </a:p>
          <a:p>
            <a:pPr lvl="1"/>
            <a:r>
              <a:rPr lang="cs-CZ" dirty="0" smtClean="0"/>
              <a:t>Velká časová prodleva ve vyřizování dokladů.</a:t>
            </a:r>
          </a:p>
          <a:p>
            <a:pPr lvl="1"/>
            <a:endParaRPr lang="cs-CZ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93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Naplnění očekávání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973700"/>
            <a:ext cx="8529638" cy="521811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Držitelé AEO:</a:t>
            </a:r>
          </a:p>
          <a:p>
            <a:r>
              <a:rPr lang="cs-CZ" sz="1600" dirty="0" smtClean="0"/>
              <a:t>Očekávání 55 % držitelů byla naplněná pouze částečně. </a:t>
            </a:r>
          </a:p>
          <a:p>
            <a:r>
              <a:rPr lang="cs-CZ" sz="1600" dirty="0" smtClean="0"/>
              <a:t>Bez osvědčení by byla činnost společnosti výrazně složitější pro 35 % respondentů. </a:t>
            </a:r>
          </a:p>
          <a:p>
            <a:r>
              <a:rPr lang="cs-CZ" sz="1600" dirty="0" smtClean="0"/>
              <a:t>Pro 10 % respondentů nepředstavují přínosy získané osvědčením AEO výrazné zjednodušení nebo je téměř nevyužívají.</a:t>
            </a:r>
          </a:p>
          <a:p>
            <a:r>
              <a:rPr lang="cs-CZ" sz="1600" dirty="0" smtClean="0"/>
              <a:t>Někteří respondenti při podání žádosti očekávali, že osvědčení bude známkou kvality firmy a bude nutné k dovozu ze třetích zemí, jak bylo uvedeno v prvních informačních materiálech. I když tohle nelze aplikovat na firmy s nahodilým dovozem, ale u firem, kde se jedná o hlavní obchodní činnost, se jim to jevilo jako smysluplné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Žadatelé:</a:t>
            </a:r>
          </a:p>
          <a:p>
            <a:r>
              <a:rPr lang="cs-CZ" sz="1600" dirty="0"/>
              <a:t>Většina žadatelů AEO (60 %) očekává od udělení osvědčení AEO v rámci své obchodní činnosti a ve vztahu k obchodním partnerům zlepšení své pozice na trhu. 40 % respondentů uvedlo, že přínosy získané osvědčením AEO by pro jejich společnost nepředstavovaly výrazné zjednodušení nebo nepředpokládají jejich časté využití. Dalších 40 % subjektů realizuje svoji činnosti bez vážných komplikací i bez osvědčení AEO. Pouze 1 respondent je přesvědčen, že bez AEO je činnost jeho společnosti výrazně složitější. </a:t>
            </a:r>
            <a:r>
              <a:rPr lang="en-US" sz="1600" dirty="0" smtClean="0"/>
              <a:t> </a:t>
            </a:r>
            <a:endParaRPr lang="cs-CZ" sz="16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11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Zájem o rozšíření výhod vyplývajících z osvědčení AEO </a:t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3075732"/>
            <a:ext cx="8529638" cy="2498581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Další výhody</a:t>
            </a:r>
          </a:p>
          <a:p>
            <a:pPr lvl="0">
              <a:spcBef>
                <a:spcPts val="0"/>
              </a:spcBef>
            </a:pPr>
            <a:r>
              <a:rPr lang="cs-CZ" sz="1400" dirty="0"/>
              <a:t>Rozšíření zvýhodnění na další země (východ Evropy, Asie, Jižní Amerika</a:t>
            </a:r>
            <a:r>
              <a:rPr lang="cs-CZ" sz="1400" dirty="0" smtClean="0"/>
              <a:t>);</a:t>
            </a:r>
            <a:endParaRPr lang="cs-CZ" sz="1400" dirty="0"/>
          </a:p>
          <a:p>
            <a:pPr lvl="0">
              <a:spcBef>
                <a:spcPts val="0"/>
              </a:spcBef>
            </a:pPr>
            <a:r>
              <a:rPr lang="cs-CZ" sz="1400" dirty="0"/>
              <a:t>Vynucení plnohodnotné akceptace i v jiných zemích EU kde tomu tak v praxi </a:t>
            </a:r>
            <a:r>
              <a:rPr lang="cs-CZ" sz="1400" dirty="0" smtClean="0"/>
              <a:t>není;</a:t>
            </a:r>
            <a:endParaRPr lang="cs-CZ" sz="1400" dirty="0"/>
          </a:p>
          <a:p>
            <a:pPr lvl="0">
              <a:spcBef>
                <a:spcPts val="0"/>
              </a:spcBef>
            </a:pPr>
            <a:r>
              <a:rPr lang="cs-CZ" sz="1400" dirty="0"/>
              <a:t>Prioritní a přednostní projednání všech celních </a:t>
            </a:r>
            <a:r>
              <a:rPr lang="cs-CZ" sz="1400" dirty="0" smtClean="0"/>
              <a:t>řízeních;</a:t>
            </a:r>
            <a:endParaRPr lang="cs-CZ" sz="1400" dirty="0"/>
          </a:p>
          <a:p>
            <a:pPr lvl="0">
              <a:spcBef>
                <a:spcPts val="0"/>
              </a:spcBef>
            </a:pPr>
            <a:r>
              <a:rPr lang="cs-CZ" sz="1400" dirty="0"/>
              <a:t>Určení kontaktní osoby na CÚ pro držitele </a:t>
            </a:r>
            <a:r>
              <a:rPr lang="cs-CZ" sz="1400" dirty="0" smtClean="0"/>
              <a:t>AEO;</a:t>
            </a:r>
            <a:endParaRPr lang="cs-CZ" sz="1400" dirty="0"/>
          </a:p>
          <a:p>
            <a:pPr lvl="0">
              <a:spcBef>
                <a:spcPts val="0"/>
              </a:spcBef>
            </a:pPr>
            <a:r>
              <a:rPr lang="cs-CZ" sz="1400" dirty="0"/>
              <a:t>Sdílení informací mezi CÚ tak, aby držitelé nemuseli podklady předkládat </a:t>
            </a:r>
            <a:r>
              <a:rPr lang="cs-CZ" sz="1400" dirty="0" smtClean="0"/>
              <a:t>duplicitně;</a:t>
            </a:r>
            <a:endParaRPr lang="cs-CZ" sz="1400" dirty="0"/>
          </a:p>
          <a:p>
            <a:pPr lvl="0">
              <a:spcBef>
                <a:spcPts val="0"/>
              </a:spcBef>
            </a:pPr>
            <a:r>
              <a:rPr lang="cs-CZ" sz="1400" dirty="0"/>
              <a:t>Zpětná vazba po provedení kontroly </a:t>
            </a:r>
            <a:r>
              <a:rPr lang="cs-CZ" sz="1400" dirty="0" smtClean="0"/>
              <a:t>podkladů;</a:t>
            </a:r>
            <a:endParaRPr lang="cs-CZ" sz="1400" dirty="0"/>
          </a:p>
          <a:p>
            <a:pPr lvl="0">
              <a:spcBef>
                <a:spcPts val="0"/>
              </a:spcBef>
            </a:pPr>
            <a:r>
              <a:rPr lang="cs-CZ" sz="1400" dirty="0" smtClean="0"/>
              <a:t>Poradenství;</a:t>
            </a:r>
            <a:endParaRPr lang="cs-CZ" sz="1400" dirty="0"/>
          </a:p>
          <a:p>
            <a:pPr lvl="0">
              <a:spcBef>
                <a:spcPts val="0"/>
              </a:spcBef>
            </a:pPr>
            <a:r>
              <a:rPr lang="cs-CZ" sz="1400" dirty="0"/>
              <a:t>Zjednodušení a zkrácení celního řízení a snížení papírové administrativy při celním </a:t>
            </a:r>
            <a:r>
              <a:rPr lang="cs-CZ" sz="1400" dirty="0" smtClean="0"/>
              <a:t>odbavování;</a:t>
            </a:r>
            <a:endParaRPr lang="cs-CZ" sz="1400" dirty="0"/>
          </a:p>
          <a:p>
            <a:pPr lvl="0">
              <a:spcBef>
                <a:spcPts val="0"/>
              </a:spcBef>
            </a:pPr>
            <a:r>
              <a:rPr lang="cs-CZ" sz="1400" dirty="0"/>
              <a:t>Možnost úlevy v podobě zkrácení doby pro povolení vykládky na </a:t>
            </a:r>
            <a:r>
              <a:rPr lang="cs-CZ" sz="1400" dirty="0" smtClean="0"/>
              <a:t>0;</a:t>
            </a:r>
            <a:endParaRPr lang="cs-CZ" sz="1400" dirty="0"/>
          </a:p>
          <a:p>
            <a:pPr>
              <a:spcBef>
                <a:spcPts val="0"/>
              </a:spcBef>
            </a:pPr>
            <a:r>
              <a:rPr lang="cs-CZ" sz="1400" dirty="0"/>
              <a:t>Aktivní přístup při složitějších případech a </a:t>
            </a:r>
            <a:r>
              <a:rPr lang="cs-CZ" sz="1400" dirty="0" smtClean="0"/>
              <a:t>další.</a:t>
            </a: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574" y="811019"/>
            <a:ext cx="3987347" cy="2393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44925" y="5771419"/>
            <a:ext cx="8529638" cy="83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1400" kern="0" dirty="0" smtClean="0"/>
              <a:t>Pozn.: Některé z navrhovaných výhod jsou již v současné době držitelům AEO poskytovány, nicméně držitelé ro zřejmě nedokážou identifikovat (jedná se např. o výhody poskytované automaticky bez interakce držitele – např. nižší četnost kontrol, podávání vstupního celními prohlášení jiným subjektem v některých případech, existence rizikových položek apod.)</a:t>
            </a:r>
            <a:endParaRPr lang="cs-CZ" sz="14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47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8"/>
          <p:cNvSpPr>
            <a:spLocks noGrp="1"/>
          </p:cNvSpPr>
          <p:nvPr>
            <p:ph idx="1"/>
          </p:nvPr>
        </p:nvSpPr>
        <p:spPr>
          <a:xfrm>
            <a:off x="292101" y="4773893"/>
            <a:ext cx="8515350" cy="1674408"/>
          </a:xfr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82550" indent="0">
              <a:spcBef>
                <a:spcPts val="600"/>
              </a:spcBef>
              <a:buNone/>
            </a:pPr>
            <a:r>
              <a:rPr lang="cs-CZ" sz="1800" b="1" dirty="0" smtClean="0"/>
              <a:t>Hodnotové ladění příspěvků: </a:t>
            </a:r>
            <a:r>
              <a:rPr lang="cs-CZ" sz="1800" dirty="0" smtClean="0"/>
              <a:t>Pozitivní</a:t>
            </a:r>
          </a:p>
          <a:p>
            <a:pPr marL="82550" indent="0">
              <a:spcBef>
                <a:spcPts val="600"/>
              </a:spcBef>
              <a:buNone/>
            </a:pPr>
            <a:r>
              <a:rPr lang="cs-CZ" sz="1800" b="1" dirty="0" smtClean="0"/>
              <a:t>Zaměření: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Na firmy, které certifikát </a:t>
            </a:r>
            <a:r>
              <a:rPr lang="cs-CZ" sz="1600" dirty="0" smtClean="0"/>
              <a:t>obdržely.</a:t>
            </a:r>
            <a:endParaRPr lang="cs-CZ" sz="1600" dirty="0"/>
          </a:p>
          <a:p>
            <a:pPr lvl="1">
              <a:spcBef>
                <a:spcPts val="600"/>
              </a:spcBef>
            </a:pPr>
            <a:r>
              <a:rPr lang="cs-CZ" sz="1600" dirty="0"/>
              <a:t>Mezinárodní problematika celních vztahů v rámci </a:t>
            </a:r>
            <a:r>
              <a:rPr lang="cs-CZ" sz="1600" dirty="0" smtClean="0"/>
              <a:t>EU se </a:t>
            </a:r>
            <a:r>
              <a:rPr lang="cs-CZ" sz="1600" dirty="0"/>
              <a:t>vztahem ke třetím </a:t>
            </a:r>
            <a:r>
              <a:rPr lang="cs-CZ" sz="1600" dirty="0" smtClean="0"/>
              <a:t>zemím.</a:t>
            </a:r>
            <a:endParaRPr lang="cs-CZ" sz="1600" dirty="0"/>
          </a:p>
          <a:p>
            <a:pPr lvl="1">
              <a:spcBef>
                <a:spcPts val="600"/>
              </a:spcBef>
            </a:pPr>
            <a:r>
              <a:rPr lang="cs-CZ" sz="1600" dirty="0"/>
              <a:t>Celní správa zmiňována velmi okrajově.</a:t>
            </a:r>
          </a:p>
          <a:p>
            <a:pPr lvl="1"/>
            <a:endParaRPr lang="en-US" sz="16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775" y="1651759"/>
            <a:ext cx="3360712" cy="2948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149" y="358775"/>
            <a:ext cx="8785225" cy="766763"/>
          </a:xfrm>
        </p:spPr>
        <p:txBody>
          <a:bodyPr/>
          <a:lstStyle/>
          <a:p>
            <a:r>
              <a:rPr lang="cs-CZ" dirty="0" smtClean="0"/>
              <a:t>Výsledky analýzy mediálního obrazu za období 2011 – 2013   </a:t>
            </a:r>
            <a:endParaRPr lang="cs-CZ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75646" y="938149"/>
            <a:ext cx="8529638" cy="558142"/>
          </a:xfrm>
          <a:prstGeom prst="rect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cs-CZ" sz="1800" b="1" kern="0" dirty="0" smtClean="0">
                <a:solidFill>
                  <a:schemeClr val="bg1"/>
                </a:solidFill>
              </a:rPr>
              <a:t>Celkový počet </a:t>
            </a:r>
            <a:r>
              <a:rPr lang="cs-CZ" sz="1800" b="1" kern="0" dirty="0">
                <a:solidFill>
                  <a:schemeClr val="bg1"/>
                </a:solidFill>
              </a:rPr>
              <a:t>výskytů: 40 článků v 15 mediálních titulech </a:t>
            </a:r>
            <a:r>
              <a:rPr lang="cs-CZ" sz="1800" b="1" kern="0" dirty="0" smtClean="0">
                <a:solidFill>
                  <a:schemeClr val="bg1"/>
                </a:solidFill>
              </a:rPr>
              <a:t/>
            </a:r>
            <a:br>
              <a:rPr lang="cs-CZ" sz="1800" b="1" kern="0" dirty="0" smtClean="0">
                <a:solidFill>
                  <a:schemeClr val="bg1"/>
                </a:solidFill>
              </a:rPr>
            </a:br>
            <a:r>
              <a:rPr lang="cs-CZ" sz="1800" b="1" kern="0" dirty="0" smtClean="0">
                <a:solidFill>
                  <a:schemeClr val="bg1"/>
                </a:solidFill>
              </a:rPr>
              <a:t>	z </a:t>
            </a:r>
            <a:r>
              <a:rPr lang="cs-CZ" sz="1800" b="1" kern="0" dirty="0">
                <a:solidFill>
                  <a:schemeClr val="bg1"/>
                </a:solidFill>
              </a:rPr>
              <a:t>toho: 32 v tištěných médiích, 8 v </a:t>
            </a:r>
            <a:r>
              <a:rPr lang="cs-CZ" sz="1800" b="1" kern="0" dirty="0" smtClean="0">
                <a:solidFill>
                  <a:schemeClr val="bg1"/>
                </a:solidFill>
              </a:rPr>
              <a:t>elektronických, 0 v audiovizuálních</a:t>
            </a:r>
            <a:endParaRPr lang="en-US" sz="1800" b="1" kern="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73666" y="1672439"/>
            <a:ext cx="2374531" cy="28876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Tištěná média (32): </a:t>
            </a:r>
            <a:endParaRPr lang="cs-CZ" sz="1600" dirty="0"/>
          </a:p>
          <a:p>
            <a:pPr>
              <a:spcBef>
                <a:spcPts val="0"/>
              </a:spcBef>
            </a:pPr>
            <a:r>
              <a:rPr lang="cs-CZ" sz="1600" dirty="0" smtClean="0"/>
              <a:t>Dopravní </a:t>
            </a:r>
            <a:r>
              <a:rPr lang="cs-CZ" sz="1600" dirty="0"/>
              <a:t>noviny (10 článků)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Logistika </a:t>
            </a:r>
            <a:r>
              <a:rPr lang="cs-CZ" sz="1600" dirty="0"/>
              <a:t>(10 článků)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Právní </a:t>
            </a:r>
            <a:r>
              <a:rPr lang="cs-CZ" sz="1600" dirty="0"/>
              <a:t>rádce (3)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Systémy </a:t>
            </a:r>
            <a:r>
              <a:rPr lang="cs-CZ" sz="1600" dirty="0"/>
              <a:t>logistiky (2)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Dalších 7 titulů </a:t>
            </a:r>
            <a:r>
              <a:rPr lang="cs-CZ" sz="1600" dirty="0"/>
              <a:t>(po 1 článku)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801131" y="1670460"/>
            <a:ext cx="2374531" cy="28876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sz="1600" b="1" dirty="0" smtClean="0"/>
              <a:t>Elektronická </a:t>
            </a:r>
            <a:r>
              <a:rPr lang="cs-CZ" sz="1600" b="1" dirty="0"/>
              <a:t>média (8):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web </a:t>
            </a:r>
            <a:r>
              <a:rPr lang="cs-CZ" sz="1600" dirty="0"/>
              <a:t>Hospodářské komory </a:t>
            </a:r>
            <a:r>
              <a:rPr lang="cs-CZ" sz="1600" dirty="0" smtClean="0"/>
              <a:t>– komora.cz </a:t>
            </a:r>
            <a:r>
              <a:rPr lang="cs-CZ" sz="1600" dirty="0"/>
              <a:t>(3)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logistika.ihned.cz </a:t>
            </a:r>
            <a:r>
              <a:rPr lang="cs-CZ" sz="1600" dirty="0"/>
              <a:t>(2)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businessinfo.cz </a:t>
            </a:r>
            <a:r>
              <a:rPr lang="cs-CZ" sz="1600" dirty="0"/>
              <a:t>(2)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protex.cz </a:t>
            </a:r>
            <a:r>
              <a:rPr lang="cs-CZ" sz="1600" dirty="0"/>
              <a:t>(1)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9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projektu</a:t>
            </a:r>
          </a:p>
          <a:p>
            <a:r>
              <a:rPr lang="cs-CZ" dirty="0" smtClean="0"/>
              <a:t>Přístup k realizaci projektu</a:t>
            </a:r>
          </a:p>
          <a:p>
            <a:r>
              <a:rPr lang="cs-CZ" dirty="0" smtClean="0"/>
              <a:t>Představení výsledků dotazníkového šetření</a:t>
            </a:r>
          </a:p>
          <a:p>
            <a:r>
              <a:rPr lang="cs-CZ" dirty="0"/>
              <a:t>Představení výsledků analýzy mediálního obrazu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270666" cy="161822"/>
          </a:xfrm>
        </p:spPr>
        <p:txBody>
          <a:bodyPr/>
          <a:lstStyle/>
          <a:p>
            <a:pPr>
              <a:defRPr/>
            </a:pPr>
            <a:r>
              <a:rPr lang="cs-CZ" altLang="en-GB" dirty="0" smtClean="0"/>
              <a:t>Prezentace výsledků projektu „D</a:t>
            </a:r>
            <a:r>
              <a:rPr lang="cs-CZ" dirty="0" smtClean="0"/>
              <a:t>otazníkové šetření </a:t>
            </a:r>
            <a:r>
              <a:rPr lang="cs-CZ" dirty="0"/>
              <a:t>mezi držiteli certifikátu AEO v ČR, a Analýza mediálního obrazu tématu </a:t>
            </a:r>
            <a:r>
              <a:rPr lang="cs-CZ" dirty="0" smtClean="0"/>
              <a:t>AEO“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221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360363" y="5105400"/>
            <a:ext cx="4608512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>
            <a:spAutoFit/>
          </a:bodyPr>
          <a:lstStyle>
            <a:lvl1pPr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BF80B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66"/>
              </a:buClr>
            </a:pPr>
            <a:r>
              <a:rPr lang="cs-CZ" sz="1000" dirty="0">
                <a:solidFill>
                  <a:schemeClr val="tx2"/>
                </a:solidFill>
              </a:rPr>
              <a:t>Deloitte označuje jednu či více společností Deloitte </a:t>
            </a:r>
            <a:r>
              <a:rPr lang="cs-CZ" sz="1000" dirty="0" err="1">
                <a:solidFill>
                  <a:schemeClr val="tx2"/>
                </a:solidFill>
              </a:rPr>
              <a:t>Touche</a:t>
            </a:r>
            <a:r>
              <a:rPr lang="cs-CZ" sz="1000" dirty="0">
                <a:solidFill>
                  <a:schemeClr val="tx2"/>
                </a:solidFill>
              </a:rPr>
              <a:t> </a:t>
            </a:r>
            <a:r>
              <a:rPr lang="cs-CZ" sz="1000" dirty="0" err="1">
                <a:solidFill>
                  <a:schemeClr val="tx2"/>
                </a:solidFill>
              </a:rPr>
              <a:t>Tohmatsu</a:t>
            </a:r>
            <a:r>
              <a:rPr lang="cs-CZ" sz="1000" dirty="0">
                <a:solidFill>
                  <a:schemeClr val="tx2"/>
                </a:solidFill>
              </a:rPr>
              <a:t> Limited, britské privátní společnosti s ručením omezeným zárukou, a jejích členských firem. Každá z těchto firem představuje samostatný a nezávislý právní subjekt. Podrobný popis právní struktury společnosti Deloitte </a:t>
            </a:r>
            <a:r>
              <a:rPr lang="cs-CZ" sz="1000" dirty="0" err="1">
                <a:solidFill>
                  <a:schemeClr val="tx2"/>
                </a:solidFill>
              </a:rPr>
              <a:t>Touche</a:t>
            </a:r>
            <a:r>
              <a:rPr lang="cs-CZ" sz="1000" dirty="0">
                <a:solidFill>
                  <a:schemeClr val="tx2"/>
                </a:solidFill>
              </a:rPr>
              <a:t> </a:t>
            </a:r>
            <a:r>
              <a:rPr lang="cs-CZ" sz="1000" dirty="0" err="1">
                <a:solidFill>
                  <a:schemeClr val="tx2"/>
                </a:solidFill>
              </a:rPr>
              <a:t>Tohmatsu</a:t>
            </a:r>
            <a:r>
              <a:rPr lang="cs-CZ" sz="1000" dirty="0">
                <a:solidFill>
                  <a:schemeClr val="tx2"/>
                </a:solidFill>
              </a:rPr>
              <a:t> Limited a jejích členských firem je uveden na adrese www.deloitte.com/</a:t>
            </a:r>
            <a:r>
              <a:rPr lang="cs-CZ" sz="1000" dirty="0" err="1">
                <a:solidFill>
                  <a:schemeClr val="tx2"/>
                </a:solidFill>
              </a:rPr>
              <a:t>cz</a:t>
            </a:r>
            <a:r>
              <a:rPr lang="cs-CZ" sz="1000" dirty="0">
                <a:solidFill>
                  <a:schemeClr val="tx2"/>
                </a:solidFill>
              </a:rPr>
              <a:t>/</a:t>
            </a:r>
            <a:r>
              <a:rPr lang="cs-CZ" sz="1000" dirty="0" err="1">
                <a:solidFill>
                  <a:schemeClr val="tx2"/>
                </a:solidFill>
              </a:rPr>
              <a:t>onas</a:t>
            </a:r>
            <a:r>
              <a:rPr lang="cs-CZ" sz="1000" dirty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Clr>
                <a:srgbClr val="000066"/>
              </a:buClr>
            </a:pPr>
            <a:endParaRPr lang="cs-CZ" sz="1000" dirty="0">
              <a:solidFill>
                <a:schemeClr val="tx2"/>
              </a:solidFill>
            </a:endParaRPr>
          </a:p>
          <a:p>
            <a:pPr eaLnBrk="1" hangingPunct="1">
              <a:buClr>
                <a:srgbClr val="000066"/>
              </a:buClr>
            </a:pPr>
            <a:r>
              <a:rPr lang="en-US" sz="1000" dirty="0">
                <a:solidFill>
                  <a:schemeClr val="tx2"/>
                </a:solidFill>
              </a:rPr>
              <a:t>© </a:t>
            </a:r>
            <a:r>
              <a:rPr lang="en-US" sz="1000" dirty="0" smtClean="0">
                <a:solidFill>
                  <a:schemeClr val="tx2"/>
                </a:solidFill>
              </a:rPr>
              <a:t>2014 </a:t>
            </a:r>
            <a:r>
              <a:rPr lang="cs-CZ" sz="1000" dirty="0">
                <a:solidFill>
                  <a:schemeClr val="tx2"/>
                </a:solidFill>
              </a:rPr>
              <a:t>Deloitte Česká republika</a:t>
            </a:r>
            <a:endParaRPr lang="en-US" sz="1000" dirty="0">
              <a:solidFill>
                <a:schemeClr val="tx2"/>
              </a:solidFill>
            </a:endParaRPr>
          </a:p>
          <a:p>
            <a:pPr eaLnBrk="1" hangingPunct="1"/>
            <a:endParaRPr lang="cs-CZ" sz="1000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000066"/>
              </a:buClr>
            </a:pPr>
            <a:endParaRPr lang="cs-CZ" sz="1000" dirty="0">
              <a:solidFill>
                <a:schemeClr val="tx2"/>
              </a:solidFill>
            </a:endParaRPr>
          </a:p>
        </p:txBody>
      </p:sp>
      <p:pic>
        <p:nvPicPr>
          <p:cNvPr id="25603" name="Picture 19" descr="DEL_PRI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7" t="27428" r="9845" b="25551"/>
          <a:stretch>
            <a:fillRect/>
          </a:stretch>
        </p:blipFill>
        <p:spPr bwMode="auto">
          <a:xfrm>
            <a:off x="322263" y="3981450"/>
            <a:ext cx="3795712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projektu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Zjistit, jak držitelé osvědčení </a:t>
            </a:r>
            <a:r>
              <a:rPr lang="cs-CZ" dirty="0"/>
              <a:t>AEO vnímají tento </a:t>
            </a:r>
            <a:r>
              <a:rPr lang="cs-CZ" dirty="0" smtClean="0"/>
              <a:t>status</a:t>
            </a:r>
            <a:r>
              <a:rPr lang="cs-CZ" dirty="0"/>
              <a:t>.</a:t>
            </a:r>
          </a:p>
          <a:p>
            <a:pPr lvl="0"/>
            <a:r>
              <a:rPr lang="cs-CZ" dirty="0" smtClean="0"/>
              <a:t>Zjistit, jak jsou držitelé osvědčení AEO spokojeni </a:t>
            </a:r>
            <a:r>
              <a:rPr lang="cs-CZ" dirty="0"/>
              <a:t>s řízením, které souvisí s udělováním </a:t>
            </a:r>
            <a:r>
              <a:rPr lang="cs-CZ" dirty="0" smtClean="0"/>
              <a:t>osvědčení.</a:t>
            </a:r>
            <a:endParaRPr lang="cs-CZ" dirty="0"/>
          </a:p>
          <a:p>
            <a:pPr lvl="0"/>
            <a:r>
              <a:rPr lang="cs-CZ" dirty="0"/>
              <a:t>Zjistit, jak držitelé </a:t>
            </a:r>
            <a:r>
              <a:rPr lang="cs-CZ" dirty="0" smtClean="0"/>
              <a:t>osvědčení AEO vnímají </a:t>
            </a:r>
            <a:r>
              <a:rPr lang="cs-CZ" dirty="0"/>
              <a:t>v současné době poskytované benefity </a:t>
            </a:r>
            <a:r>
              <a:rPr lang="cs-CZ" dirty="0" smtClean="0"/>
              <a:t>vyplývající z postavení </a:t>
            </a:r>
            <a:r>
              <a:rPr lang="cs-CZ" dirty="0"/>
              <a:t>držitele </a:t>
            </a:r>
            <a:r>
              <a:rPr lang="cs-CZ" dirty="0" smtClean="0"/>
              <a:t>AEO.</a:t>
            </a:r>
            <a:endParaRPr lang="cs-CZ" dirty="0"/>
          </a:p>
          <a:p>
            <a:pPr lvl="0"/>
            <a:r>
              <a:rPr lang="cs-CZ" dirty="0" smtClean="0"/>
              <a:t>Zjistit, jaké </a:t>
            </a:r>
            <a:r>
              <a:rPr lang="cs-CZ" dirty="0"/>
              <a:t>další, dnes nerealizované benefity by </a:t>
            </a:r>
            <a:r>
              <a:rPr lang="cs-CZ" dirty="0" smtClean="0"/>
              <a:t>držitelé očekávali </a:t>
            </a:r>
            <a:r>
              <a:rPr lang="cs-CZ" dirty="0"/>
              <a:t>vzhledem k nákladům, které pro získání osvědčení </a:t>
            </a:r>
            <a:r>
              <a:rPr lang="cs-CZ" dirty="0" smtClean="0"/>
              <a:t>vynaložili.</a:t>
            </a:r>
          </a:p>
          <a:p>
            <a:pPr lvl="0"/>
            <a:r>
              <a:rPr lang="cs-CZ" dirty="0" smtClean="0"/>
              <a:t>Vyhodnotit výskyt tématu AEO v médiích a hodnotové ladění příspěvků.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528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k realizaci projektu</a:t>
            </a:r>
            <a:endParaRPr lang="cs-CZ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621490"/>
              </p:ext>
            </p:extLst>
          </p:nvPr>
        </p:nvGraphicFramePr>
        <p:xfrm>
          <a:off x="934979" y="1828802"/>
          <a:ext cx="7021667" cy="982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>
            <a:off x="955344" y="1580214"/>
            <a:ext cx="0" cy="2520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3141260" y="1582489"/>
            <a:ext cx="0" cy="2520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5311254" y="1600984"/>
            <a:ext cx="0" cy="2520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7456227" y="1614632"/>
            <a:ext cx="0" cy="2520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itle 1"/>
          <p:cNvSpPr txBox="1">
            <a:spLocks/>
          </p:cNvSpPr>
          <p:nvPr/>
        </p:nvSpPr>
        <p:spPr bwMode="auto">
          <a:xfrm>
            <a:off x="430011" y="839810"/>
            <a:ext cx="8529638" cy="32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2000" dirty="0" smtClean="0">
                <a:solidFill>
                  <a:schemeClr val="accent2"/>
                </a:solidFill>
              </a:rPr>
              <a:t>Dotazníkové šetření</a:t>
            </a:r>
            <a:endParaRPr lang="cs-CZ" sz="2000" dirty="0">
              <a:solidFill>
                <a:schemeClr val="accent2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46121" y="3967427"/>
            <a:ext cx="3998581" cy="39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2000" dirty="0" smtClean="0">
                <a:solidFill>
                  <a:schemeClr val="accent2"/>
                </a:solidFill>
              </a:rPr>
              <a:t>Analýza mediálního obrazu</a:t>
            </a:r>
            <a:endParaRPr lang="cs-CZ" sz="2000" dirty="0">
              <a:solidFill>
                <a:schemeClr val="accent2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302736" y="1308381"/>
            <a:ext cx="1375936" cy="24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1800" b="0" dirty="0" smtClean="0">
                <a:solidFill>
                  <a:schemeClr val="tx1"/>
                </a:solidFill>
              </a:rPr>
              <a:t>14. 1. 2014</a:t>
            </a: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2434062" y="1337952"/>
            <a:ext cx="1375936" cy="24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1800" b="0" dirty="0" smtClean="0">
                <a:solidFill>
                  <a:schemeClr val="tx1"/>
                </a:solidFill>
              </a:rPr>
              <a:t>3. 2. 2014</a:t>
            </a: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626592" y="1312932"/>
            <a:ext cx="1375936" cy="24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1800" b="0" dirty="0" smtClean="0">
                <a:solidFill>
                  <a:schemeClr val="tx1"/>
                </a:solidFill>
              </a:rPr>
              <a:t>28. 2. 2014</a:t>
            </a: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6776326" y="1326579"/>
            <a:ext cx="1375936" cy="24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1800" b="0" dirty="0" smtClean="0">
                <a:solidFill>
                  <a:schemeClr val="tx1"/>
                </a:solidFill>
              </a:rPr>
              <a:t>31. 3. 2014</a:t>
            </a: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602990" y="3014357"/>
            <a:ext cx="7763088" cy="39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1800" dirty="0">
                <a:solidFill>
                  <a:schemeClr val="tx1"/>
                </a:solidFill>
              </a:rPr>
              <a:t>Výstup: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Anonymní vyhodnocení dotazníkového šetření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Závěrečná prezentace výsledků šetření</a:t>
            </a:r>
          </a:p>
          <a:p>
            <a:endParaRPr lang="cs-CZ" sz="1800" b="0" dirty="0">
              <a:solidFill>
                <a:schemeClr val="tx1"/>
              </a:solidFill>
            </a:endParaRPr>
          </a:p>
        </p:txBody>
      </p:sp>
      <p:graphicFrame>
        <p:nvGraphicFramePr>
          <p:cNvPr id="1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899871"/>
              </p:ext>
            </p:extLst>
          </p:nvPr>
        </p:nvGraphicFramePr>
        <p:xfrm>
          <a:off x="964549" y="4806292"/>
          <a:ext cx="7021667" cy="982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8" name="Straight Connector 17"/>
          <p:cNvCxnSpPr/>
          <p:nvPr/>
        </p:nvCxnSpPr>
        <p:spPr bwMode="auto">
          <a:xfrm>
            <a:off x="998562" y="4584999"/>
            <a:ext cx="0" cy="2520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499445" y="4619417"/>
            <a:ext cx="0" cy="2520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itle 1"/>
          <p:cNvSpPr txBox="1">
            <a:spLocks/>
          </p:cNvSpPr>
          <p:nvPr/>
        </p:nvSpPr>
        <p:spPr bwMode="auto">
          <a:xfrm>
            <a:off x="345954" y="4313166"/>
            <a:ext cx="1375936" cy="24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1800" b="0" dirty="0" smtClean="0">
                <a:solidFill>
                  <a:schemeClr val="tx1"/>
                </a:solidFill>
              </a:rPr>
              <a:t>14. 1. 2014</a:t>
            </a: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6819544" y="4331364"/>
            <a:ext cx="1375936" cy="24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1800" b="0" dirty="0" smtClean="0">
                <a:solidFill>
                  <a:schemeClr val="tx1"/>
                </a:solidFill>
              </a:rPr>
              <a:t>31. 3. 2014</a:t>
            </a: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605265" y="5896359"/>
            <a:ext cx="7763088" cy="39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charset="0"/>
              </a:defRPr>
            </a:lvl9pPr>
          </a:lstStyle>
          <a:p>
            <a:r>
              <a:rPr lang="cs-CZ" sz="1800" dirty="0">
                <a:solidFill>
                  <a:schemeClr val="tx1"/>
                </a:solidFill>
              </a:rPr>
              <a:t>Výstup: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Analýza mediálního obrazu tématu AEO</a:t>
            </a: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respondentů dotazníkového šetření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941786"/>
            <a:ext cx="8529638" cy="521811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Držitelé osvědčení AEO: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/>
              <a:t>	</a:t>
            </a:r>
            <a:r>
              <a:rPr lang="cs-CZ" b="1" dirty="0" smtClean="0"/>
              <a:t>Celkem 95 držitelů ze 124 oslovených (71 % úspěšnost)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Žadatelé o osvědčení AEO: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b="1" dirty="0">
                <a:solidFill>
                  <a:schemeClr val="tx1"/>
                </a:solidFill>
              </a:rPr>
              <a:t>	</a:t>
            </a:r>
            <a:r>
              <a:rPr lang="cs-CZ" b="1" dirty="0" smtClean="0">
                <a:solidFill>
                  <a:schemeClr val="tx1"/>
                </a:solidFill>
              </a:rPr>
              <a:t>Celkem 5 žadatelů z 24 oslovených (21 % úspěšnost)</a:t>
            </a: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152" y="1646767"/>
            <a:ext cx="2866041" cy="1932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809" y="4289425"/>
            <a:ext cx="2474343" cy="209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3" y="4289425"/>
            <a:ext cx="2707494" cy="2056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601" y="1642825"/>
            <a:ext cx="2120325" cy="196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2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 o osvědčení AEO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528" y="938074"/>
            <a:ext cx="2004415" cy="38009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Držitelé</a:t>
            </a:r>
            <a:endParaRPr lang="cs-CZ" b="1" dirty="0">
              <a:solidFill>
                <a:schemeClr val="accent5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" y="1381627"/>
            <a:ext cx="4579937" cy="344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3134" y="4940137"/>
            <a:ext cx="4947516" cy="1223159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203200" indent="-203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96 % držitelů bylo jasné, o jaký typ osvědčení mají žádat.</a:t>
            </a:r>
          </a:p>
          <a:p>
            <a:pPr marL="203200" indent="-203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Minoritní část držitelů nevěděla, že splnění požadavků na získání osvědčení, zejména v oblasti bezpečnosti a zabezpečení, bude tak náročné.</a:t>
            </a:r>
          </a:p>
          <a:p>
            <a:pPr marL="203200" indent="-203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Některým držitelům byla problematika AEO jasná až po absolvování školení</a:t>
            </a:r>
            <a:r>
              <a:rPr lang="cs-CZ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555" y="1911126"/>
            <a:ext cx="2811780" cy="19907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2567" y="1536391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dirty="0" smtClean="0">
                <a:solidFill>
                  <a:schemeClr val="accent5"/>
                </a:solidFill>
              </a:rPr>
              <a:t>Žadatelé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74430" y="3928758"/>
            <a:ext cx="2828304" cy="1223159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203200" indent="-203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Všem respondentům z kategorie žadatelé bylo jasné, o jaký typ osvědčení mají žádat. 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2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4" y="358775"/>
            <a:ext cx="9141485" cy="766763"/>
          </a:xfrm>
        </p:spPr>
        <p:txBody>
          <a:bodyPr/>
          <a:lstStyle/>
          <a:p>
            <a:r>
              <a:rPr lang="cs-CZ" dirty="0" smtClean="0"/>
              <a:t>Konzultace s pracovníky celní správy </a:t>
            </a:r>
            <a:br>
              <a:rPr lang="cs-CZ" dirty="0" smtClean="0"/>
            </a:br>
            <a:r>
              <a:rPr lang="cs-CZ" dirty="0" smtClean="0"/>
              <a:t>před podáním žádosti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Konzultaci využilo 70 % držitelů a 60 % žadatelů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697" y="1607688"/>
            <a:ext cx="4578350" cy="275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0010" y="4364185"/>
            <a:ext cx="8170223" cy="13715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Oblasti konzultace: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B</a:t>
            </a:r>
            <a:r>
              <a:rPr lang="cs-CZ" sz="2000" dirty="0" smtClean="0">
                <a:solidFill>
                  <a:schemeClr val="tx1"/>
                </a:solidFill>
              </a:rPr>
              <a:t>ezpečnost a zabezpečení;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D</a:t>
            </a:r>
            <a:r>
              <a:rPr lang="cs-CZ" sz="2000" dirty="0" smtClean="0">
                <a:solidFill>
                  <a:schemeClr val="tx1"/>
                </a:solidFill>
              </a:rPr>
              <a:t>ruh osvědčení, rozsah, režimy, výhody a uplatnitelnost v praxi;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S</a:t>
            </a:r>
            <a:r>
              <a:rPr lang="cs-CZ" sz="2000" dirty="0" smtClean="0">
                <a:solidFill>
                  <a:schemeClr val="tx1"/>
                </a:solidFill>
              </a:rPr>
              <a:t>amohodnotící dotazník.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248" y="5775369"/>
            <a:ext cx="9001500" cy="613560"/>
          </a:xfrm>
          <a:prstGeom prst="rect">
            <a:avLst/>
          </a:prstGeom>
          <a:solidFill>
            <a:schemeClr val="accent5"/>
          </a:solidFill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Většina držitelů a všichni respondenti hodnotí konzultaci jako přínosnou.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271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zajišťování agendy AEO</a:t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Současný způsob zajišťování agendy AEO v rámci jednoho místa v ČR (Celní úřad pro Jihočeský kraj v Českých Budějovicích)  vyhovuje 81 % držitelů a všem žadatelům.</a:t>
            </a:r>
          </a:p>
          <a:p>
            <a:r>
              <a:rPr lang="cs-CZ" dirty="0" smtClean="0"/>
              <a:t>18 % držitelů by přivítalo zajišťování agendy </a:t>
            </a:r>
            <a:r>
              <a:rPr lang="cs-CZ" dirty="0" smtClean="0"/>
              <a:t>AEO </a:t>
            </a:r>
            <a:r>
              <a:rPr lang="cs-CZ" dirty="0" smtClean="0"/>
              <a:t>v rámci každého celního úřadu. </a:t>
            </a:r>
            <a:endParaRPr lang="cs-CZ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10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 pro podání žádosti o vydání osvědčení </a:t>
            </a:r>
            <a:r>
              <a:rPr lang="cs-CZ" dirty="0" smtClean="0"/>
              <a:t>AEO</a:t>
            </a:r>
            <a:endParaRPr lang="cs-CZ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79" y="1381137"/>
            <a:ext cx="4099218" cy="28108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149" y="4833176"/>
            <a:ext cx="8529638" cy="1864508"/>
          </a:xfrm>
        </p:spPr>
        <p:txBody>
          <a:bodyPr/>
          <a:lstStyle/>
          <a:p>
            <a:r>
              <a:rPr lang="cs-CZ" dirty="0" smtClean="0"/>
              <a:t>Více než polovina respondentů uvedla více než jeden důvod pro podání osvědčení AEO.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632" y="1388456"/>
            <a:ext cx="4013860" cy="280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94400" y="961836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smtClean="0">
                <a:solidFill>
                  <a:schemeClr val="accent5"/>
                </a:solidFill>
              </a:rPr>
              <a:t>Držitelé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821916" y="1049020"/>
            <a:ext cx="2004415" cy="38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144588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Char char="•"/>
              <a:defRPr sz="16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•"/>
              <a:defRPr sz="12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Char char="»"/>
              <a:defRPr sz="1200"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dirty="0" smtClean="0">
                <a:solidFill>
                  <a:schemeClr val="accent5"/>
                </a:solidFill>
              </a:rPr>
              <a:t>Žadatelé</a:t>
            </a:r>
            <a:endParaRPr lang="cs-CZ" b="1" kern="0" dirty="0">
              <a:solidFill>
                <a:schemeClr val="accent5"/>
              </a:solidFill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900" y="6583363"/>
            <a:ext cx="6092536" cy="149946"/>
          </a:xfrm>
        </p:spPr>
        <p:txBody>
          <a:bodyPr/>
          <a:lstStyle/>
          <a:p>
            <a:pPr>
              <a:defRPr/>
            </a:pPr>
            <a:r>
              <a:rPr lang="cs-CZ" altLang="en-GB" dirty="0"/>
              <a:t>Prezentace výsledků projektu „D</a:t>
            </a:r>
            <a:r>
              <a:rPr lang="cs-CZ" dirty="0"/>
              <a:t>otazníkové šetření mezi držiteli certifikátu AEO v ČR, a Analýza mediálního obrazu tématu AEO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6532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2776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72C7E7"/>
      </a:accent4>
      <a:accent5>
        <a:srgbClr val="3C8A2E"/>
      </a:accent5>
      <a:accent6>
        <a:srgbClr val="C9DD03"/>
      </a:accent6>
      <a:hlink>
        <a:srgbClr val="3C8A2E"/>
      </a:hlink>
      <a:folHlink>
        <a:srgbClr val="C9DD03"/>
      </a:folHlink>
    </a:clrScheme>
    <a:fontScheme name="template_white_cz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177800" marR="0" indent="-1778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25000"/>
          </a:spcAft>
          <a:buClr>
            <a:srgbClr val="000066"/>
          </a:buClr>
          <a:buSzTx/>
          <a:tabLst/>
          <a:defRPr kumimoji="0" sz="1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rgbClr val="000066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noAutofit/>
      </a:bodyPr>
      <a:lstStyle>
        <a:defPPr marL="177800" indent="-177800">
          <a:defRPr sz="140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template_white_cze 1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800080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C0AAC0"/>
        </a:accent5>
        <a:accent6>
          <a:srgbClr val="8A5C2D"/>
        </a:accent6>
        <a:hlink>
          <a:srgbClr val="33660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white_cze 2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000066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AAAAB8"/>
        </a:accent5>
        <a:accent6>
          <a:srgbClr val="8A5C2D"/>
        </a:accent6>
        <a:hlink>
          <a:srgbClr val="33660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white_cze 3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6666FF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B8B8FF"/>
        </a:accent5>
        <a:accent6>
          <a:srgbClr val="8A5C2D"/>
        </a:accent6>
        <a:hlink>
          <a:srgbClr val="3366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_Template_ENG">
  <a:themeElements>
    <a:clrScheme name="Custom 1">
      <a:dk1>
        <a:srgbClr val="002776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72C7E7"/>
      </a:accent4>
      <a:accent5>
        <a:srgbClr val="3C8A2E"/>
      </a:accent5>
      <a:accent6>
        <a:srgbClr val="C9DD03"/>
      </a:accent6>
      <a:hlink>
        <a:srgbClr val="3C8A2E"/>
      </a:hlink>
      <a:folHlink>
        <a:srgbClr val="C9DD03"/>
      </a:folHlink>
    </a:clrScheme>
    <a:fontScheme name="template_white_cz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177800" marR="0" indent="-1778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25000"/>
          </a:spcAft>
          <a:buClr>
            <a:srgbClr val="000066"/>
          </a:buClr>
          <a:buSzTx/>
          <a:tabLst/>
          <a:defRPr kumimoji="0" sz="1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rgbClr val="000066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noAutofit/>
      </a:bodyPr>
      <a:lstStyle>
        <a:defPPr marL="177800" indent="-177800">
          <a:defRPr sz="140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template_white_cze 1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800080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C0AAC0"/>
        </a:accent5>
        <a:accent6>
          <a:srgbClr val="8A5C2D"/>
        </a:accent6>
        <a:hlink>
          <a:srgbClr val="33660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white_cze 2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000066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AAAAB8"/>
        </a:accent5>
        <a:accent6>
          <a:srgbClr val="8A5C2D"/>
        </a:accent6>
        <a:hlink>
          <a:srgbClr val="33660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white_cze 3">
        <a:dk1>
          <a:srgbClr val="000066"/>
        </a:dk1>
        <a:lt1>
          <a:srgbClr val="FFFFFF"/>
        </a:lt1>
        <a:dk2>
          <a:srgbClr val="000066"/>
        </a:dk2>
        <a:lt2>
          <a:srgbClr val="E5E5CC"/>
        </a:lt2>
        <a:accent1>
          <a:srgbClr val="6666FF"/>
        </a:accent1>
        <a:accent2>
          <a:srgbClr val="996633"/>
        </a:accent2>
        <a:accent3>
          <a:srgbClr val="FFFFFF"/>
        </a:accent3>
        <a:accent4>
          <a:srgbClr val="000056"/>
        </a:accent4>
        <a:accent5>
          <a:srgbClr val="B8B8FF"/>
        </a:accent5>
        <a:accent6>
          <a:srgbClr val="8A5C2D"/>
        </a:accent6>
        <a:hlink>
          <a:srgbClr val="3366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DC5E537061C2F4E9F39B99BCFAF9D49" ma:contentTypeVersion="6" ma:contentTypeDescription="Vytvořit nový dokument" ma:contentTypeScope="" ma:versionID="15b343727c3bfbf224659b1312b69e2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012c9270d323e78c53f7566489f4c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Datum zahájení plánování je sloupec webu, který vytvořila funkce Publikování. Používá se k zadání data a času, od kterého se tato stránka začne návštěvníkům webu zobrazovat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Datum ukončení plánování je sloupec webu, který vytvořila funkce Publikování. Používá se k zadání data a času, od kterého se tato stránka už nebude návštěvníkům webu zobrazova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Typ obsahu" ma:readOnly="true"/>
        <xsd:element ref="dc:title" minOccurs="0" maxOccurs="1" ma:index="3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F15ED38-BE52-4AA3-9678-413981E65376}"/>
</file>

<file path=customXml/itemProps2.xml><?xml version="1.0" encoding="utf-8"?>
<ds:datastoreItem xmlns:ds="http://schemas.openxmlformats.org/officeDocument/2006/customXml" ds:itemID="{CC31D21A-0D65-40DF-A6D6-C0F5C4F74B63}"/>
</file>

<file path=customXml/itemProps3.xml><?xml version="1.0" encoding="utf-8"?>
<ds:datastoreItem xmlns:ds="http://schemas.openxmlformats.org/officeDocument/2006/customXml" ds:itemID="{A04ADFA8-BA70-487D-BE9B-9D01FDB60556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844</TotalTime>
  <Words>1055</Words>
  <Application>Microsoft Office PowerPoint</Application>
  <PresentationFormat>Předvádění na obrazovce (4:3)</PresentationFormat>
  <Paragraphs>179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Wingdings</vt:lpstr>
      <vt:lpstr>blank</vt:lpstr>
      <vt:lpstr>CR_Template_ENG</vt:lpstr>
      <vt:lpstr>Prezentace výsledků</vt:lpstr>
      <vt:lpstr>Agenda</vt:lpstr>
      <vt:lpstr>Cíle projektu</vt:lpstr>
      <vt:lpstr>Přístup k realizaci projektu</vt:lpstr>
      <vt:lpstr>Počet respondentů dotazníkového šetření</vt:lpstr>
      <vt:lpstr>Zdroje informací o osvědčení AEO</vt:lpstr>
      <vt:lpstr>Konzultace s pracovníky celní správy  před podáním žádosti</vt:lpstr>
      <vt:lpstr>Způsob zajišťování agendy AEO </vt:lpstr>
      <vt:lpstr>Důvod pro podání žádosti o vydání osvědčení AEO</vt:lpstr>
      <vt:lpstr>Délka trvání zpracování žádosti o vydání osvědčení AEO </vt:lpstr>
      <vt:lpstr>Náročnost přípravy podkladů pro řízení o vydání osvědčení AEO</vt:lpstr>
      <vt:lpstr>Náročnost řízení o vydání osvědčení AEO </vt:lpstr>
      <vt:lpstr>Výhody spojené s certifikací AEO uplatňované respondenty (přímé výhody x nepřímé výhody) </vt:lpstr>
      <vt:lpstr>Zkušenosti s uplatňováním osvědčení AEO v jiných státech </vt:lpstr>
      <vt:lpstr>Zlepšení pozice na trhu v rámci obchodní činnosti a ve vztahu k obchodním partnerům po udělení osvědčení AEO </vt:lpstr>
      <vt:lpstr>Vnímání čerpání stávajících výhod plynoucích z osvědčení AEO </vt:lpstr>
      <vt:lpstr>Naplnění očekávání </vt:lpstr>
      <vt:lpstr>Zájem o rozšíření výhod vyplývajících z osvědčení AEO  </vt:lpstr>
      <vt:lpstr>Výsledky analýzy mediálního obrazu za období 2011 – 2013   </vt:lpstr>
      <vt:lpstr>Prezentace aplikace PowerPoint</vt:lpstr>
    </vt:vector>
  </TitlesOfParts>
  <Company>Deloitte Central Europe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1 – Times New Roman</dc:title>
  <dc:creator>Natalia Babjakova</dc:creator>
  <cp:lastModifiedBy>Martiš Jiří, Ing.</cp:lastModifiedBy>
  <cp:revision>70</cp:revision>
  <cp:lastPrinted>2014-03-20T09:08:08Z</cp:lastPrinted>
  <dcterms:created xsi:type="dcterms:W3CDTF">2014-01-13T15:27:17Z</dcterms:created>
  <dcterms:modified xsi:type="dcterms:W3CDTF">2014-07-11T06:03:59Z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0x0101009DC5E537061C2F4E9F39B99BCFAF9D49</vt:lpwstr>
  </property>
  <property fmtid="{D5CDD505-2E9C-101B-9397-08002B2CF9AE}" pid="3" name="Order">
    <vt:r8>5000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  <property fmtid="{D5CDD505-2E9C-101B-9397-08002B2CF9AE}" pid="9" name="ComplianceAssetId">
    <vt:lpwstr/>
  </property>
</Properties>
</file>