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57" r:id="rId6"/>
    <p:sldId id="268" r:id="rId7"/>
    <p:sldId id="267" r:id="rId8"/>
    <p:sldId id="261" r:id="rId9"/>
    <p:sldId id="262" r:id="rId10"/>
    <p:sldId id="265" r:id="rId11"/>
    <p:sldId id="260" r:id="rId12"/>
    <p:sldId id="263" r:id="rId13"/>
    <p:sldId id="271" r:id="rId14"/>
    <p:sldId id="264" r:id="rId15"/>
    <p:sldId id="266" r:id="rId16"/>
    <p:sldId id="269" r:id="rId17"/>
    <p:sldId id="274" r:id="rId18"/>
    <p:sldId id="272" r:id="rId19"/>
    <p:sldId id="273" r:id="rId20"/>
    <p:sldId id="270" r:id="rId21"/>
    <p:sldId id="258" r:id="rId22"/>
  </p:sldIdLst>
  <p:sldSz cx="24385588" cy="13717588"/>
  <p:notesSz cx="6858000" cy="9144000"/>
  <p:defaultTextStyle>
    <a:defPPr>
      <a:defRPr lang="cs-CZ"/>
    </a:defPPr>
    <a:lvl1pPr marL="0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379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6759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136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3515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1895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0272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18651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7030" algn="l" defTabSz="2176759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DD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5" autoAdjust="0"/>
    <p:restoredTop sz="94660"/>
  </p:normalViewPr>
  <p:slideViewPr>
    <p:cSldViewPr>
      <p:cViewPr varScale="1">
        <p:scale>
          <a:sx n="56" d="100"/>
          <a:sy n="56" d="100"/>
        </p:scale>
        <p:origin x="414" y="90"/>
      </p:cViewPr>
      <p:guideLst>
        <p:guide orient="horz" pos="4321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Šíma František, Bc." userId="a4504e95-dad8-47d3-970c-b2d8cb54e092" providerId="ADAL" clId="{7154C199-94F7-408A-B47F-035BE045E032}"/>
    <pc:docChg chg="modSld">
      <pc:chgData name="Šíma František, Bc." userId="a4504e95-dad8-47d3-970c-b2d8cb54e092" providerId="ADAL" clId="{7154C199-94F7-408A-B47F-035BE045E032}" dt="2021-11-10T10:06:06.048" v="21" actId="6549"/>
      <pc:docMkLst>
        <pc:docMk/>
      </pc:docMkLst>
      <pc:sldChg chg="modSp mod">
        <pc:chgData name="Šíma František, Bc." userId="a4504e95-dad8-47d3-970c-b2d8cb54e092" providerId="ADAL" clId="{7154C199-94F7-408A-B47F-035BE045E032}" dt="2021-11-10T10:05:21.855" v="19" actId="6549"/>
        <pc:sldMkLst>
          <pc:docMk/>
          <pc:sldMk cId="3601695230" sldId="260"/>
        </pc:sldMkLst>
        <pc:spChg chg="mod">
          <ac:chgData name="Šíma František, Bc." userId="a4504e95-dad8-47d3-970c-b2d8cb54e092" providerId="ADAL" clId="{7154C199-94F7-408A-B47F-035BE045E032}" dt="2021-11-10T10:05:21.855" v="19" actId="6549"/>
          <ac:spMkLst>
            <pc:docMk/>
            <pc:sldMk cId="3601695230" sldId="260"/>
            <ac:spMk id="3" creationId="{00000000-0000-0000-0000-000000000000}"/>
          </ac:spMkLst>
        </pc:spChg>
      </pc:sldChg>
      <pc:sldChg chg="modSp mod">
        <pc:chgData name="Šíma František, Bc." userId="a4504e95-dad8-47d3-970c-b2d8cb54e092" providerId="ADAL" clId="{7154C199-94F7-408A-B47F-035BE045E032}" dt="2021-11-10T10:04:56.859" v="4" actId="6549"/>
        <pc:sldMkLst>
          <pc:docMk/>
          <pc:sldMk cId="491151427" sldId="265"/>
        </pc:sldMkLst>
        <pc:spChg chg="mod">
          <ac:chgData name="Šíma František, Bc." userId="a4504e95-dad8-47d3-970c-b2d8cb54e092" providerId="ADAL" clId="{7154C199-94F7-408A-B47F-035BE045E032}" dt="2021-11-10T10:04:56.859" v="4" actId="6549"/>
          <ac:spMkLst>
            <pc:docMk/>
            <pc:sldMk cId="491151427" sldId="265"/>
            <ac:spMk id="3" creationId="{00000000-0000-0000-0000-000000000000}"/>
          </ac:spMkLst>
        </pc:spChg>
      </pc:sldChg>
      <pc:sldChg chg="modSp mod">
        <pc:chgData name="Šíma František, Bc." userId="a4504e95-dad8-47d3-970c-b2d8cb54e092" providerId="ADAL" clId="{7154C199-94F7-408A-B47F-035BE045E032}" dt="2021-11-10T10:06:06.048" v="21" actId="6549"/>
        <pc:sldMkLst>
          <pc:docMk/>
          <pc:sldMk cId="4236636976" sldId="266"/>
        </pc:sldMkLst>
        <pc:spChg chg="mod">
          <ac:chgData name="Šíma František, Bc." userId="a4504e95-dad8-47d3-970c-b2d8cb54e092" providerId="ADAL" clId="{7154C199-94F7-408A-B47F-035BE045E032}" dt="2021-11-10T10:06:06.048" v="21" actId="6549"/>
          <ac:spMkLst>
            <pc:docMk/>
            <pc:sldMk cId="4236636976" sldId="266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828919" y="4261347"/>
            <a:ext cx="20727750" cy="294039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657838" y="7773300"/>
            <a:ext cx="17069912" cy="35056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6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1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8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7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30943450" y="800193"/>
            <a:ext cx="9601825" cy="17070776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133739" y="800193"/>
            <a:ext cx="28403284" cy="17070776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26293" y="8814824"/>
            <a:ext cx="20727750" cy="2724465"/>
          </a:xfrm>
        </p:spPr>
        <p:txBody>
          <a:bodyPr anchor="t"/>
          <a:lstStyle>
            <a:lvl1pPr algn="l">
              <a:defRPr sz="95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926293" y="5814102"/>
            <a:ext cx="20727750" cy="3000721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379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6759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136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351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189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027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865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703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33739" y="4667794"/>
            <a:ext cx="19000437" cy="13203178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1540603" y="4667794"/>
            <a:ext cx="19004672" cy="13203178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82" y="549341"/>
            <a:ext cx="21947029" cy="2286265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19280" y="3070582"/>
            <a:ext cx="10774536" cy="1279672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379" indent="0">
              <a:buNone/>
              <a:defRPr sz="4800" b="1"/>
            </a:lvl2pPr>
            <a:lvl3pPr marL="2176759" indent="0">
              <a:buNone/>
              <a:defRPr sz="4300" b="1"/>
            </a:lvl3pPr>
            <a:lvl4pPr marL="3265136" indent="0">
              <a:buNone/>
              <a:defRPr sz="3800" b="1"/>
            </a:lvl4pPr>
            <a:lvl5pPr marL="4353515" indent="0">
              <a:buNone/>
              <a:defRPr sz="3800" b="1"/>
            </a:lvl5pPr>
            <a:lvl6pPr marL="5441895" indent="0">
              <a:buNone/>
              <a:defRPr sz="3800" b="1"/>
            </a:lvl6pPr>
            <a:lvl7pPr marL="6530272" indent="0">
              <a:buNone/>
              <a:defRPr sz="3800" b="1"/>
            </a:lvl7pPr>
            <a:lvl8pPr marL="7618651" indent="0">
              <a:buNone/>
              <a:defRPr sz="3800" b="1"/>
            </a:lvl8pPr>
            <a:lvl9pPr marL="8707030" indent="0">
              <a:buNone/>
              <a:defRPr sz="38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219280" y="4350256"/>
            <a:ext cx="10774536" cy="7903491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12387541" y="3070582"/>
            <a:ext cx="10778769" cy="1279672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379" indent="0">
              <a:buNone/>
              <a:defRPr sz="4800" b="1"/>
            </a:lvl2pPr>
            <a:lvl3pPr marL="2176759" indent="0">
              <a:buNone/>
              <a:defRPr sz="4300" b="1"/>
            </a:lvl3pPr>
            <a:lvl4pPr marL="3265136" indent="0">
              <a:buNone/>
              <a:defRPr sz="3800" b="1"/>
            </a:lvl4pPr>
            <a:lvl5pPr marL="4353515" indent="0">
              <a:buNone/>
              <a:defRPr sz="3800" b="1"/>
            </a:lvl5pPr>
            <a:lvl6pPr marL="5441895" indent="0">
              <a:buNone/>
              <a:defRPr sz="3800" b="1"/>
            </a:lvl6pPr>
            <a:lvl7pPr marL="6530272" indent="0">
              <a:buNone/>
              <a:defRPr sz="3800" b="1"/>
            </a:lvl7pPr>
            <a:lvl8pPr marL="7618651" indent="0">
              <a:buNone/>
              <a:defRPr sz="3800" b="1"/>
            </a:lvl8pPr>
            <a:lvl9pPr marL="8707030" indent="0">
              <a:buNone/>
              <a:defRPr sz="38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12387541" y="4350256"/>
            <a:ext cx="10778769" cy="7903491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81" y="546163"/>
            <a:ext cx="8022690" cy="2324369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534088" y="546166"/>
            <a:ext cx="13632221" cy="11707581"/>
          </a:xfrm>
        </p:spPr>
        <p:txBody>
          <a:bodyPr/>
          <a:lstStyle>
            <a:lvl1pPr>
              <a:defRPr sz="7600"/>
            </a:lvl1pPr>
            <a:lvl2pPr>
              <a:defRPr sz="6700"/>
            </a:lvl2pPr>
            <a:lvl3pPr>
              <a:defRPr sz="57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219281" y="2870535"/>
            <a:ext cx="8022690" cy="9383212"/>
          </a:xfrm>
        </p:spPr>
        <p:txBody>
          <a:bodyPr/>
          <a:lstStyle>
            <a:lvl1pPr marL="0" indent="0">
              <a:buNone/>
              <a:defRPr sz="3300"/>
            </a:lvl1pPr>
            <a:lvl2pPr marL="1088379" indent="0">
              <a:buNone/>
              <a:defRPr sz="2900"/>
            </a:lvl2pPr>
            <a:lvl3pPr marL="2176759" indent="0">
              <a:buNone/>
              <a:defRPr sz="2400"/>
            </a:lvl3pPr>
            <a:lvl4pPr marL="3265136" indent="0">
              <a:buNone/>
              <a:defRPr sz="2100"/>
            </a:lvl4pPr>
            <a:lvl5pPr marL="4353515" indent="0">
              <a:buNone/>
              <a:defRPr sz="2100"/>
            </a:lvl5pPr>
            <a:lvl6pPr marL="5441895" indent="0">
              <a:buNone/>
              <a:defRPr sz="2100"/>
            </a:lvl6pPr>
            <a:lvl7pPr marL="6530272" indent="0">
              <a:buNone/>
              <a:defRPr sz="2100"/>
            </a:lvl7pPr>
            <a:lvl8pPr marL="7618651" indent="0">
              <a:buNone/>
              <a:defRPr sz="2100"/>
            </a:lvl8pPr>
            <a:lvl9pPr marL="8707030" indent="0">
              <a:buNone/>
              <a:defRPr sz="21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79746" y="9602312"/>
            <a:ext cx="14631353" cy="1133607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779746" y="1225692"/>
            <a:ext cx="14631353" cy="8230553"/>
          </a:xfrm>
        </p:spPr>
        <p:txBody>
          <a:bodyPr/>
          <a:lstStyle>
            <a:lvl1pPr marL="0" indent="0">
              <a:buNone/>
              <a:defRPr sz="7600"/>
            </a:lvl1pPr>
            <a:lvl2pPr marL="1088379" indent="0">
              <a:buNone/>
              <a:defRPr sz="6700"/>
            </a:lvl2pPr>
            <a:lvl3pPr marL="2176759" indent="0">
              <a:buNone/>
              <a:defRPr sz="5700"/>
            </a:lvl3pPr>
            <a:lvl4pPr marL="3265136" indent="0">
              <a:buNone/>
              <a:defRPr sz="4800"/>
            </a:lvl4pPr>
            <a:lvl5pPr marL="4353515" indent="0">
              <a:buNone/>
              <a:defRPr sz="4800"/>
            </a:lvl5pPr>
            <a:lvl6pPr marL="5441895" indent="0">
              <a:buNone/>
              <a:defRPr sz="4800"/>
            </a:lvl6pPr>
            <a:lvl7pPr marL="6530272" indent="0">
              <a:buNone/>
              <a:defRPr sz="4800"/>
            </a:lvl7pPr>
            <a:lvl8pPr marL="7618651" indent="0">
              <a:buNone/>
              <a:defRPr sz="4800"/>
            </a:lvl8pPr>
            <a:lvl9pPr marL="8707030" indent="0">
              <a:buNone/>
              <a:defRPr sz="48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779746" y="10735919"/>
            <a:ext cx="14631353" cy="1609910"/>
          </a:xfrm>
        </p:spPr>
        <p:txBody>
          <a:bodyPr/>
          <a:lstStyle>
            <a:lvl1pPr marL="0" indent="0">
              <a:buNone/>
              <a:defRPr sz="3300"/>
            </a:lvl1pPr>
            <a:lvl2pPr marL="1088379" indent="0">
              <a:buNone/>
              <a:defRPr sz="2900"/>
            </a:lvl2pPr>
            <a:lvl3pPr marL="2176759" indent="0">
              <a:buNone/>
              <a:defRPr sz="2400"/>
            </a:lvl3pPr>
            <a:lvl4pPr marL="3265136" indent="0">
              <a:buNone/>
              <a:defRPr sz="2100"/>
            </a:lvl4pPr>
            <a:lvl5pPr marL="4353515" indent="0">
              <a:buNone/>
              <a:defRPr sz="2100"/>
            </a:lvl5pPr>
            <a:lvl6pPr marL="5441895" indent="0">
              <a:buNone/>
              <a:defRPr sz="2100"/>
            </a:lvl6pPr>
            <a:lvl7pPr marL="6530272" indent="0">
              <a:buNone/>
              <a:defRPr sz="2100"/>
            </a:lvl7pPr>
            <a:lvl8pPr marL="7618651" indent="0">
              <a:buNone/>
              <a:defRPr sz="2100"/>
            </a:lvl8pPr>
            <a:lvl9pPr marL="8707030" indent="0">
              <a:buNone/>
              <a:defRPr sz="21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219282" y="549341"/>
            <a:ext cx="21947029" cy="2286265"/>
          </a:xfrm>
          <a:prstGeom prst="rect">
            <a:avLst/>
          </a:prstGeom>
        </p:spPr>
        <p:txBody>
          <a:bodyPr vert="horz" lIns="217675" tIns="108838" rIns="217675" bIns="108838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19282" y="3200774"/>
            <a:ext cx="21947029" cy="9052974"/>
          </a:xfrm>
          <a:prstGeom prst="rect">
            <a:avLst/>
          </a:prstGeom>
        </p:spPr>
        <p:txBody>
          <a:bodyPr vert="horz" lIns="217675" tIns="108838" rIns="217675" bIns="108838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219279" y="12714175"/>
            <a:ext cx="5689971" cy="730335"/>
          </a:xfrm>
          <a:prstGeom prst="rect">
            <a:avLst/>
          </a:prstGeom>
        </p:spPr>
        <p:txBody>
          <a:bodyPr vert="horz" lIns="217675" tIns="108838" rIns="217675" bIns="108838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450F3-88D9-45FD-BA4F-7BDD751C4D8C}" type="datetimeFigureOut">
              <a:rPr lang="cs-CZ" smtClean="0"/>
              <a:pPr/>
              <a:t>10.11.2021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8331745" y="12714175"/>
            <a:ext cx="7722103" cy="730335"/>
          </a:xfrm>
          <a:prstGeom prst="rect">
            <a:avLst/>
          </a:prstGeom>
        </p:spPr>
        <p:txBody>
          <a:bodyPr vert="horz" lIns="217675" tIns="108838" rIns="217675" bIns="108838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7476341" y="12714175"/>
            <a:ext cx="5689971" cy="730335"/>
          </a:xfrm>
          <a:prstGeom prst="rect">
            <a:avLst/>
          </a:prstGeom>
        </p:spPr>
        <p:txBody>
          <a:bodyPr vert="horz" lIns="217675" tIns="108838" rIns="217675" bIns="108838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36BF9-3620-4A78-A280-EB6AD2F66C2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76759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284" indent="-816284" algn="l" defTabSz="2176759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8614" indent="-680237" algn="l" defTabSz="2176759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0947" indent="-544188" algn="l" defTabSz="2176759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09324" indent="-544188" algn="l" defTabSz="2176759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7704" indent="-544188" algn="l" defTabSz="2176759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6083" indent="-544188" algn="l" defTabSz="2176759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4460" indent="-544188" algn="l" defTabSz="2176759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2839" indent="-544188" algn="l" defTabSz="2176759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1219" indent="-544188" algn="l" defTabSz="2176759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379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6759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136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3515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1895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0272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8651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7030" algn="l" defTabSz="2176759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f.sima@cs.mfcr.cz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lnisprava.cz/cz/clo/e-customs/ecs/Stranky/dokumentace-pro-vyrobce-SW-UCC-AES.aspx" TargetMode="External"/><Relationship Id="rId2" Type="http://schemas.openxmlformats.org/officeDocument/2006/relationships/hyperlink" Target="https://www.celnisprava.cz/cz/clo/e-customs/ncts/Stranky/dokumentace-pro-vyrobce-SW-UCC-NCTS.aspx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586058" y="3660625"/>
            <a:ext cx="23128016" cy="2258922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pl-PL" sz="69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DOKUMENTACE PRO ECR </a:t>
            </a:r>
          </a:p>
          <a:p>
            <a:pPr algn="ctr" defTabSz="2976761"/>
            <a:r>
              <a:rPr lang="pl-PL" sz="69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NCTS – </a:t>
            </a:r>
            <a:r>
              <a:rPr lang="pl-PL" sz="69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fáze</a:t>
            </a:r>
            <a:r>
              <a:rPr lang="pl-PL" sz="69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5 a AES </a:t>
            </a:r>
            <a:r>
              <a:rPr lang="pl-PL" sz="6900" b="1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fáze</a:t>
            </a:r>
            <a:r>
              <a:rPr lang="pl-PL" sz="69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1</a:t>
            </a:r>
            <a:endParaRPr lang="cs-CZ" sz="69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86058" y="6785933"/>
            <a:ext cx="17743233" cy="530591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defTabSz="2976761"/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František Šíma</a:t>
            </a:r>
          </a:p>
          <a:p>
            <a:pPr defTabSz="2976761"/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odd. 122 GŘC</a:t>
            </a:r>
          </a:p>
          <a:p>
            <a:pPr defTabSz="2976761"/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Email: </a:t>
            </a: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  <a:hlinkClick r:id="rId2"/>
              </a:rPr>
              <a:t>f.sima@cs.mfcr.cz</a:t>
            </a: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defTabSz="2976761"/>
            <a:r>
              <a:rPr lang="nb-NO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mobil: +420 724 496 296</a:t>
            </a: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defTabSz="2976761"/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10. 11. 2021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2. AES fáze 1 – nový datový model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71514" y="3584618"/>
            <a:ext cx="23258584" cy="6690905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Struktura zprávy CZ515 (Podání VCP)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Struktura zprávy CZ615 (Podání souhrnného celního prohlášení)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Objekt 4">
            <a:hlinkClick r:id="" action="ppaction://ole?verb=0"/>
            <a:extLst>
              <a:ext uri="{FF2B5EF4-FFF2-40B4-BE49-F238E27FC236}">
                <a16:creationId xmlns:a16="http://schemas.microsoft.com/office/drawing/2014/main" id="{FA917096-A04B-4841-8171-7D3EEF5239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586942"/>
              </p:ext>
            </p:extLst>
          </p:nvPr>
        </p:nvGraphicFramePr>
        <p:xfrm>
          <a:off x="5591089" y="4854883"/>
          <a:ext cx="2160240" cy="1822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Acrobat Document" showAsIcon="1" r:id="rId3" imgW="914400" imgH="771701" progId="AcroExch.Document.DC">
                  <p:embed/>
                </p:oleObj>
              </mc:Choice>
              <mc:Fallback>
                <p:oleObj name="Acrobat Document" showAsIcon="1" r:id="rId3" imgW="914400" imgH="771701" progId="AcroExch.Document.DC">
                  <p:embed/>
                  <p:pic>
                    <p:nvPicPr>
                      <p:cNvPr id="5" name="Objekt 4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FA917096-A04B-4841-8171-7D3EEF5239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1089" y="4854883"/>
                        <a:ext cx="2160240" cy="1822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>
            <a:hlinkClick r:id="" action="ppaction://ole?verb=0"/>
            <a:extLst>
              <a:ext uri="{FF2B5EF4-FFF2-40B4-BE49-F238E27FC236}">
                <a16:creationId xmlns:a16="http://schemas.microsoft.com/office/drawing/2014/main" id="{34545DA8-3F16-408E-A596-99EA1A380F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81062"/>
              </p:ext>
            </p:extLst>
          </p:nvPr>
        </p:nvGraphicFramePr>
        <p:xfrm>
          <a:off x="5591089" y="8862705"/>
          <a:ext cx="2160240" cy="1822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Acrobat Document" showAsIcon="1" r:id="rId5" imgW="914400" imgH="771701" progId="AcroExch.Document.DC">
                  <p:embed/>
                </p:oleObj>
              </mc:Choice>
              <mc:Fallback>
                <p:oleObj name="Acrobat Document" showAsIcon="1" r:id="rId5" imgW="914400" imgH="771701" progId="AcroExch.Document.DC">
                  <p:embed/>
                  <p:pic>
                    <p:nvPicPr>
                      <p:cNvPr id="6" name="Objekt 5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34545DA8-3F16-408E-A596-99EA1A380F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1089" y="8862705"/>
                        <a:ext cx="2160240" cy="1822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8715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2. AES fáze 1 – elektronické zprávy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0" y="3618434"/>
            <a:ext cx="23930098" cy="964556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např. CZ531 – Oznámení o uplynutí času na podání DCP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Změny ve významu zpráv např. CZ511 - Oznámení o předložení zboží pro VCP podané před předložením zboží (aktuálně „Rozhodnutí o zamítnutí žádosti  VCP“ – nyní nahrazena zprávou CZ556), 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Změny jenom v číslování např. CZ531 na CZ553 – Potvrzení zpracování žádosti na změnu AZS/N (CZ513 na CZ552, CZ532 na CZ554, CZ570 na CZ552)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Změna chybových zpráv – CZ906 nahrazena CZ556 (CÚ vývozu) a CZ557 (CÚ výstupu)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Nová zpráva CZ917 pro XML validaci 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Zrušení některých zpráv např. CZ519, CZ512</a:t>
            </a:r>
          </a:p>
          <a:p>
            <a:pPr lvl="1" algn="just" defTabSz="2976761">
              <a:spcBef>
                <a:spcPts val="600"/>
              </a:spcBef>
              <a:spcAft>
                <a:spcPts val="1200"/>
              </a:spcAft>
            </a:pP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015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2. AES fáze 1 – nové a změněné  procesy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03462" y="3690442"/>
            <a:ext cx="24014668" cy="9030007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Propuštění  VCP ve standardním postupu automaticky (CZ529) po provedení všech validací a analýz a kontrol  (scénář 3.1)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VCP podané před před předložením zboží – umožňuje podat VCP 30 dní před předložením zboží s kódem „Doplňkový druh prohlášení = „D“. Následně předložit CZ511  (scénář 3.11)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Centralizované celní řízení v rámci EU- možnost podat VCP ke zboží předložené v jiném členském státě (scénář 3.12)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Zjednodušené celní prohlášení – možnost prodloužení lhůty na předložení DCP (3.13)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Zboží podléhající spotřební dani (scénář 3.14)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Chybová hlášení  - rozdělení na CÚ vývozu a CÚ výstupu (scénář 7.1)</a:t>
            </a:r>
          </a:p>
          <a:p>
            <a:pPr lvl="1" algn="just" defTabSz="2976761">
              <a:spcBef>
                <a:spcPts val="600"/>
              </a:spcBef>
              <a:spcAft>
                <a:spcPts val="1200"/>
              </a:spcAft>
            </a:pP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636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3. Dokumentace pro výrobce SW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86254" y="3618434"/>
            <a:ext cx="24014668" cy="964556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ECR dokumentace je dostupná zde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UCC NCTS – dnes specifikace pro NCTS P5. V následujících letech bude také pro NCTS P6 a </a:t>
            </a:r>
            <a:r>
              <a:rPr lang="cs-CZ" sz="4800" b="1" dirty="0" err="1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eTIR</a:t>
            </a: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1369367" lvl="2" algn="ctr" defTabSz="2976761">
              <a:spcBef>
                <a:spcPts val="600"/>
              </a:spcBef>
              <a:spcAft>
                <a:spcPts val="1200"/>
              </a:spcAft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  <a:hlinkClick r:id="rId2"/>
              </a:rPr>
              <a:t>https://www.celnisprava.cz/cz/clo/e-customs/ncts/Stranky/dokumentace-pro-vyrobce-SW-UCC-NCTS.aspx</a:t>
            </a: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AES </a:t>
            </a:r>
          </a:p>
          <a:p>
            <a:pPr marL="280987" lvl="1" algn="ctr" defTabSz="2976761">
              <a:spcBef>
                <a:spcPts val="600"/>
              </a:spcBef>
              <a:spcAft>
                <a:spcPts val="1200"/>
              </a:spcAft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  <a:hlinkClick r:id="rId3"/>
              </a:rPr>
              <a:t>https://www.celnisprava.cz/cz/clo/e-customs/ecs/Stranky/dokumentace-pro-vyrobce-SW-UCC-AES.aspx</a:t>
            </a: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marL="966787" lvl="1" indent="-685800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RSS kanály byly zřízeny a pro notifikace se prosím k odběru na těchto stránkách přihlaste</a:t>
            </a:r>
          </a:p>
          <a:p>
            <a:pPr marL="280987" lvl="1" algn="ctr" defTabSz="2976761">
              <a:spcBef>
                <a:spcPts val="600"/>
              </a:spcBef>
              <a:spcAft>
                <a:spcPts val="1200"/>
              </a:spcAft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069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3. Dokumentace pro výrobce SW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86254" y="3618434"/>
            <a:ext cx="24014668" cy="525974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 současné době zveřejněny pouze zprávy CZ015 a CZ515. Ostatní zprávy budou zveřejněny v následujících týdnech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U zpráv CZ015 a CZ515 budou zveřejňovány změny podmínek a pravidel, struktura se měnit nebude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ECR dokument bude aktualizován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Veškeré změny budou součástí RFC seznamu</a:t>
            </a:r>
          </a:p>
        </p:txBody>
      </p:sp>
    </p:spTree>
    <p:extLst>
      <p:ext uri="{BB962C8B-B14F-4D97-AF65-F5344CB8AC3E}">
        <p14:creationId xmlns:p14="http://schemas.microsoft.com/office/powerpoint/2010/main" val="3545814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4. Milníky pro AES a NCTS P5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86254" y="3618434"/>
            <a:ext cx="24014668" cy="4751913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u="sng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Milníky pro přechod ze systému ECS do systému AES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22. 10. 2021 – Vydání technické specifikace pro výrobce SW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01. 11. 2021 – Spuštění technické podpory pro výrobce SW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01. 07. 2022 – Spuštění testovacího prostředí pro výrobce SW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03. 04. 2023 – Spuštění systému AES do provozu</a:t>
            </a:r>
          </a:p>
        </p:txBody>
      </p:sp>
    </p:spTree>
    <p:extLst>
      <p:ext uri="{BB962C8B-B14F-4D97-AF65-F5344CB8AC3E}">
        <p14:creationId xmlns:p14="http://schemas.microsoft.com/office/powerpoint/2010/main" val="1232778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4. Milníky pro AES a NCTS P5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86254" y="3618434"/>
            <a:ext cx="24014668" cy="5721409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u="sng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Milníky pro přechod z NCTS fáze 4 do NCTS fáze 5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22. 10. 2021 – Vydání technické specifikace pro výrobce SW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01. 11. 2021 – Spuštění technické podpory pro výrobce SW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03. 01. 2022 – Spuštění testovacího prostředí pro výrobce SW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03. 04. 2023 – Spuštění systému NCTS P5 do provozu</a:t>
            </a:r>
          </a:p>
          <a:p>
            <a:pPr marL="2075805" lvl="2" indent="-706438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894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5. Dotazy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03462" y="3690442"/>
            <a:ext cx="24014668" cy="4059415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Dotaz: </a:t>
            </a:r>
            <a:r>
              <a:rPr lang="cs-CZ" sz="4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Bude zůstávat současná ECR obálka 3.0, (stejný způsob el. podpisu, čas. razítko, šifrování,  specifikace zprávy v elementu Type) nebo bude nová verze?</a:t>
            </a:r>
          </a:p>
          <a:p>
            <a:pPr marL="896938" lvl="1" algn="just" defTabSz="2976761">
              <a:spcBef>
                <a:spcPts val="600"/>
              </a:spcBef>
              <a:spcAft>
                <a:spcPts val="1200"/>
              </a:spcAft>
            </a:pPr>
            <a:r>
              <a:rPr lang="cs-CZ" sz="4800" b="1" i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Odpověď: Ano, zůstane současná verze ECR obálky. Pro AES a NCTS P5 nebude potřeba žádná změna současné ECR obálky.</a:t>
            </a:r>
            <a:endParaRPr lang="cs-CZ" sz="4800" i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312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1031554" y="3402410"/>
            <a:ext cx="22322480" cy="198192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DĚKUJI ZA POZORNOST</a:t>
            </a:r>
          </a:p>
          <a:p>
            <a:pPr algn="ctr" defTabSz="2976761"/>
            <a:endParaRPr lang="cs-CZ" sz="60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Časté dotazy">
            <a:extLst>
              <a:ext uri="{FF2B5EF4-FFF2-40B4-BE49-F238E27FC236}">
                <a16:creationId xmlns:a16="http://schemas.microsoft.com/office/drawing/2014/main" id="{C2F46929-0456-4313-8B59-06BE78995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7392" y="5744374"/>
            <a:ext cx="4570804" cy="457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Obsah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71514" y="3618434"/>
            <a:ext cx="23258584" cy="622924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14400" indent="-914400" algn="just" defTabSz="2976761">
              <a:spcBef>
                <a:spcPts val="600"/>
              </a:spcBef>
              <a:spcAft>
                <a:spcPts val="1200"/>
              </a:spcAft>
              <a:buAutoNum type="arabicPeriod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NCTS fáze 5 – hlavní změny, nový datový model, elektronické zprávy, nové a změněné procesy</a:t>
            </a:r>
          </a:p>
          <a:p>
            <a:pPr marL="914400" indent="-914400" algn="just" defTabSz="2976761">
              <a:spcBef>
                <a:spcPts val="600"/>
              </a:spcBef>
              <a:spcAft>
                <a:spcPts val="1200"/>
              </a:spcAft>
              <a:buFontTx/>
              <a:buAutoNum type="arabicPeriod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AES – hlavní změny, nový datový model, elektronické zprávy, nové a změněné procesy</a:t>
            </a:r>
          </a:p>
          <a:p>
            <a:pPr marL="914400" indent="-914400" algn="just" defTabSz="2976761">
              <a:spcBef>
                <a:spcPts val="600"/>
              </a:spcBef>
              <a:spcAft>
                <a:spcPts val="1200"/>
              </a:spcAft>
              <a:buFontTx/>
              <a:buAutoNum type="arabicPeriod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Dokumentace pro výrobce SW (ECR dokumentace)</a:t>
            </a:r>
          </a:p>
          <a:p>
            <a:pPr marL="914400" indent="-914400" algn="just" defTabSz="2976761">
              <a:spcBef>
                <a:spcPts val="600"/>
              </a:spcBef>
              <a:spcAft>
                <a:spcPts val="1200"/>
              </a:spcAft>
              <a:buFontTx/>
              <a:buAutoNum type="arabicPeriod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Milníky pro AES a NCTS P5 </a:t>
            </a:r>
          </a:p>
          <a:p>
            <a:pPr marL="914400" indent="-914400" algn="just" defTabSz="2976761">
              <a:spcBef>
                <a:spcPts val="600"/>
              </a:spcBef>
              <a:spcAft>
                <a:spcPts val="1200"/>
              </a:spcAft>
              <a:buFontTx/>
              <a:buAutoNum type="arabicPeriod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Dotazy</a:t>
            </a: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1. NCTS fáze 5 – hlavní změny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71514" y="3618434"/>
            <a:ext cx="23258584" cy="9830226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Legislativní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Změny ve struktuře tranzitního celního prohlášení (příloha B UCC DA/IA)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Zavedení nových formalit pro tranzit  a změny v procesech 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Procesní a technické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Změna datového modelu tranzitního prohlášení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Zavedení nových rolí celních úřadů (CÚ výstupu pro tranzit, CÚ registrace událostí)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Změna ve struktuře MRN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Předložení  celního prohlášení před předložením zboží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Vývoz následovaný tranzitem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zprávy, zrušené zprávy , přečíslování některých zpráv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508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1. NCTS fáze 5 – nový datový model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78732" y="3441522"/>
            <a:ext cx="23258584" cy="964556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Zvýšení počtu úrovní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Aktuálně  TRANZITNÍ OPERACE + POLOŽKA ZBOŽÍ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NOVĚ - TRANZITNÍ OPERACE + </a:t>
            </a:r>
            <a:r>
              <a:rPr lang="cs-CZ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ZÁSILKA + DÍLČÍ ZÁSILKA </a:t>
            </a: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+ POLOŽKA ZÁSILKY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datové skupiny a datové prvky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UMÍSTĚNÍ ZBOŽÍ, POVOLENÍ, PŘEPRAVNÍ ZAŘÍZENÍ, PŘEPRAVNÍ DOKLAD, PODKLAD, PŘEPRAVNÉ apod. 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skupiny pravidel a podmínek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 (CN) - podmínky, R (RN) - pravidla , </a:t>
            </a:r>
            <a:r>
              <a:rPr lang="cs-CZ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 - doporučení, E - technická pravidla pro přechodné období, B - business pravidla pro přechodné období</a:t>
            </a: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01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1. NCTS fáze 5 – nový datový model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71514" y="3584618"/>
            <a:ext cx="23258584" cy="281292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Struktura zprávy CZ015 (Podání TCP)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endParaRPr lang="cs-CZ" sz="4800" b="1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kt 3">
            <a:hlinkClick r:id="" action="ppaction://ole?verb=0"/>
            <a:extLst>
              <a:ext uri="{FF2B5EF4-FFF2-40B4-BE49-F238E27FC236}">
                <a16:creationId xmlns:a16="http://schemas.microsoft.com/office/drawing/2014/main" id="{AF3BAE43-1A1F-4CC8-99AF-02F855E363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354594"/>
              </p:ext>
            </p:extLst>
          </p:nvPr>
        </p:nvGraphicFramePr>
        <p:xfrm>
          <a:off x="5136010" y="4991078"/>
          <a:ext cx="2715940" cy="229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showAsIcon="1" r:id="rId3" imgW="914400" imgH="771701" progId="AcroExch.Document.DC">
                  <p:embed/>
                </p:oleObj>
              </mc:Choice>
              <mc:Fallback>
                <p:oleObj name="Acrobat Document" showAsIcon="1" r:id="rId3" imgW="914400" imgH="771701" progId="AcroExch.Document.DC">
                  <p:embed/>
                  <p:pic>
                    <p:nvPicPr>
                      <p:cNvPr id="4" name="Objekt 3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AF3BAE43-1A1F-4CC8-99AF-02F855E363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36010" y="4991078"/>
                        <a:ext cx="2715940" cy="2291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5740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1. NCTS fáze 5 – elektronické zprávy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03462" y="3690442"/>
            <a:ext cx="23258584" cy="964556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např. CZ170 – Oznámení o předložení zboží pro TCP podané před předložením zboží, CZ055, CZ182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Změny v číslování a významu např. CZ022 - Oznámení o nutnosti opravy (aktuálně „Návrat do stavu před zrušením“ – nyní CZ023), atd. 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Změny jenom v číslování např. CZ102 na CZ140 – Zahájení šetření u držitele režimu tranzit , CZ012 na CZ928, CZ103 na CZ141, CZ021 na CZ057 … 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Změna chybových zpráv – CZ906 nahrazena CZ056 (CÚ odeslání) a CZ057 (CÚ určení)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Nová zpráva CZ917 pro XML validaci 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Zrušení některých zpráv např. CZ047, CZ048, CZ049,CZ011</a:t>
            </a:r>
          </a:p>
          <a:p>
            <a:pPr lvl="1" algn="just" defTabSz="2976761">
              <a:spcBef>
                <a:spcPts val="600"/>
              </a:spcBef>
              <a:spcAft>
                <a:spcPts val="1200"/>
              </a:spcAft>
            </a:pP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9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1. NCTS fáze 5 – nové a změněné  procesy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03462" y="3690442"/>
            <a:ext cx="24014668" cy="8352898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Přijetí TCP automaticky (CZ028) po provedení všech validací a analýz  (scénář 3.1)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TCP podané před předložením zboží – umožňuje podat TCP 30 dní před předložením zboží s kódem „Doplňkový druh prohlášení = „D“. Následně předložit CZ170  (scénář 3.3)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Oznámení chyby při kontrole zajištění – nová zpráva CZ055 místo CZ906 (scénář 3.12)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Registrace událostí během přepravy – nová zpráva CZ182  (scénář 3.15)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Vývoz následovaný tranzitem – nový postup (scénář 3.16)</a:t>
            </a:r>
          </a:p>
          <a:p>
            <a:pPr marL="987425" lvl="1" indent="-706438" algn="just" defTabSz="2976761">
              <a:spcBef>
                <a:spcPts val="6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44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Chybová hlášení – rozdělení na CÚ odeslání a CÚ určení (scénář 5.1)</a:t>
            </a:r>
          </a:p>
          <a:p>
            <a:pPr lvl="1" algn="just" defTabSz="2976761">
              <a:spcBef>
                <a:spcPts val="600"/>
              </a:spcBef>
              <a:spcAft>
                <a:spcPts val="1200"/>
              </a:spcAft>
            </a:pP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151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2. AES fáze 1 – hlavní změny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563502" y="3303776"/>
            <a:ext cx="23258584" cy="10676611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Legislativní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Změny ve struktuře vývozního celního prohlášení (příloha B UCC DA/IA)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Zavedení nových procesů pro vývoz 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Procesní a technické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Změna datového modelu vývozního celního prohlášení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Změna ve struktuře MRN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Podání celního prohlášení před předložením zboží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Centralizované celní řízení pro vývoz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Oznámení o zpětném vývozu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Vývoz následovaný tranzitem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0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zprávy, zrušené zprávy , přečíslování některých zpráv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695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71514" y="2398031"/>
            <a:ext cx="22322480" cy="1058594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algn="ctr" defTabSz="2976761"/>
            <a:r>
              <a:rPr lang="cs-CZ" sz="6000" b="1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2. AES fáze 1 – nový datový model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78732" y="3441522"/>
            <a:ext cx="23258584" cy="9645560"/>
          </a:xfrm>
          <a:prstGeom prst="rect">
            <a:avLst/>
          </a:prstGeom>
          <a:noFill/>
        </p:spPr>
        <p:txBody>
          <a:bodyPr wrap="square" lIns="133954" tIns="66978" rIns="133954" bIns="66978" rtlCol="0">
            <a:spAutoFit/>
          </a:bodyPr>
          <a:lstStyle/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Zvýšení počtu úrovní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Aktuálně  CELNÍ OPERACE + POLOŽKA ZBOŽÍ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NOVĚ -  VÝVOZNÍ OPERACE + </a:t>
            </a:r>
            <a:r>
              <a:rPr lang="cs-CZ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DOPRAVA ZBOŽÍ + ZÁSILKA </a:t>
            </a: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+ POLOŽKA ZÁSILKY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datové skupiny a datové prvky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UMÍSTĚNÍ ZBOŽÍ, POVOLENÍ, PŘEPRAVNÍ ZAŘÍZENÍ, PŘEPRAVNÍ DOKLAD, PŘEPRAVNÉ, CÚ DOHLEDU, CÚ PŘEDLOŽENÍ apod. </a:t>
            </a:r>
          </a:p>
          <a:p>
            <a:pPr marL="685800" indent="-685800" algn="just" defTabSz="2976761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Nové skupiny pravidel a podmínek </a:t>
            </a:r>
          </a:p>
          <a:p>
            <a:pPr marL="1774179" lvl="1" indent="-685800" algn="just" defTabSz="297676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800" b="1" dirty="0">
                <a:solidFill>
                  <a:srgbClr val="0093DD"/>
                </a:solidFill>
                <a:latin typeface="Arial" pitchFamily="34" charset="0"/>
                <a:cs typeface="Arial" pitchFamily="34" charset="0"/>
              </a:rPr>
              <a:t>C (CN) - podmínky, R (RN) - pravidla , </a:t>
            </a:r>
            <a:r>
              <a:rPr lang="cs-CZ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 - doporučení, E - technická pravidla pro přechodné období, B - business pravidla pro přechodné období</a:t>
            </a:r>
            <a:endParaRPr lang="cs-CZ" sz="4800" dirty="0">
              <a:solidFill>
                <a:srgbClr val="0093DD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92228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_1920x1080_CS_v1.pptx" id="{17CDED53-C057-4EDD-A352-1FF87EA70319}" vid="{36CB193E-01A6-4EE2-9577-50875D791D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42ffb4c-0bd9-406d-9ec7-0433d791a84c">
      <UserInfo>
        <DisplayName>Hanák Zdeněk, nprap.</DisplayName>
        <AccountId>14744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EB0938F7C9B34C973CDF1ED0F140FF" ma:contentTypeVersion="1" ma:contentTypeDescription="Vytvoří nový dokument" ma:contentTypeScope="" ma:versionID="8c3ddc141343c67502b93ce7979a21f6">
  <xsd:schema xmlns:xsd="http://www.w3.org/2001/XMLSchema" xmlns:xs="http://www.w3.org/2001/XMLSchema" xmlns:p="http://schemas.microsoft.com/office/2006/metadata/properties" xmlns:ns2="442ffb4c-0bd9-406d-9ec7-0433d791a84c" targetNamespace="http://schemas.microsoft.com/office/2006/metadata/properties" ma:root="true" ma:fieldsID="52d5084d791aca118579a8fe653ad6a2" ns2:_="">
    <xsd:import namespace="442ffb4c-0bd9-406d-9ec7-0433d791a84c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2ffb4c-0bd9-406d-9ec7-0433d791a84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BBF5E1-E0FE-4B90-AC40-60123253DC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1EE074-5C60-4F06-8640-992C590109B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42ffb4c-0bd9-406d-9ec7-0433d791a84c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738CB43-A0A7-4623-B72A-38720EE091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2ffb4c-0bd9-406d-9ec7-0433d791a8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Prezentace_porada_RO12_2021_06_03</Template>
  <TotalTime>559</TotalTime>
  <Words>1250</Words>
  <Application>Microsoft Office PowerPoint</Application>
  <PresentationFormat>Vlastní</PresentationFormat>
  <Paragraphs>118</Paragraphs>
  <Slides>18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Arial</vt:lpstr>
      <vt:lpstr>Calibri</vt:lpstr>
      <vt:lpstr>Wingdings</vt:lpstr>
      <vt:lpstr>Motiv sady Office</vt:lpstr>
      <vt:lpstr>Acrobat 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Šíma František, Bc.</dc:creator>
  <cp:lastModifiedBy>Šíma František, Bc.</cp:lastModifiedBy>
  <cp:revision>20</cp:revision>
  <dcterms:created xsi:type="dcterms:W3CDTF">2021-06-02T05:18:08Z</dcterms:created>
  <dcterms:modified xsi:type="dcterms:W3CDTF">2021-11-10T10:06:15Z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0x010100D6EB0938F7C9B34C973CDF1ED0F140FF</vt:lpwstr>
  </property>
</Properties>
</file>