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presentation.xml" ContentType="application/vnd.openxmlformats-officedocument.presentationml.presentation.main+xml"/>
  <Override PartName="/ppt/slides/slide18.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xml" ContentType="application/vnd.openxmlformats-officedocument.presentationml.slideMaster+xml"/>
  <Override PartName="/ppt/slideLayouts/slideLayout85.xml" ContentType="application/vnd.openxmlformats-officedocument.presentationml.slideLayout+xml"/>
  <Override PartName="/ppt/slideLayouts/slideLayout84.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93.xml" ContentType="application/vnd.openxmlformats-officedocument.presentationml.slideLayout+xml"/>
  <Override PartName="/ppt/slideLayouts/slideLayout92.xml" ContentType="application/vnd.openxmlformats-officedocument.presentationml.slideLayout+xml"/>
  <Override PartName="/ppt/slideLayouts/slideLayout91.xml" ContentType="application/vnd.openxmlformats-officedocument.presentationml.slideLayout+xml"/>
  <Override PartName="/ppt/slideLayouts/slideLayout90.xml" ContentType="application/vnd.openxmlformats-officedocument.presentationml.slideLayout+xml"/>
  <Override PartName="/ppt/slideLayouts/slideLayout89.xml" ContentType="application/vnd.openxmlformats-officedocument.presentationml.slideLayout+xml"/>
  <Override PartName="/ppt/slideLayouts/slideLayout80.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69.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117.xml" ContentType="application/vnd.openxmlformats-officedocument.presentationml.slideLayout+xml"/>
  <Override PartName="/ppt/slideLayouts/slideLayout116.xml" ContentType="application/vnd.openxmlformats-officedocument.presentationml.slideLayout+xml"/>
  <Override PartName="/ppt/slideLayouts/slideLayout115.xml" ContentType="application/vnd.openxmlformats-officedocument.presentationml.slideLayout+xml"/>
  <Override PartName="/ppt/slideLayouts/slideLayout114.xml" ContentType="application/vnd.openxmlformats-officedocument.presentationml.slideLayout+xml"/>
  <Override PartName="/ppt/slideLayouts/slideLayout113.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5.xml" ContentType="application/vnd.openxmlformats-officedocument.presentationml.slideLayout+xml"/>
  <Override PartName="/ppt/slideLayouts/slideLayout124.xml" ContentType="application/vnd.openxmlformats-officedocument.presentationml.slideLayout+xml"/>
  <Override PartName="/ppt/slideLayouts/slideLayout123.xml" ContentType="application/vnd.openxmlformats-officedocument.presentationml.slideLayout+xml"/>
  <Override PartName="/ppt/slideLayouts/slideLayout122.xml" ContentType="application/vnd.openxmlformats-officedocument.presentationml.slideLayout+xml"/>
  <Override PartName="/ppt/slideLayouts/slideLayout121.xml" ContentType="application/vnd.openxmlformats-officedocument.presentationml.slideLayout+xml"/>
  <Override PartName="/ppt/slideLayouts/slideLayout112.xml" ContentType="application/vnd.openxmlformats-officedocument.presentationml.slideLayout+xml"/>
  <Override PartName="/ppt/slideLayouts/slideLayout111.xml" ContentType="application/vnd.openxmlformats-officedocument.presentationml.slideLayout+xml"/>
  <Override PartName="/ppt/slideLayouts/slideLayout110.xml" ContentType="application/vnd.openxmlformats-officedocument.presentationml.slideLayout+xml"/>
  <Override PartName="/ppt/slideLayouts/slideLayout101.xml" ContentType="application/vnd.openxmlformats-officedocument.presentationml.slideLayout+xml"/>
  <Override PartName="/ppt/slideLayouts/slideLayout100.xml" ContentType="application/vnd.openxmlformats-officedocument.presentationml.slideLayout+xml"/>
  <Override PartName="/ppt/slideLayouts/slideLayout99.xml" ContentType="application/vnd.openxmlformats-officedocument.presentationml.slideLayout+xml"/>
  <Override PartName="/ppt/slideLayouts/slideLayout98.xml" ContentType="application/vnd.openxmlformats-officedocument.presentationml.slideLayout+xml"/>
  <Override PartName="/ppt/slideLayouts/slideLayout97.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9.xml" ContentType="application/vnd.openxmlformats-officedocument.presentationml.slideLayout+xml"/>
  <Override PartName="/ppt/slideLayouts/slideLayout108.xml" ContentType="application/vnd.openxmlformats-officedocument.presentationml.slideLayout+xml"/>
  <Override PartName="/ppt/slideLayouts/slideLayout107.xml" ContentType="application/vnd.openxmlformats-officedocument.presentationml.slideLayout+xml"/>
  <Override PartName="/ppt/slideLayouts/slideLayout106.xml" ContentType="application/vnd.openxmlformats-officedocument.presentationml.slideLayout+xml"/>
  <Override PartName="/ppt/slideLayouts/slideLayout10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9.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126.xml" ContentType="application/vnd.openxmlformats-officedocument.presentationml.slideLayout+xml"/>
  <Override PartName="/ppt/slideLayouts/slideLayout120.xml" ContentType="application/vnd.openxmlformats-officedocument.presentationml.slideLayout+xml"/>
  <Override PartName="/ppt/slideLayouts/slideLayout128.xml" ContentType="application/vnd.openxmlformats-officedocument.presentationml.slideLayout+xml"/>
  <Override PartName="/ppt/slideLayouts/slideLayout201.xml" ContentType="application/vnd.openxmlformats-officedocument.presentationml.slideLayout+xml"/>
  <Override PartName="/ppt/slideLayouts/slideLayout200.xml" ContentType="application/vnd.openxmlformats-officedocument.presentationml.slideLayout+xml"/>
  <Override PartName="/ppt/slideLayouts/slideLayout199.xml" ContentType="application/vnd.openxmlformats-officedocument.presentationml.slideLayout+xml"/>
  <Override PartName="/ppt/slideLayouts/slideLayout198.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9.xml" ContentType="application/vnd.openxmlformats-officedocument.presentationml.slideLayout+xml"/>
  <Override PartName="/ppt/slideLayouts/slideLayout208.xml" ContentType="application/vnd.openxmlformats-officedocument.presentationml.slideLayout+xml"/>
  <Override PartName="/ppt/slideLayouts/slideLayout207.xml" ContentType="application/vnd.openxmlformats-officedocument.presentationml.slideLayout+xml"/>
  <Override PartName="/ppt/slideLayouts/slideLayout206.xml" ContentType="application/vnd.openxmlformats-officedocument.presentationml.slideLayout+xml"/>
  <Override PartName="/ppt/slideLayouts/slideLayout205.xml" ContentType="application/vnd.openxmlformats-officedocument.presentationml.slideLayout+xml"/>
  <Override PartName="/ppt/slideLayouts/slideLayout196.xml" ContentType="application/vnd.openxmlformats-officedocument.presentationml.slideLayout+xml"/>
  <Override PartName="/ppt/slideLayouts/slideLayout195.xml" ContentType="application/vnd.openxmlformats-officedocument.presentationml.slideLayout+xml"/>
  <Override PartName="/ppt/slideLayouts/slideLayout194.xml" ContentType="application/vnd.openxmlformats-officedocument.presentationml.slideLayout+xml"/>
  <Override PartName="/ppt/slideLayouts/slideLayout186.xml" ContentType="application/vnd.openxmlformats-officedocument.presentationml.slideLayout+xml"/>
  <Override PartName="/ppt/slideLayouts/slideLayout185.xml" ContentType="application/vnd.openxmlformats-officedocument.presentationml.slideLayout+xml"/>
  <Override PartName="/ppt/slideLayouts/slideLayout184.xml" ContentType="application/vnd.openxmlformats-officedocument.presentationml.slideLayout+xml"/>
  <Override PartName="/ppt/slideLayouts/slideLayout183.xml" ContentType="application/vnd.openxmlformats-officedocument.presentationml.slideLayout+xml"/>
  <Override PartName="/ppt/slideLayouts/slideLayout182.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3.xml" ContentType="application/vnd.openxmlformats-officedocument.presentationml.slideLayout+xml"/>
  <Override PartName="/ppt/slideLayouts/slideLayout192.xml" ContentType="application/vnd.openxmlformats-officedocument.presentationml.slideLayout+xml"/>
  <Override PartName="/ppt/slideLayouts/slideLayout191.xml" ContentType="application/vnd.openxmlformats-officedocument.presentationml.slideLayout+xml"/>
  <Override PartName="/ppt/slideLayouts/slideLayout127.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13.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181.xml" ContentType="application/vnd.openxmlformats-officedocument.presentationml.slideLayout+xml"/>
  <Override PartName="/ppt/slideLayouts/slideLayout190.xml" ContentType="application/vnd.openxmlformats-officedocument.presentationml.slideLayout+xml"/>
  <Override PartName="/ppt/slideLayouts/slideLayout179.xml" ContentType="application/vnd.openxmlformats-officedocument.presentationml.slideLayout+xml"/>
  <Override PartName="/ppt/slideLayouts/slideLayout148.xml" ContentType="application/vnd.openxmlformats-officedocument.presentationml.slideLayout+xml"/>
  <Override PartName="/ppt/slideLayouts/slideLayout147.xml" ContentType="application/vnd.openxmlformats-officedocument.presentationml.slideLayout+xml"/>
  <Override PartName="/ppt/slideLayouts/slideLayout146.xml" ContentType="application/vnd.openxmlformats-officedocument.presentationml.slideLayout+xml"/>
  <Override PartName="/ppt/slideLayouts/slideLayout145.xml" ContentType="application/vnd.openxmlformats-officedocument.presentationml.slideLayout+xml"/>
  <Override PartName="/ppt/slideLayouts/slideLayout144.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5.xml" ContentType="application/vnd.openxmlformats-officedocument.presentationml.slideLayout+xml"/>
  <Override PartName="/ppt/slideLayouts/slideLayout154.xml" ContentType="application/vnd.openxmlformats-officedocument.presentationml.slideLayout+xml"/>
  <Override PartName="/ppt/slideLayouts/slideLayout153.xml" ContentType="application/vnd.openxmlformats-officedocument.presentationml.slideLayout+xml"/>
  <Override PartName="/ppt/slideLayouts/slideLayout152.xml" ContentType="application/vnd.openxmlformats-officedocument.presentationml.slideLayout+xml"/>
  <Override PartName="/ppt/slideLayouts/slideLayout143.xml" ContentType="application/vnd.openxmlformats-officedocument.presentationml.slideLayout+xml"/>
  <Override PartName="/ppt/slideLayouts/slideLayout142.xml" ContentType="application/vnd.openxmlformats-officedocument.presentationml.slideLayout+xml"/>
  <Override PartName="/ppt/slideLayouts/slideLayout141.xml" ContentType="application/vnd.openxmlformats-officedocument.presentationml.slideLayout+xml"/>
  <Override PartName="/ppt/slideLayouts/slideLayout133.xml" ContentType="application/vnd.openxmlformats-officedocument.presentationml.slideLayout+xml"/>
  <Override PartName="/ppt/slideLayouts/slideLayout132.xml" ContentType="application/vnd.openxmlformats-officedocument.presentationml.slideLayout+xml"/>
  <Override PartName="/ppt/slideLayouts/slideLayout131.xml" ContentType="application/vnd.openxmlformats-officedocument.presentationml.slideLayout+xml"/>
  <Override PartName="/ppt/slideLayouts/slideLayout130.xml" ContentType="application/vnd.openxmlformats-officedocument.presentationml.slideLayout+xml"/>
  <Override PartName="/ppt/slideLayouts/slideLayout129.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40.xml" ContentType="application/vnd.openxmlformats-officedocument.presentationml.slideLayout+xml"/>
  <Override PartName="/ppt/slideLayouts/slideLayout139.xml" ContentType="application/vnd.openxmlformats-officedocument.presentationml.slideLayout+xml"/>
  <Override PartName="/ppt/slideLayouts/slideLayout138.xml" ContentType="application/vnd.openxmlformats-officedocument.presentationml.slideLayout+xml"/>
  <Override PartName="/ppt/slideLayouts/slideLayout137.xml" ContentType="application/vnd.openxmlformats-officedocument.presentationml.slideLayout+xml"/>
  <Override PartName="/ppt/slideLayouts/slideLayout156.xml" ContentType="application/vnd.openxmlformats-officedocument.presentationml.slideLayout+xml"/>
  <Override PartName="/ppt/slideLayouts/slideLayout180.xml" ContentType="application/vnd.openxmlformats-officedocument.presentationml.slideLayout+xml"/>
  <Override PartName="/ppt/slideLayouts/slideLayout178.xml" ContentType="application/vnd.openxmlformats-officedocument.presentationml.slideLayout+xml"/>
  <Override PartName="/ppt/slideLayouts/slideLayout157.xml" ContentType="application/vnd.openxmlformats-officedocument.presentationml.slideLayout+xml"/>
  <Override PartName="/ppt/slideLayouts/slideLayout168.xml" ContentType="application/vnd.openxmlformats-officedocument.presentationml.slideLayout+xml"/>
  <Override PartName="/ppt/slideLayouts/slideLayout167.xml" ContentType="application/vnd.openxmlformats-officedocument.presentationml.slideLayout+xml"/>
  <Override PartName="/ppt/slideLayouts/slideLayout166.xml" ContentType="application/vnd.openxmlformats-officedocument.presentationml.slideLayout+xml"/>
  <Override PartName="/ppt/slideLayouts/slideLayout165.xml" ContentType="application/vnd.openxmlformats-officedocument.presentationml.slideLayout+xml"/>
  <Override PartName="/ppt/slideLayouts/slideLayout164.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7.xml" ContentType="application/vnd.openxmlformats-officedocument.presentationml.slideLayout+xml"/>
  <Override PartName="/ppt/slideLayouts/slideLayout176.xml" ContentType="application/vnd.openxmlformats-officedocument.presentationml.slideLayout+xml"/>
  <Override PartName="/ppt/slideLayouts/slideLayout175.xml" ContentType="application/vnd.openxmlformats-officedocument.presentationml.slideLayout+xml"/>
  <Override PartName="/ppt/slideLayouts/slideLayout174.xml" ContentType="application/vnd.openxmlformats-officedocument.presentationml.slideLayout+xml"/>
  <Override PartName="/ppt/slideLayouts/slideLayout173.xml" ContentType="application/vnd.openxmlformats-officedocument.presentationml.slideLayout+xml"/>
  <Override PartName="/ppt/slideLayouts/slideLayout163.xml" ContentType="application/vnd.openxmlformats-officedocument.presentationml.slideLayout+xml"/>
  <Override PartName="/ppt/slideLayouts/slideLayout169.xml" ContentType="application/vnd.openxmlformats-officedocument.presentationml.slideLayout+xml"/>
  <Override PartName="/ppt/slideLayouts/slideLayout161.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2.xml" ContentType="application/vnd.openxmlformats-officedocument.presentationml.slideLayout+xml"/>
  <Override PartName="/ppt/theme/theme2.xml" ContentType="application/vnd.openxmlformats-officedocument.theme+xml"/>
  <Override PartName="/ppt/theme/theme6.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2.xml" ContentType="application/vnd.openxmlformats-officedocument.theme+xml"/>
  <Override PartName="/ppt/theme/theme11.xml" ContentType="application/vnd.openxmlformats-officedocument.theme+xml"/>
  <Override PartName="/ppt/theme/theme5.xml" ContentType="application/vnd.openxmlformats-officedocument.theme+xml"/>
  <Override PartName="/ppt/theme/theme7.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26" r:id="rId3"/>
    <p:sldMasterId id="2147483747" r:id="rId4"/>
    <p:sldMasterId id="2147483789" r:id="rId5"/>
    <p:sldMasterId id="2147483801" r:id="rId6"/>
    <p:sldMasterId id="2147483813" r:id="rId7"/>
    <p:sldMasterId id="2147483834" r:id="rId8"/>
    <p:sldMasterId id="2147483855" r:id="rId9"/>
    <p:sldMasterId id="2147483876" r:id="rId10"/>
    <p:sldMasterId id="2147483897" r:id="rId11"/>
    <p:sldMasterId id="2147484029" r:id="rId12"/>
  </p:sldMasterIdLst>
  <p:notesMasterIdLst>
    <p:notesMasterId r:id="rId36"/>
  </p:notesMasterIdLst>
  <p:handoutMasterIdLst>
    <p:handoutMasterId r:id="rId37"/>
  </p:handoutMasterIdLst>
  <p:sldIdLst>
    <p:sldId id="259" r:id="rId13"/>
    <p:sldId id="260" r:id="rId14"/>
    <p:sldId id="266" r:id="rId15"/>
    <p:sldId id="268" r:id="rId16"/>
    <p:sldId id="263" r:id="rId17"/>
    <p:sldId id="291" r:id="rId18"/>
    <p:sldId id="292" r:id="rId19"/>
    <p:sldId id="284" r:id="rId20"/>
    <p:sldId id="285" r:id="rId21"/>
    <p:sldId id="264" r:id="rId22"/>
    <p:sldId id="290" r:id="rId23"/>
    <p:sldId id="269" r:id="rId24"/>
    <p:sldId id="295" r:id="rId25"/>
    <p:sldId id="271" r:id="rId26"/>
    <p:sldId id="270" r:id="rId27"/>
    <p:sldId id="281" r:id="rId28"/>
    <p:sldId id="293" r:id="rId29"/>
    <p:sldId id="282" r:id="rId30"/>
    <p:sldId id="272" r:id="rId31"/>
    <p:sldId id="294" r:id="rId32"/>
    <p:sldId id="273" r:id="rId33"/>
    <p:sldId id="274" r:id="rId34"/>
    <p:sldId id="287" r:id="rId35"/>
  </p:sldIdLst>
  <p:sldSz cx="12192000" cy="6858000"/>
  <p:notesSz cx="6858000"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3" d="100"/>
          <a:sy n="103" d="100"/>
        </p:scale>
        <p:origin x="150"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viewProps" Target="viewProps.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customXml" Target="../customXml/item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customXml" Target="../customXml/item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customXml" Target="../customXml/item2.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98056"/>
          </a:xfrm>
          <a:prstGeom prst="rect">
            <a:avLst/>
          </a:prstGeom>
        </p:spPr>
        <p:txBody>
          <a:bodyPr vert="horz" lIns="91440" tIns="45720" rIns="91440" bIns="45720" rtlCol="0"/>
          <a:lstStyle>
            <a:lvl1pPr algn="r">
              <a:defRPr sz="1200"/>
            </a:lvl1pPr>
          </a:lstStyle>
          <a:p>
            <a:fld id="{0F890B81-F919-4DD4-B373-B0494C9CEC4E}" type="datetimeFigureOut">
              <a:rPr lang="cs-CZ" smtClean="0"/>
              <a:t>29.3.2016</a:t>
            </a:fld>
            <a:endParaRPr lang="cs-CZ"/>
          </a:p>
        </p:txBody>
      </p:sp>
      <p:sp>
        <p:nvSpPr>
          <p:cNvPr id="4" name="Zástupný symbol pro zápatí 3"/>
          <p:cNvSpPr>
            <a:spLocks noGrp="1"/>
          </p:cNvSpPr>
          <p:nvPr>
            <p:ph type="ftr" sz="quarter" idx="2"/>
          </p:nvPr>
        </p:nvSpPr>
        <p:spPr>
          <a:xfrm>
            <a:off x="0" y="9428584"/>
            <a:ext cx="2971800"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9428584"/>
            <a:ext cx="2971800" cy="498055"/>
          </a:xfrm>
          <a:prstGeom prst="rect">
            <a:avLst/>
          </a:prstGeom>
        </p:spPr>
        <p:txBody>
          <a:bodyPr vert="horz" lIns="91440" tIns="45720" rIns="91440" bIns="45720" rtlCol="0" anchor="b"/>
          <a:lstStyle>
            <a:lvl1pPr algn="r">
              <a:defRPr sz="1200"/>
            </a:lvl1pPr>
          </a:lstStyle>
          <a:p>
            <a:fld id="{CAF21C1F-73A2-479C-BFE3-6871194145AB}" type="slidenum">
              <a:rPr lang="cs-CZ" smtClean="0"/>
              <a:t>‹#›</a:t>
            </a:fld>
            <a:endParaRPr lang="cs-CZ"/>
          </a:p>
        </p:txBody>
      </p:sp>
    </p:spTree>
    <p:extLst>
      <p:ext uri="{BB962C8B-B14F-4D97-AF65-F5344CB8AC3E}">
        <p14:creationId xmlns:p14="http://schemas.microsoft.com/office/powerpoint/2010/main" val="2150573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4825BAA-ECC7-4F1C-84AB-AB5C6C33CD37}" type="datetimeFigureOut">
              <a:rPr lang="cs-CZ" smtClean="0"/>
              <a:t>29.3.2016</a:t>
            </a:fld>
            <a:endParaRPr lang="cs-CZ"/>
          </a:p>
        </p:txBody>
      </p:sp>
      <p:sp>
        <p:nvSpPr>
          <p:cNvPr id="4" name="Zástupný symbol pro obrázek snímku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5A4EB91B-060D-4F7B-8D1F-9F52F49F15D3}" type="slidenum">
              <a:rPr lang="cs-CZ" smtClean="0"/>
              <a:t>‹#›</a:t>
            </a:fld>
            <a:endParaRPr lang="cs-CZ"/>
          </a:p>
        </p:txBody>
      </p:sp>
    </p:spTree>
    <p:extLst>
      <p:ext uri="{BB962C8B-B14F-4D97-AF65-F5344CB8AC3E}">
        <p14:creationId xmlns:p14="http://schemas.microsoft.com/office/powerpoint/2010/main" val="763748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792339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226199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184986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4091046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051873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3698872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3545820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3830637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4250587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3832566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4247085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63741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3620721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11572491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15424131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1114150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4201384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3581938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474389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607538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24725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3702998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45775C6F-8E2B-424C-8F1B-F1FE1262FBAC}"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07647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7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7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8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9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9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0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0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0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0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0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cs-CZ" smtClean="0"/>
              <a:t>Kliknutím lze upravit styl.</a:t>
            </a:r>
            <a:endParaRPr lang="en-US" dirty="0"/>
          </a:p>
        </p:txBody>
      </p:sp>
    </p:spTree>
    <p:extLst>
      <p:ext uri="{BB962C8B-B14F-4D97-AF65-F5344CB8AC3E}">
        <p14:creationId xmlns:p14="http://schemas.microsoft.com/office/powerpoint/2010/main" val="23996286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657757504"/>
      </p:ext>
    </p:extLst>
  </p:cSld>
  <p:clrMapOvr>
    <a:masterClrMapping/>
  </p:clrMapOvr>
  <p:timing>
    <p:tnLst>
      <p:par>
        <p:cTn id="1" dur="indefinite" restart="never" nodeType="tmRoot"/>
      </p:par>
    </p:tn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206892010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28163546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381940357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152213025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32816677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76786147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04809406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9515127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71667052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98926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206929702"/>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24999476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0958399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71271522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07767580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51725909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60213872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336018476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198168264"/>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226410174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631244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158681607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3460190560"/>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398083805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156374950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23625790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319708246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79305701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01870819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99334142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59409820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323791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226616663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16537568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80602734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98304290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80669413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72665134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3517482178"/>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201871089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76310323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375051975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793165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2227582745"/>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1141280085"/>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23704474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252098023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198744848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897373034"/>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889428540"/>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22904102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512758546"/>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376608392"/>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597809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255932109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483585201"/>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95682576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63147457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36458536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641839303"/>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2459047745"/>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2557933811"/>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154975340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3283621660"/>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780772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419109579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239759410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2110518771"/>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275456329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65839181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80616293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542370398"/>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425173749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394030875"/>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132448591"/>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4002791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2621061250"/>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75244142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732860876"/>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88027099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10611622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322602434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2156912490"/>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1812661803"/>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204360613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370465854"/>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3917485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1758588929"/>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254747660"/>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235220611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98692151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2284017763"/>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1646229507"/>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073156208"/>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69898086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036642477"/>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132436969"/>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012873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156935627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414557445"/>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797496907"/>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3089868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498625457"/>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1859717565"/>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2815745556"/>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681446658"/>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1059044928"/>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2096777563"/>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123423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extLst>
      <p:ext uri="{BB962C8B-B14F-4D97-AF65-F5344CB8AC3E}">
        <p14:creationId xmlns:p14="http://schemas.microsoft.com/office/powerpoint/2010/main" val="340231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2452386647"/>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119569219"/>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4222130154"/>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51150921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2193995982"/>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85204794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16130838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68164218"/>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360133075"/>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801157330"/>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037645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2244950464"/>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239451069"/>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734832271"/>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180476414"/>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672568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2333270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468794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5581877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8604889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6563816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41262996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3390886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55815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04275832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1036009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7669823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36695270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41399477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30329917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6505869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139486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36739461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15101198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42349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extLst>
      <p:ext uri="{BB962C8B-B14F-4D97-AF65-F5344CB8AC3E}">
        <p14:creationId xmlns:p14="http://schemas.microsoft.com/office/powerpoint/2010/main" val="3988663040"/>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37126264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30071896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1703197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41097623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0997244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061353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618807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8294945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5888844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73671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cs-CZ">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10" name="Title 9"/>
          <p:cNvSpPr>
            <a:spLocks noGrp="1"/>
          </p:cNvSpPr>
          <p:nvPr>
            <p:ph type="title"/>
          </p:nvPr>
        </p:nvSpPr>
        <p:spPr/>
        <p:txBody>
          <a:bodyPr/>
          <a:lstStyle/>
          <a:p>
            <a:r>
              <a:rPr lang="cs-CZ" smtClean="0"/>
              <a:t>Kliknutím lze upravit styl.</a:t>
            </a:r>
            <a:endParaRPr lang="en-US" dirty="0"/>
          </a:p>
        </p:txBody>
      </p:sp>
    </p:spTree>
    <p:extLst>
      <p:ext uri="{BB962C8B-B14F-4D97-AF65-F5344CB8AC3E}">
        <p14:creationId xmlns:p14="http://schemas.microsoft.com/office/powerpoint/2010/main" val="3594146473"/>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9245418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607988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222105063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176638953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32291988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41864747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41806763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30446748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A913D5-8C20-4EE9-B568-254B8F486F7E}"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D10DD3E-AED5-48B2-83C6-A1384EB63C14}" type="slidenum">
              <a:rPr lang="cs-CZ"/>
              <a:pPr>
                <a:defRPr/>
              </a:pPr>
              <a:t>‹#›</a:t>
            </a:fld>
            <a:endParaRPr lang="cs-CZ" dirty="0"/>
          </a:p>
        </p:txBody>
      </p:sp>
    </p:spTree>
    <p:extLst>
      <p:ext uri="{BB962C8B-B14F-4D97-AF65-F5344CB8AC3E}">
        <p14:creationId xmlns:p14="http://schemas.microsoft.com/office/powerpoint/2010/main" val="6843343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465399ED-9716-432D-A9F2-EF954D182871}"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4D84651-BB6F-46E8-9D9A-FD5FBA335395}" type="slidenum">
              <a:rPr lang="cs-CZ"/>
              <a:pPr>
                <a:defRPr/>
              </a:pPr>
              <a:t>‹#›</a:t>
            </a:fld>
            <a:endParaRPr lang="cs-CZ" dirty="0"/>
          </a:p>
        </p:txBody>
      </p:sp>
    </p:spTree>
    <p:extLst>
      <p:ext uri="{BB962C8B-B14F-4D97-AF65-F5344CB8AC3E}">
        <p14:creationId xmlns:p14="http://schemas.microsoft.com/office/powerpoint/2010/main" val="166028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cs-CZ">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73647567"/>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Rectangle 9"/>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969691" y="4464421"/>
            <a:ext cx="8511384"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3BDAE8FB-27C3-46EF-B1F9-1AE244942535}"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10" name="Footer Placeholder 5"/>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1" name="Slide Number Placeholder 6"/>
          <p:cNvSpPr>
            <a:spLocks noGrp="1"/>
          </p:cNvSpPr>
          <p:nvPr>
            <p:ph type="sldNum" sz="quarter" idx="12"/>
          </p:nvPr>
        </p:nvSpPr>
        <p:spPr/>
        <p:txBody>
          <a:bodyPr/>
          <a:lstStyle>
            <a:lvl1pPr>
              <a:defRPr/>
            </a:lvl1pPr>
          </a:lstStyle>
          <a:p>
            <a:pPr>
              <a:defRPr/>
            </a:pPr>
            <a:fld id="{493F890A-3C56-441F-83EB-EAC10549EE8B}" type="slidenum">
              <a:rPr lang="cs-CZ"/>
              <a:pPr>
                <a:defRPr/>
              </a:pPr>
              <a:t>‹#›</a:t>
            </a:fld>
            <a:endParaRPr lang="cs-CZ" dirty="0"/>
          </a:p>
        </p:txBody>
      </p:sp>
    </p:spTree>
    <p:extLst>
      <p:ext uri="{BB962C8B-B14F-4D97-AF65-F5344CB8AC3E}">
        <p14:creationId xmlns:p14="http://schemas.microsoft.com/office/powerpoint/2010/main" val="246159097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AB85CDEC-DB5E-4ADF-8430-7F6833D6DC57}"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02F2ED7-105E-4575-9EEE-54923782C50A}" type="slidenum">
              <a:rPr lang="cs-CZ"/>
              <a:pPr>
                <a:defRPr/>
              </a:pPr>
              <a:t>‹#›</a:t>
            </a:fld>
            <a:endParaRPr lang="cs-CZ" dirty="0"/>
          </a:p>
        </p:txBody>
      </p:sp>
    </p:spTree>
    <p:extLst>
      <p:ext uri="{BB962C8B-B14F-4D97-AF65-F5344CB8AC3E}">
        <p14:creationId xmlns:p14="http://schemas.microsoft.com/office/powerpoint/2010/main" val="36205371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1DCA8F5F-BEFB-43C6-9EAC-6725A8E6EF9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7523788-2C0A-434B-9EA3-E993D6FF1C47}" type="slidenum">
              <a:rPr lang="cs-CZ"/>
              <a:pPr>
                <a:defRPr/>
              </a:pPr>
              <a:t>‹#›</a:t>
            </a:fld>
            <a:endParaRPr lang="cs-CZ" dirty="0"/>
          </a:p>
        </p:txBody>
      </p:sp>
    </p:spTree>
    <p:extLst>
      <p:ext uri="{BB962C8B-B14F-4D97-AF65-F5344CB8AC3E}">
        <p14:creationId xmlns:p14="http://schemas.microsoft.com/office/powerpoint/2010/main" val="29515098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03668367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3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6039340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4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269884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38891790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0540974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6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9812259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7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1645613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cs-CZ">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841943174"/>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8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31650598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9_Nadpis a obsah">
    <p:spTree>
      <p:nvGrpSpPr>
        <p:cNvPr id="1" name=""/>
        <p:cNvGrpSpPr/>
        <p:nvPr/>
      </p:nvGrpSpPr>
      <p:grpSpPr>
        <a:xfrm>
          <a:off x="0" y="0"/>
          <a:ext cx="0" cy="0"/>
          <a:chOff x="0" y="0"/>
          <a:chExt cx="0" cy="0"/>
        </a:xfrm>
      </p:grpSpPr>
      <p:sp>
        <p:nvSpPr>
          <p:cNvPr id="6" name="Slide Number Placeholder 5"/>
          <p:cNvSpPr>
            <a:spLocks noGrp="1"/>
          </p:cNvSpPr>
          <p:nvPr>
            <p:ph type="sldNum" sz="quarter" idx="16"/>
          </p:nvPr>
        </p:nvSpPr>
        <p:spPr>
          <a:xfrm>
            <a:off x="5080000" y="6520260"/>
            <a:ext cx="2438400" cy="365125"/>
          </a:xfrm>
        </p:spPr>
        <p:txBody>
          <a:bodyPr/>
          <a:lstStyle>
            <a:lvl1pPr>
              <a:defRPr/>
            </a:lvl1pPr>
          </a:lstStyle>
          <a:p>
            <a:pPr>
              <a:defRPr/>
            </a:pPr>
            <a:fld id="{B788CC54-6190-47BE-B5E8-743B9E4769FA}" type="slidenum">
              <a:rPr lang="cs-CZ"/>
              <a:pPr>
                <a:defRPr/>
              </a:pPr>
              <a:t>‹#›</a:t>
            </a:fld>
            <a:endParaRPr lang="cs-CZ" dirty="0"/>
          </a:p>
        </p:txBody>
      </p:sp>
      <p:sp>
        <p:nvSpPr>
          <p:cNvPr id="7" name="Obdélník 6"/>
          <p:cNvSpPr/>
          <p:nvPr userDrawn="1"/>
        </p:nvSpPr>
        <p:spPr>
          <a:xfrm>
            <a:off x="0" y="-486"/>
            <a:ext cx="12192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sz="1800" dirty="0">
              <a:solidFill>
                <a:prstClr val="white"/>
              </a:solidFill>
            </a:endParaRPr>
          </a:p>
        </p:txBody>
      </p:sp>
      <p:pic>
        <p:nvPicPr>
          <p:cNvPr id="9" name="Picture 20" descr="paveza_pruhl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7975" y="74263"/>
            <a:ext cx="839460" cy="66980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descr="LOGO-small CZ"/>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3735" y="-486"/>
            <a:ext cx="1057317" cy="792988"/>
          </a:xfrm>
          <a:prstGeom prst="rect">
            <a:avLst/>
          </a:prstGeom>
          <a:noFill/>
          <a:extLst>
            <a:ext uri="{909E8E84-426E-40DD-AFC4-6F175D3DCCD1}">
              <a14:hiddenFill xmlns:a14="http://schemas.microsoft.com/office/drawing/2010/main">
                <a:solidFill>
                  <a:srgbClr val="FFFFFF"/>
                </a:solidFill>
              </a14:hiddenFill>
            </a:ext>
          </a:extLst>
        </p:spPr>
      </p:pic>
      <p:sp>
        <p:nvSpPr>
          <p:cNvPr id="12" name="Vývojový diagram: údaje 11"/>
          <p:cNvSpPr/>
          <p:nvPr userDrawn="1"/>
        </p:nvSpPr>
        <p:spPr bwMode="auto">
          <a:xfrm>
            <a:off x="9072331" y="6318250"/>
            <a:ext cx="3174712" cy="53975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3" name="Pěticípá hvězda 12"/>
          <p:cNvSpPr/>
          <p:nvPr userDrawn="1"/>
        </p:nvSpPr>
        <p:spPr bwMode="auto">
          <a:xfrm>
            <a:off x="10935600" y="2133600"/>
            <a:ext cx="812136" cy="5397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4" name="Pěticípá hvězda 13"/>
          <p:cNvSpPr/>
          <p:nvPr userDrawn="1"/>
        </p:nvSpPr>
        <p:spPr bwMode="auto">
          <a:xfrm>
            <a:off x="9144124" y="2276476"/>
            <a:ext cx="890309" cy="581025"/>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5" name="Pěticípá hvězda 14"/>
          <p:cNvSpPr/>
          <p:nvPr userDrawn="1"/>
        </p:nvSpPr>
        <p:spPr bwMode="auto">
          <a:xfrm>
            <a:off x="7535054" y="2857501"/>
            <a:ext cx="1057513" cy="7604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6" name="Pěticípá hvězda 15"/>
          <p:cNvSpPr/>
          <p:nvPr userDrawn="1"/>
        </p:nvSpPr>
        <p:spPr bwMode="auto">
          <a:xfrm>
            <a:off x="6599143" y="4005263"/>
            <a:ext cx="1372379" cy="792162"/>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7" name="Pěticípá hvězda 16"/>
          <p:cNvSpPr/>
          <p:nvPr userDrawn="1"/>
        </p:nvSpPr>
        <p:spPr bwMode="auto">
          <a:xfrm>
            <a:off x="6375481" y="5184775"/>
            <a:ext cx="1596041" cy="90805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sz="1800" dirty="0">
              <a:solidFill>
                <a:prstClr val="white"/>
              </a:solidFill>
            </a:endParaRPr>
          </a:p>
        </p:txBody>
      </p:sp>
      <p:sp>
        <p:nvSpPr>
          <p:cNvPr id="18" name="TextovéPole 13"/>
          <p:cNvSpPr txBox="1">
            <a:spLocks noChangeArrowheads="1"/>
          </p:cNvSpPr>
          <p:nvPr userDrawn="1"/>
        </p:nvSpPr>
        <p:spPr bwMode="auto">
          <a:xfrm>
            <a:off x="8664313" y="6456269"/>
            <a:ext cx="3516740" cy="36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fontAlgn="base">
              <a:spcBef>
                <a:spcPct val="0"/>
              </a:spcBef>
              <a:spcAft>
                <a:spcPct val="0"/>
              </a:spcAft>
            </a:pPr>
            <a:r>
              <a:rPr lang="cs-CZ" altLang="cs-CZ" sz="1800" dirty="0">
                <a:solidFill>
                  <a:prstClr val="black"/>
                </a:solidFill>
                <a:latin typeface="Calibri" panose="020F0502020204030204" pitchFamily="34" charset="0"/>
              </a:rPr>
              <a:t>www.celnisprava.cz</a:t>
            </a:r>
          </a:p>
        </p:txBody>
      </p:sp>
    </p:spTree>
    <p:extLst>
      <p:ext uri="{BB962C8B-B14F-4D97-AF65-F5344CB8AC3E}">
        <p14:creationId xmlns:p14="http://schemas.microsoft.com/office/powerpoint/2010/main" val="298387527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cs-CZ" smtClean="0"/>
              <a:t>Kliknutím lze upravit styl.</a:t>
            </a:r>
            <a:endParaRPr lang="en-US" dirty="0"/>
          </a:p>
        </p:txBody>
      </p:sp>
    </p:spTree>
    <p:extLst>
      <p:ext uri="{BB962C8B-B14F-4D97-AF65-F5344CB8AC3E}">
        <p14:creationId xmlns:p14="http://schemas.microsoft.com/office/powerpoint/2010/main" val="1368861031"/>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extLst>
      <p:ext uri="{BB962C8B-B14F-4D97-AF65-F5344CB8AC3E}">
        <p14:creationId xmlns:p14="http://schemas.microsoft.com/office/powerpoint/2010/main" val="2987095582"/>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10903780"/>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extLst>
      <p:ext uri="{BB962C8B-B14F-4D97-AF65-F5344CB8AC3E}">
        <p14:creationId xmlns:p14="http://schemas.microsoft.com/office/powerpoint/2010/main" val="318156426"/>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cs-CZ">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10" name="Title 9"/>
          <p:cNvSpPr>
            <a:spLocks noGrp="1"/>
          </p:cNvSpPr>
          <p:nvPr>
            <p:ph type="title"/>
          </p:nvPr>
        </p:nvSpPr>
        <p:spPr/>
        <p:txBody>
          <a:bodyPr/>
          <a:lstStyle/>
          <a:p>
            <a:r>
              <a:rPr lang="cs-CZ" smtClean="0"/>
              <a:t>Kliknutím lze upravit styl.</a:t>
            </a:r>
            <a:endParaRPr lang="en-US" dirty="0"/>
          </a:p>
        </p:txBody>
      </p:sp>
    </p:spTree>
    <p:extLst>
      <p:ext uri="{BB962C8B-B14F-4D97-AF65-F5344CB8AC3E}">
        <p14:creationId xmlns:p14="http://schemas.microsoft.com/office/powerpoint/2010/main" val="3082064766"/>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cs-CZ">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65500401"/>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cs-CZ">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455895516"/>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6202323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967886141"/>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cs-CZ" smtClean="0"/>
              <a:t>Kliknutím lze upravit styl.</a:t>
            </a:r>
            <a:endParaRPr lang="en-US" dirty="0"/>
          </a:p>
        </p:txBody>
      </p:sp>
    </p:spTree>
    <p:extLst>
      <p:ext uri="{BB962C8B-B14F-4D97-AF65-F5344CB8AC3E}">
        <p14:creationId xmlns:p14="http://schemas.microsoft.com/office/powerpoint/2010/main" val="840506389"/>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1603146113"/>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126382145"/>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cs-CZ" smtClean="0"/>
              <a:t>Kliknutím lze upravit styl.</a:t>
            </a:r>
            <a:endParaRPr lang="en-US" dirty="0"/>
          </a:p>
        </p:txBody>
      </p:sp>
    </p:spTree>
    <p:extLst>
      <p:ext uri="{BB962C8B-B14F-4D97-AF65-F5344CB8AC3E}">
        <p14:creationId xmlns:p14="http://schemas.microsoft.com/office/powerpoint/2010/main" val="3255616201"/>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extLst>
      <p:ext uri="{BB962C8B-B14F-4D97-AF65-F5344CB8AC3E}">
        <p14:creationId xmlns:p14="http://schemas.microsoft.com/office/powerpoint/2010/main" val="2976081532"/>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673933720"/>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extLst>
      <p:ext uri="{BB962C8B-B14F-4D97-AF65-F5344CB8AC3E}">
        <p14:creationId xmlns:p14="http://schemas.microsoft.com/office/powerpoint/2010/main" val="549348762"/>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cs-CZ">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10" name="Title 9"/>
          <p:cNvSpPr>
            <a:spLocks noGrp="1"/>
          </p:cNvSpPr>
          <p:nvPr>
            <p:ph type="title"/>
          </p:nvPr>
        </p:nvSpPr>
        <p:spPr/>
        <p:txBody>
          <a:bodyPr/>
          <a:lstStyle/>
          <a:p>
            <a:r>
              <a:rPr lang="cs-CZ" smtClean="0"/>
              <a:t>Kliknutím lze upravit styl.</a:t>
            </a:r>
            <a:endParaRPr lang="en-US" dirty="0"/>
          </a:p>
        </p:txBody>
      </p:sp>
    </p:spTree>
    <p:extLst>
      <p:ext uri="{BB962C8B-B14F-4D97-AF65-F5344CB8AC3E}">
        <p14:creationId xmlns:p14="http://schemas.microsoft.com/office/powerpoint/2010/main" val="526599368"/>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cs-CZ">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768959910"/>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cs-CZ">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5182064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cs-CZ" smtClean="0"/>
              <a:t>Kliknutím lze upravit styl.</a:t>
            </a:r>
            <a:endParaRPr lang="en-US" dirty="0"/>
          </a:p>
        </p:txBody>
      </p:sp>
    </p:spTree>
    <p:extLst>
      <p:ext uri="{BB962C8B-B14F-4D97-AF65-F5344CB8AC3E}">
        <p14:creationId xmlns:p14="http://schemas.microsoft.com/office/powerpoint/2010/main" val="2967880890"/>
      </p:ext>
    </p:extLst>
  </p:cSld>
  <p:clrMapOvr>
    <a:masterClrMapping/>
  </p:clrMapOvr>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912493617"/>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cs-CZ">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cs-CZ" smtClean="0"/>
              <a:t>Kliknutím lze upravit styl.</a:t>
            </a:r>
            <a:endParaRPr lang="en-US" dirty="0"/>
          </a:p>
        </p:txBody>
      </p:sp>
    </p:spTree>
    <p:extLst>
      <p:ext uri="{BB962C8B-B14F-4D97-AF65-F5344CB8AC3E}">
        <p14:creationId xmlns:p14="http://schemas.microsoft.com/office/powerpoint/2010/main" val="145442721"/>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4178727339"/>
      </p:ext>
    </p:extLst>
  </p:cSld>
  <p:clrMapOvr>
    <a:masterClrMapping/>
  </p:clrMapOvr>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cs-CZ">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1898123281"/>
      </p:ext>
    </p:extLst>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12"/>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1090109" y="3132290"/>
            <a:ext cx="9567135"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C54B5F11-B239-4981-BEDB-DD49CC1EBC8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25F39037-73CF-43FC-8235-D842B0FA19AD}" type="slidenum">
              <a:rPr lang="cs-CZ"/>
              <a:pPr>
                <a:defRPr/>
              </a:pPr>
              <a:t>‹#›</a:t>
            </a:fld>
            <a:endParaRPr lang="cs-CZ" dirty="0"/>
          </a:p>
        </p:txBody>
      </p:sp>
    </p:spTree>
    <p:extLst>
      <p:ext uri="{BB962C8B-B14F-4D97-AF65-F5344CB8AC3E}">
        <p14:creationId xmlns:p14="http://schemas.microsoft.com/office/powerpoint/2010/main" val="241385953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DA424C01-65AD-4DD7-9555-9D2E80F1E1B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15"/>
          </p:nvPr>
        </p:nvSpPr>
        <p:spPr/>
        <p:txBody>
          <a:bodyPr/>
          <a:lstStyle>
            <a:lvl1pPr>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16"/>
          </p:nvPr>
        </p:nvSpPr>
        <p:spPr/>
        <p:txBody>
          <a:bodyPr/>
          <a:lstStyle>
            <a:lvl1pPr>
              <a:defRPr/>
            </a:lvl1pPr>
          </a:lstStyle>
          <a:p>
            <a:pPr>
              <a:defRPr/>
            </a:pPr>
            <a:fld id="{B788CC54-6190-47BE-B5E8-743B9E4769FA}" type="slidenum">
              <a:rPr lang="cs-CZ"/>
              <a:pPr>
                <a:defRPr/>
              </a:pPr>
              <a:t>‹#›</a:t>
            </a:fld>
            <a:endParaRPr lang="cs-CZ" dirty="0"/>
          </a:p>
        </p:txBody>
      </p:sp>
    </p:spTree>
    <p:extLst>
      <p:ext uri="{BB962C8B-B14F-4D97-AF65-F5344CB8AC3E}">
        <p14:creationId xmlns:p14="http://schemas.microsoft.com/office/powerpoint/2010/main" val="8383507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5"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6" name="Rectangle 8"/>
          <p:cNvSpPr/>
          <p:nvPr/>
        </p:nvSpPr>
        <p:spPr>
          <a:xfrm>
            <a:off x="0" y="2652713"/>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7"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696584" y="4607511"/>
            <a:ext cx="7960659"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3817288B-02C3-42E6-8486-1FEB13B4A9B6}"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9"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10" name="Slide Number Placeholder 5"/>
          <p:cNvSpPr>
            <a:spLocks noGrp="1"/>
          </p:cNvSpPr>
          <p:nvPr>
            <p:ph type="sldNum" sz="quarter" idx="12"/>
          </p:nvPr>
        </p:nvSpPr>
        <p:spPr/>
        <p:txBody>
          <a:bodyPr/>
          <a:lstStyle>
            <a:lvl1pPr>
              <a:defRPr/>
            </a:lvl1pPr>
          </a:lstStyle>
          <a:p>
            <a:pPr>
              <a:defRPr/>
            </a:pPr>
            <a:fld id="{C9B27136-AA8B-4AA0-9353-6541580FF84A}" type="slidenum">
              <a:rPr lang="cs-CZ"/>
              <a:pPr>
                <a:defRPr/>
              </a:pPr>
              <a:t>‹#›</a:t>
            </a:fld>
            <a:endParaRPr lang="cs-CZ" dirty="0"/>
          </a:p>
        </p:txBody>
      </p:sp>
    </p:spTree>
    <p:extLst>
      <p:ext uri="{BB962C8B-B14F-4D97-AF65-F5344CB8AC3E}">
        <p14:creationId xmlns:p14="http://schemas.microsoft.com/office/powerpoint/2010/main" val="405973754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B4D5578D-6673-4425-BC16-2665C9C4ABCA}"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cs-CZ" dirty="0">
              <a:solidFill>
                <a:prstClr val="black">
                  <a:lumMod val="50000"/>
                  <a:lumOff val="50000"/>
                </a:prstClr>
              </a:solidFill>
            </a:endParaRPr>
          </a:p>
        </p:txBody>
      </p:sp>
      <p:sp>
        <p:nvSpPr>
          <p:cNvPr id="7" name="Slide Number Placeholder 5"/>
          <p:cNvSpPr>
            <a:spLocks noGrp="1"/>
          </p:cNvSpPr>
          <p:nvPr>
            <p:ph type="sldNum" sz="quarter" idx="17"/>
          </p:nvPr>
        </p:nvSpPr>
        <p:spPr/>
        <p:txBody>
          <a:bodyPr/>
          <a:lstStyle>
            <a:lvl1pPr>
              <a:defRPr/>
            </a:lvl1pPr>
          </a:lstStyle>
          <a:p>
            <a:pPr>
              <a:defRPr/>
            </a:pPr>
            <a:fld id="{BADD0AA1-0E58-400D-A2BB-6B78B18C68B9}" type="slidenum">
              <a:rPr lang="cs-CZ"/>
              <a:pPr>
                <a:defRPr/>
              </a:pPr>
              <a:t>‹#›</a:t>
            </a:fld>
            <a:endParaRPr lang="cs-CZ" dirty="0"/>
          </a:p>
        </p:txBody>
      </p:sp>
    </p:spTree>
    <p:extLst>
      <p:ext uri="{BB962C8B-B14F-4D97-AF65-F5344CB8AC3E}">
        <p14:creationId xmlns:p14="http://schemas.microsoft.com/office/powerpoint/2010/main" val="419325968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18B280BB-0BF9-4EDC-A7CB-E01816AE6A7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1D7ADEFF-B319-4EA8-B206-265E02DEF4A2}" type="slidenum">
              <a:rPr lang="cs-CZ"/>
              <a:pPr>
                <a:defRPr/>
              </a:pPr>
              <a:t>‹#›</a:t>
            </a:fld>
            <a:endParaRPr lang="cs-CZ" dirty="0"/>
          </a:p>
        </p:txBody>
      </p:sp>
    </p:spTree>
    <p:extLst>
      <p:ext uri="{BB962C8B-B14F-4D97-AF65-F5344CB8AC3E}">
        <p14:creationId xmlns:p14="http://schemas.microsoft.com/office/powerpoint/2010/main" val="117045259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A6A18F27-2773-4FDF-AD04-D4E2BD1E2F8C}"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dirty="0">
              <a:solidFill>
                <a:prstClr val="black">
                  <a:lumMod val="50000"/>
                  <a:lumOff val="50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C0E4F1B-B261-4DAC-AD94-DBEC5383FB41}" type="slidenum">
              <a:rPr lang="cs-CZ"/>
              <a:pPr>
                <a:defRPr/>
              </a:pPr>
              <a:t>‹#›</a:t>
            </a:fld>
            <a:endParaRPr lang="cs-CZ" dirty="0"/>
          </a:p>
        </p:txBody>
      </p:sp>
    </p:spTree>
    <p:extLst>
      <p:ext uri="{BB962C8B-B14F-4D97-AF65-F5344CB8AC3E}">
        <p14:creationId xmlns:p14="http://schemas.microsoft.com/office/powerpoint/2010/main" val="424700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61.xml"/><Relationship Id="rId13" Type="http://schemas.openxmlformats.org/officeDocument/2006/relationships/slideLayout" Target="../slideLayouts/slideLayout166.xml"/><Relationship Id="rId18" Type="http://schemas.openxmlformats.org/officeDocument/2006/relationships/slideLayout" Target="../slideLayouts/slideLayout171.xml"/><Relationship Id="rId3" Type="http://schemas.openxmlformats.org/officeDocument/2006/relationships/slideLayout" Target="../slideLayouts/slideLayout156.xml"/><Relationship Id="rId21" Type="http://schemas.openxmlformats.org/officeDocument/2006/relationships/theme" Target="../theme/theme10.xml"/><Relationship Id="rId7" Type="http://schemas.openxmlformats.org/officeDocument/2006/relationships/slideLayout" Target="../slideLayouts/slideLayout160.xml"/><Relationship Id="rId12" Type="http://schemas.openxmlformats.org/officeDocument/2006/relationships/slideLayout" Target="../slideLayouts/slideLayout165.xml"/><Relationship Id="rId17" Type="http://schemas.openxmlformats.org/officeDocument/2006/relationships/slideLayout" Target="../slideLayouts/slideLayout170.xml"/><Relationship Id="rId2" Type="http://schemas.openxmlformats.org/officeDocument/2006/relationships/slideLayout" Target="../slideLayouts/slideLayout155.xml"/><Relationship Id="rId16" Type="http://schemas.openxmlformats.org/officeDocument/2006/relationships/slideLayout" Target="../slideLayouts/slideLayout169.xml"/><Relationship Id="rId20" Type="http://schemas.openxmlformats.org/officeDocument/2006/relationships/slideLayout" Target="../slideLayouts/slideLayout173.xml"/><Relationship Id="rId1" Type="http://schemas.openxmlformats.org/officeDocument/2006/relationships/slideLayout" Target="../slideLayouts/slideLayout154.xml"/><Relationship Id="rId6" Type="http://schemas.openxmlformats.org/officeDocument/2006/relationships/slideLayout" Target="../slideLayouts/slideLayout159.xml"/><Relationship Id="rId11" Type="http://schemas.openxmlformats.org/officeDocument/2006/relationships/slideLayout" Target="../slideLayouts/slideLayout164.xml"/><Relationship Id="rId5" Type="http://schemas.openxmlformats.org/officeDocument/2006/relationships/slideLayout" Target="../slideLayouts/slideLayout158.xml"/><Relationship Id="rId15" Type="http://schemas.openxmlformats.org/officeDocument/2006/relationships/slideLayout" Target="../slideLayouts/slideLayout168.xml"/><Relationship Id="rId10" Type="http://schemas.openxmlformats.org/officeDocument/2006/relationships/slideLayout" Target="../slideLayouts/slideLayout163.xml"/><Relationship Id="rId19" Type="http://schemas.openxmlformats.org/officeDocument/2006/relationships/slideLayout" Target="../slideLayouts/slideLayout172.xml"/><Relationship Id="rId4" Type="http://schemas.openxmlformats.org/officeDocument/2006/relationships/slideLayout" Target="../slideLayouts/slideLayout157.xml"/><Relationship Id="rId9" Type="http://schemas.openxmlformats.org/officeDocument/2006/relationships/slideLayout" Target="../slideLayouts/slideLayout162.xml"/><Relationship Id="rId14" Type="http://schemas.openxmlformats.org/officeDocument/2006/relationships/slideLayout" Target="../slideLayouts/slideLayout167.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81.xml"/><Relationship Id="rId13" Type="http://schemas.openxmlformats.org/officeDocument/2006/relationships/slideLayout" Target="../slideLayouts/slideLayout186.xml"/><Relationship Id="rId18" Type="http://schemas.openxmlformats.org/officeDocument/2006/relationships/slideLayout" Target="../slideLayouts/slideLayout191.xml"/><Relationship Id="rId3" Type="http://schemas.openxmlformats.org/officeDocument/2006/relationships/slideLayout" Target="../slideLayouts/slideLayout176.xml"/><Relationship Id="rId21" Type="http://schemas.openxmlformats.org/officeDocument/2006/relationships/theme" Target="../theme/theme11.xml"/><Relationship Id="rId7" Type="http://schemas.openxmlformats.org/officeDocument/2006/relationships/slideLayout" Target="../slideLayouts/slideLayout180.xml"/><Relationship Id="rId12" Type="http://schemas.openxmlformats.org/officeDocument/2006/relationships/slideLayout" Target="../slideLayouts/slideLayout185.xml"/><Relationship Id="rId17" Type="http://schemas.openxmlformats.org/officeDocument/2006/relationships/slideLayout" Target="../slideLayouts/slideLayout190.xml"/><Relationship Id="rId2" Type="http://schemas.openxmlformats.org/officeDocument/2006/relationships/slideLayout" Target="../slideLayouts/slideLayout175.xml"/><Relationship Id="rId16" Type="http://schemas.openxmlformats.org/officeDocument/2006/relationships/slideLayout" Target="../slideLayouts/slideLayout189.xml"/><Relationship Id="rId20" Type="http://schemas.openxmlformats.org/officeDocument/2006/relationships/slideLayout" Target="../slideLayouts/slideLayout193.xml"/><Relationship Id="rId1" Type="http://schemas.openxmlformats.org/officeDocument/2006/relationships/slideLayout" Target="../slideLayouts/slideLayout174.xml"/><Relationship Id="rId6" Type="http://schemas.openxmlformats.org/officeDocument/2006/relationships/slideLayout" Target="../slideLayouts/slideLayout179.xml"/><Relationship Id="rId11" Type="http://schemas.openxmlformats.org/officeDocument/2006/relationships/slideLayout" Target="../slideLayouts/slideLayout184.xml"/><Relationship Id="rId5" Type="http://schemas.openxmlformats.org/officeDocument/2006/relationships/slideLayout" Target="../slideLayouts/slideLayout178.xml"/><Relationship Id="rId15" Type="http://schemas.openxmlformats.org/officeDocument/2006/relationships/slideLayout" Target="../slideLayouts/slideLayout188.xml"/><Relationship Id="rId10" Type="http://schemas.openxmlformats.org/officeDocument/2006/relationships/slideLayout" Target="../slideLayouts/slideLayout183.xml"/><Relationship Id="rId19" Type="http://schemas.openxmlformats.org/officeDocument/2006/relationships/slideLayout" Target="../slideLayouts/slideLayout192.xml"/><Relationship Id="rId4" Type="http://schemas.openxmlformats.org/officeDocument/2006/relationships/slideLayout" Target="../slideLayouts/slideLayout177.xml"/><Relationship Id="rId9" Type="http://schemas.openxmlformats.org/officeDocument/2006/relationships/slideLayout" Target="../slideLayouts/slideLayout182.xml"/><Relationship Id="rId14" Type="http://schemas.openxmlformats.org/officeDocument/2006/relationships/slideLayout" Target="../slideLayouts/slideLayout18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201.xml"/><Relationship Id="rId13" Type="http://schemas.openxmlformats.org/officeDocument/2006/relationships/slideLayout" Target="../slideLayouts/slideLayout206.xml"/><Relationship Id="rId18" Type="http://schemas.openxmlformats.org/officeDocument/2006/relationships/slideLayout" Target="../slideLayouts/slideLayout211.xml"/><Relationship Id="rId3" Type="http://schemas.openxmlformats.org/officeDocument/2006/relationships/slideLayout" Target="../slideLayouts/slideLayout196.xml"/><Relationship Id="rId21" Type="http://schemas.openxmlformats.org/officeDocument/2006/relationships/theme" Target="../theme/theme12.xml"/><Relationship Id="rId7" Type="http://schemas.openxmlformats.org/officeDocument/2006/relationships/slideLayout" Target="../slideLayouts/slideLayout200.xml"/><Relationship Id="rId12" Type="http://schemas.openxmlformats.org/officeDocument/2006/relationships/slideLayout" Target="../slideLayouts/slideLayout205.xml"/><Relationship Id="rId17" Type="http://schemas.openxmlformats.org/officeDocument/2006/relationships/slideLayout" Target="../slideLayouts/slideLayout210.xml"/><Relationship Id="rId2" Type="http://schemas.openxmlformats.org/officeDocument/2006/relationships/slideLayout" Target="../slideLayouts/slideLayout195.xml"/><Relationship Id="rId16" Type="http://schemas.openxmlformats.org/officeDocument/2006/relationships/slideLayout" Target="../slideLayouts/slideLayout209.xml"/><Relationship Id="rId20" Type="http://schemas.openxmlformats.org/officeDocument/2006/relationships/slideLayout" Target="../slideLayouts/slideLayout213.xml"/><Relationship Id="rId1" Type="http://schemas.openxmlformats.org/officeDocument/2006/relationships/slideLayout" Target="../slideLayouts/slideLayout194.xml"/><Relationship Id="rId6" Type="http://schemas.openxmlformats.org/officeDocument/2006/relationships/slideLayout" Target="../slideLayouts/slideLayout199.xml"/><Relationship Id="rId11" Type="http://schemas.openxmlformats.org/officeDocument/2006/relationships/slideLayout" Target="../slideLayouts/slideLayout204.xml"/><Relationship Id="rId5" Type="http://schemas.openxmlformats.org/officeDocument/2006/relationships/slideLayout" Target="../slideLayouts/slideLayout198.xml"/><Relationship Id="rId15" Type="http://schemas.openxmlformats.org/officeDocument/2006/relationships/slideLayout" Target="../slideLayouts/slideLayout208.xml"/><Relationship Id="rId10" Type="http://schemas.openxmlformats.org/officeDocument/2006/relationships/slideLayout" Target="../slideLayouts/slideLayout203.xml"/><Relationship Id="rId19" Type="http://schemas.openxmlformats.org/officeDocument/2006/relationships/slideLayout" Target="../slideLayouts/slideLayout212.xml"/><Relationship Id="rId4" Type="http://schemas.openxmlformats.org/officeDocument/2006/relationships/slideLayout" Target="../slideLayouts/slideLayout197.xml"/><Relationship Id="rId9" Type="http://schemas.openxmlformats.org/officeDocument/2006/relationships/slideLayout" Target="../slideLayouts/slideLayout202.xml"/><Relationship Id="rId14"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theme" Target="../theme/theme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slideLayout" Target="../slideLayouts/slideLayout49.xml"/><Relationship Id="rId3" Type="http://schemas.openxmlformats.org/officeDocument/2006/relationships/slideLayout" Target="../slideLayouts/slideLayout34.xml"/><Relationship Id="rId21" Type="http://schemas.openxmlformats.org/officeDocument/2006/relationships/theme" Target="../theme/theme3.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slideLayout" Target="../slideLayouts/slideLayout48.xml"/><Relationship Id="rId2" Type="http://schemas.openxmlformats.org/officeDocument/2006/relationships/slideLayout" Target="../slideLayouts/slideLayout33.xml"/><Relationship Id="rId16" Type="http://schemas.openxmlformats.org/officeDocument/2006/relationships/slideLayout" Target="../slideLayouts/slideLayout47.xml"/><Relationship Id="rId20" Type="http://schemas.openxmlformats.org/officeDocument/2006/relationships/slideLayout" Target="../slideLayouts/slideLayout51.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slideLayout" Target="../slideLayouts/slideLayout46.xml"/><Relationship Id="rId10" Type="http://schemas.openxmlformats.org/officeDocument/2006/relationships/slideLayout" Target="../slideLayouts/slideLayout41.xml"/><Relationship Id="rId19" Type="http://schemas.openxmlformats.org/officeDocument/2006/relationships/slideLayout" Target="../slideLayouts/slideLayout50.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theme" Target="../theme/theme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slideLayout" Target="../slideLayouts/slideLayout71.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9.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5.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theme" Target="../theme/theme6.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1.xml"/><Relationship Id="rId13" Type="http://schemas.openxmlformats.org/officeDocument/2006/relationships/slideLayout" Target="../slideLayouts/slideLayout106.xml"/><Relationship Id="rId18" Type="http://schemas.openxmlformats.org/officeDocument/2006/relationships/slideLayout" Target="../slideLayouts/slideLayout111.xml"/><Relationship Id="rId3" Type="http://schemas.openxmlformats.org/officeDocument/2006/relationships/slideLayout" Target="../slideLayouts/slideLayout96.xml"/><Relationship Id="rId21" Type="http://schemas.openxmlformats.org/officeDocument/2006/relationships/theme" Target="../theme/theme7.xml"/><Relationship Id="rId7" Type="http://schemas.openxmlformats.org/officeDocument/2006/relationships/slideLayout" Target="../slideLayouts/slideLayout100.xml"/><Relationship Id="rId12" Type="http://schemas.openxmlformats.org/officeDocument/2006/relationships/slideLayout" Target="../slideLayouts/slideLayout105.xml"/><Relationship Id="rId17" Type="http://schemas.openxmlformats.org/officeDocument/2006/relationships/slideLayout" Target="../slideLayouts/slideLayout110.xml"/><Relationship Id="rId2" Type="http://schemas.openxmlformats.org/officeDocument/2006/relationships/slideLayout" Target="../slideLayouts/slideLayout95.xml"/><Relationship Id="rId16" Type="http://schemas.openxmlformats.org/officeDocument/2006/relationships/slideLayout" Target="../slideLayouts/slideLayout109.xml"/><Relationship Id="rId20" Type="http://schemas.openxmlformats.org/officeDocument/2006/relationships/slideLayout" Target="../slideLayouts/slideLayout113.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5" Type="http://schemas.openxmlformats.org/officeDocument/2006/relationships/slideLayout" Target="../slideLayouts/slideLayout108.xml"/><Relationship Id="rId10" Type="http://schemas.openxmlformats.org/officeDocument/2006/relationships/slideLayout" Target="../slideLayouts/slideLayout103.xml"/><Relationship Id="rId19" Type="http://schemas.openxmlformats.org/officeDocument/2006/relationships/slideLayout" Target="../slideLayouts/slideLayout112.xml"/><Relationship Id="rId4" Type="http://schemas.openxmlformats.org/officeDocument/2006/relationships/slideLayout" Target="../slideLayouts/slideLayout97.xml"/><Relationship Id="rId9" Type="http://schemas.openxmlformats.org/officeDocument/2006/relationships/slideLayout" Target="../slideLayouts/slideLayout102.xml"/><Relationship Id="rId14" Type="http://schemas.openxmlformats.org/officeDocument/2006/relationships/slideLayout" Target="../slideLayouts/slideLayout10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18" Type="http://schemas.openxmlformats.org/officeDocument/2006/relationships/slideLayout" Target="../slideLayouts/slideLayout131.xml"/><Relationship Id="rId3" Type="http://schemas.openxmlformats.org/officeDocument/2006/relationships/slideLayout" Target="../slideLayouts/slideLayout116.xml"/><Relationship Id="rId21" Type="http://schemas.openxmlformats.org/officeDocument/2006/relationships/theme" Target="../theme/theme8.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slideLayout" Target="../slideLayouts/slideLayout130.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20" Type="http://schemas.openxmlformats.org/officeDocument/2006/relationships/slideLayout" Target="../slideLayouts/slideLayout133.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19" Type="http://schemas.openxmlformats.org/officeDocument/2006/relationships/slideLayout" Target="../slideLayouts/slideLayout132.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41.xml"/><Relationship Id="rId13" Type="http://schemas.openxmlformats.org/officeDocument/2006/relationships/slideLayout" Target="../slideLayouts/slideLayout146.xml"/><Relationship Id="rId18" Type="http://schemas.openxmlformats.org/officeDocument/2006/relationships/slideLayout" Target="../slideLayouts/slideLayout151.xml"/><Relationship Id="rId3" Type="http://schemas.openxmlformats.org/officeDocument/2006/relationships/slideLayout" Target="../slideLayouts/slideLayout136.xml"/><Relationship Id="rId21" Type="http://schemas.openxmlformats.org/officeDocument/2006/relationships/theme" Target="../theme/theme9.xml"/><Relationship Id="rId7" Type="http://schemas.openxmlformats.org/officeDocument/2006/relationships/slideLayout" Target="../slideLayouts/slideLayout140.xml"/><Relationship Id="rId12" Type="http://schemas.openxmlformats.org/officeDocument/2006/relationships/slideLayout" Target="../slideLayouts/slideLayout145.xml"/><Relationship Id="rId17" Type="http://schemas.openxmlformats.org/officeDocument/2006/relationships/slideLayout" Target="../slideLayouts/slideLayout150.xml"/><Relationship Id="rId2" Type="http://schemas.openxmlformats.org/officeDocument/2006/relationships/slideLayout" Target="../slideLayouts/slideLayout135.xml"/><Relationship Id="rId16" Type="http://schemas.openxmlformats.org/officeDocument/2006/relationships/slideLayout" Target="../slideLayouts/slideLayout149.xml"/><Relationship Id="rId20" Type="http://schemas.openxmlformats.org/officeDocument/2006/relationships/slideLayout" Target="../slideLayouts/slideLayout153.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5" Type="http://schemas.openxmlformats.org/officeDocument/2006/relationships/slideLayout" Target="../slideLayouts/slideLayout148.xml"/><Relationship Id="rId10" Type="http://schemas.openxmlformats.org/officeDocument/2006/relationships/slideLayout" Target="../slideLayouts/slideLayout143.xml"/><Relationship Id="rId19" Type="http://schemas.openxmlformats.org/officeDocument/2006/relationships/slideLayout" Target="../slideLayouts/slideLayout152.xml"/><Relationship Id="rId4" Type="http://schemas.openxmlformats.org/officeDocument/2006/relationships/slideLayout" Target="../slideLayouts/slideLayout137.xml"/><Relationship Id="rId9" Type="http://schemas.openxmlformats.org/officeDocument/2006/relationships/slideLayout" Target="../slideLayouts/slideLayout142.xml"/><Relationship Id="rId14" Type="http://schemas.openxmlformats.org/officeDocument/2006/relationships/slideLayout" Target="../slideLayouts/slideLayout1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0177207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365940793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 id="2147483888" r:id="rId12"/>
    <p:sldLayoutId id="2147483889" r:id="rId13"/>
    <p:sldLayoutId id="2147483890" r:id="rId14"/>
    <p:sldLayoutId id="2147483891" r:id="rId15"/>
    <p:sldLayoutId id="2147483892" r:id="rId16"/>
    <p:sldLayoutId id="2147483893" r:id="rId17"/>
    <p:sldLayoutId id="2147483894" r:id="rId18"/>
    <p:sldLayoutId id="2147483895" r:id="rId19"/>
    <p:sldLayoutId id="2147483896"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3873883036"/>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 id="2147483910" r:id="rId13"/>
    <p:sldLayoutId id="2147483911" r:id="rId14"/>
    <p:sldLayoutId id="2147483912" r:id="rId15"/>
    <p:sldLayoutId id="2147483913" r:id="rId16"/>
    <p:sldLayoutId id="2147483914" r:id="rId17"/>
    <p:sldLayoutId id="2147483915" r:id="rId18"/>
    <p:sldLayoutId id="2147483916" r:id="rId19"/>
    <p:sldLayoutId id="2147483917"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3396303027"/>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 id="2147484046" r:id="rId17"/>
    <p:sldLayoutId id="2147484047" r:id="rId18"/>
    <p:sldLayoutId id="2147484048" r:id="rId19"/>
    <p:sldLayoutId id="2147484049"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27845630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31009264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 id="2147483744" r:id="rId18"/>
    <p:sldLayoutId id="2147483745" r:id="rId19"/>
    <p:sldLayoutId id="2147483746"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49640823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 id="2147483766" r:id="rId19"/>
    <p:sldLayoutId id="2147483767"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2162594437"/>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B0307DC-7CAC-462B-BF9A-C140CA6D3510}" type="datetimeFigureOut">
              <a:rPr lang="cs-CZ" smtClean="0">
                <a:solidFill>
                  <a:prstClr val="black">
                    <a:lumMod val="50000"/>
                    <a:lumOff val="50000"/>
                  </a:prstClr>
                </a:solidFill>
              </a:rPr>
              <a:pPr/>
              <a:t>29.3.2016</a:t>
            </a:fld>
            <a:endParaRPr lang="cs-CZ">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2CB8141-BF9C-4698-AA7E-275E9FCA5765}" type="slidenum">
              <a:rPr lang="cs-CZ" smtClean="0">
                <a:solidFill>
                  <a:prstClr val="black">
                    <a:lumMod val="50000"/>
                    <a:lumOff val="50000"/>
                  </a:prstClr>
                </a:solidFill>
              </a:rPr>
              <a:pPr/>
              <a:t>‹#›</a:t>
            </a:fld>
            <a:endParaRPr lang="cs-CZ">
              <a:solidFill>
                <a:prstClr val="black">
                  <a:lumMod val="50000"/>
                  <a:lumOff val="50000"/>
                </a:prstClr>
              </a:solidFill>
            </a:endParaRPr>
          </a:p>
        </p:txBody>
      </p:sp>
    </p:spTree>
    <p:extLst>
      <p:ext uri="{BB962C8B-B14F-4D97-AF65-F5344CB8AC3E}">
        <p14:creationId xmlns:p14="http://schemas.microsoft.com/office/powerpoint/2010/main" val="3106545488"/>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4142033545"/>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 id="2147483831" r:id="rId18"/>
    <p:sldLayoutId id="2147483832" r:id="rId19"/>
    <p:sldLayoutId id="2147483833"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413122930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 id="2147483852" r:id="rId18"/>
    <p:sldLayoutId id="2147483853" r:id="rId19"/>
    <p:sldLayoutId id="2147483854"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9" name="Rectangle 8"/>
          <p:cNvSpPr/>
          <p:nvPr/>
        </p:nvSpPr>
        <p:spPr>
          <a:xfrm>
            <a:off x="0" y="3768725"/>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2391834" y="4371975"/>
            <a:ext cx="8682567"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524000" y="731839"/>
            <a:ext cx="85344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08B03140-17B8-4FB7-9392-ADC7FA8B4552}" type="datetimeFigureOut">
              <a:rPr lang="cs-CZ">
                <a:solidFill>
                  <a:prstClr val="black">
                    <a:lumMod val="50000"/>
                    <a:lumOff val="50000"/>
                  </a:prstClr>
                </a:solidFill>
              </a:rPr>
              <a:pPr>
                <a:defRPr/>
              </a:pPr>
              <a:t>29.3.2016</a:t>
            </a:fld>
            <a:endParaRPr lang="cs-CZ"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fontAlgn="base">
              <a:spcBef>
                <a:spcPct val="0"/>
              </a:spcBef>
              <a:spcAft>
                <a:spcPct val="0"/>
              </a:spcAft>
              <a:defRPr/>
            </a:pPr>
            <a:fld id="{3CF79476-AFE4-4C4B-9E51-4F458671DD2F}" type="slidenum">
              <a:rPr lang="cs-CZ"/>
              <a:pPr fontAlgn="base">
                <a:spcBef>
                  <a:spcPct val="0"/>
                </a:spcBef>
                <a:spcAft>
                  <a:spcPct val="0"/>
                </a:spcAft>
                <a:defRPr/>
              </a:pPr>
              <a:t>‹#›</a:t>
            </a:fld>
            <a:endParaRPr lang="cs-CZ" dirty="0"/>
          </a:p>
        </p:txBody>
      </p:sp>
    </p:spTree>
    <p:extLst>
      <p:ext uri="{BB962C8B-B14F-4D97-AF65-F5344CB8AC3E}">
        <p14:creationId xmlns:p14="http://schemas.microsoft.com/office/powerpoint/2010/main" val="117263348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 id="2147483873" r:id="rId18"/>
    <p:sldLayoutId id="2147483874" r:id="rId19"/>
    <p:sldLayoutId id="2147483875" r:id="rId20"/>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8.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8.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00.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00.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40.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0.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0.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hyperlink" Target="http://www.psp.cz/sqw/historie.sqw?o=7&amp;t=716"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0.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60.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80.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0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8.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9.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8.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8.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8.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164" y="2902045"/>
            <a:ext cx="2161637" cy="2232248"/>
          </a:xfrm>
          <a:prstGeom prst="rect">
            <a:avLst/>
          </a:prstGeom>
          <a:noFill/>
          <a:extLst>
            <a:ext uri="{909E8E84-426E-40DD-AFC4-6F175D3DCCD1}">
              <a14:hiddenFill xmlns:a14="http://schemas.microsoft.com/office/drawing/2010/main">
                <a:solidFill>
                  <a:srgbClr val="FFFFFF"/>
                </a:solidFill>
              </a14:hiddenFill>
            </a:ext>
          </a:extLst>
        </p:spPr>
      </p:pic>
      <p:sp>
        <p:nvSpPr>
          <p:cNvPr id="20" name="Pěticípá hvězda 19"/>
          <p:cNvSpPr/>
          <p:nvPr/>
        </p:nvSpPr>
        <p:spPr>
          <a:xfrm>
            <a:off x="9644182"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8334116" y="2276872"/>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7158800" y="2857085"/>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6473875"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6310069"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grpSp>
        <p:nvGrpSpPr>
          <p:cNvPr id="4" name="Skupina 3"/>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694880" y="165175"/>
              <a:ext cx="5766506" cy="461665"/>
            </a:xfrm>
            <a:prstGeom prst="rect">
              <a:avLst/>
            </a:prstGeom>
            <a:noFill/>
          </p:spPr>
          <p:txBody>
            <a:bodyPr wrap="square" rtlCol="0">
              <a:spAutoFit/>
            </a:bodyPr>
            <a:lstStyle/>
            <a:p>
              <a:r>
                <a:rPr lang="cs-CZ" sz="2400" b="1" spc="300" dirty="0">
                  <a:solidFill>
                    <a:srgbClr val="4E67C8">
                      <a:lumMod val="50000"/>
                    </a:srgbClr>
                  </a:solidFill>
                  <a:latin typeface="MS Reference Sans Serif" pitchFamily="34" charset="0"/>
                </a:rPr>
                <a:t>Celní správa České republiky</a:t>
              </a: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2" name="TextovéPole 1"/>
          <p:cNvSpPr txBox="1"/>
          <p:nvPr/>
        </p:nvSpPr>
        <p:spPr>
          <a:xfrm>
            <a:off x="3197662" y="5205475"/>
            <a:ext cx="5760640" cy="707886"/>
          </a:xfrm>
          <a:prstGeom prst="rect">
            <a:avLst/>
          </a:prstGeom>
          <a:noFill/>
        </p:spPr>
        <p:txBody>
          <a:bodyPr wrap="square" rtlCol="0">
            <a:spAutoFit/>
          </a:bodyPr>
          <a:lstStyle/>
          <a:p>
            <a:pPr algn="ctr"/>
            <a:r>
              <a:rPr lang="cs-CZ" sz="2000" dirty="0" smtClean="0">
                <a:solidFill>
                  <a:prstClr val="black"/>
                </a:solidFill>
              </a:rPr>
              <a:t>nprap. Petra Diriglová</a:t>
            </a:r>
          </a:p>
          <a:p>
            <a:pPr algn="ctr"/>
            <a:r>
              <a:rPr lang="cs-CZ" sz="2000" dirty="0" smtClean="0">
                <a:solidFill>
                  <a:prstClr val="black"/>
                </a:solidFill>
              </a:rPr>
              <a:t>Celní úřad pro Ústecký kraj</a:t>
            </a:r>
            <a:endParaRPr lang="cs-CZ" sz="2000" dirty="0">
              <a:solidFill>
                <a:prstClr val="black"/>
              </a:solidFill>
            </a:endParaRPr>
          </a:p>
        </p:txBody>
      </p:sp>
      <p:sp>
        <p:nvSpPr>
          <p:cNvPr id="18" name="TextovéPole 17"/>
          <p:cNvSpPr txBox="1"/>
          <p:nvPr/>
        </p:nvSpPr>
        <p:spPr>
          <a:xfrm>
            <a:off x="1847528" y="1268760"/>
            <a:ext cx="8568952" cy="1077218"/>
          </a:xfrm>
          <a:prstGeom prst="rect">
            <a:avLst/>
          </a:prstGeom>
          <a:noFill/>
        </p:spPr>
        <p:txBody>
          <a:bodyPr wrap="square" rtlCol="0">
            <a:spAutoFit/>
          </a:bodyPr>
          <a:lstStyle/>
          <a:p>
            <a:pPr algn="ctr"/>
            <a:r>
              <a:rPr lang="cs-CZ" sz="3200" b="1" dirty="0">
                <a:solidFill>
                  <a:prstClr val="black"/>
                </a:solidFill>
                <a:effectLst>
                  <a:outerShdw blurRad="38100" dist="38100" dir="2700000" algn="tl">
                    <a:srgbClr val="000000">
                      <a:alpha val="43137"/>
                    </a:srgbClr>
                  </a:outerShdw>
                </a:effectLst>
              </a:rPr>
              <a:t>Informace o změnách v celní problematice v návaznosti na legislativu </a:t>
            </a:r>
            <a:r>
              <a:rPr lang="cs-CZ" sz="3200" b="1" dirty="0" smtClean="0">
                <a:solidFill>
                  <a:prstClr val="black"/>
                </a:solidFill>
                <a:effectLst>
                  <a:outerShdw blurRad="38100" dist="38100" dir="2700000" algn="tl">
                    <a:srgbClr val="000000">
                      <a:alpha val="43137"/>
                    </a:srgbClr>
                  </a:outerShdw>
                </a:effectLst>
              </a:rPr>
              <a:t>ČR a EU – celní zákon</a:t>
            </a:r>
            <a:endParaRPr lang="en-GB" sz="3200" b="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9089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099556" y="1484785"/>
            <a:ext cx="7992888" cy="3785652"/>
          </a:xfrm>
          <a:prstGeom prst="rect">
            <a:avLst/>
          </a:prstGeom>
          <a:noFill/>
        </p:spPr>
        <p:txBody>
          <a:bodyPr wrap="square" rtlCol="0">
            <a:spAutoFit/>
          </a:bodyPr>
          <a:lstStyle/>
          <a:p>
            <a:pPr algn="ctr" eaLnBrk="0" fontAlgn="base" hangingPunct="0">
              <a:spcBef>
                <a:spcPct val="0"/>
              </a:spcBef>
              <a:spcAft>
                <a:spcPct val="0"/>
              </a:spcAft>
            </a:pPr>
            <a:r>
              <a:rPr lang="cs-CZ" sz="2000" b="1" dirty="0">
                <a:solidFill>
                  <a:srgbClr val="002060"/>
                </a:solidFill>
              </a:rPr>
              <a:t>Celní řízení </a:t>
            </a:r>
            <a:r>
              <a:rPr lang="cs-CZ" sz="2000" dirty="0">
                <a:solidFill>
                  <a:srgbClr val="002060"/>
                </a:solidFill>
              </a:rPr>
              <a:t>(§ </a:t>
            </a:r>
            <a:r>
              <a:rPr lang="cs-CZ" sz="2000" dirty="0" smtClean="0">
                <a:solidFill>
                  <a:srgbClr val="002060"/>
                </a:solidFill>
              </a:rPr>
              <a:t>12)</a:t>
            </a:r>
            <a:endParaRPr lang="cs-CZ" sz="2000" dirty="0">
              <a:solidFill>
                <a:srgbClr val="002060"/>
              </a:solidFill>
            </a:endParaRPr>
          </a:p>
          <a:p>
            <a:pPr algn="ctr" eaLnBrk="0" fontAlgn="base" hangingPunct="0">
              <a:spcBef>
                <a:spcPct val="0"/>
              </a:spcBef>
              <a:spcAft>
                <a:spcPct val="0"/>
              </a:spcAft>
            </a:pPr>
            <a:endParaRPr lang="cs-CZ" sz="2000" b="1" dirty="0">
              <a:solidFill>
                <a:srgbClr val="002060"/>
              </a:solidFill>
            </a:endParaRPr>
          </a:p>
          <a:p>
            <a:pPr eaLnBrk="0" fontAlgn="base" hangingPunct="0">
              <a:spcBef>
                <a:spcPct val="0"/>
              </a:spcBef>
              <a:spcAft>
                <a:spcPct val="0"/>
              </a:spcAft>
            </a:pPr>
            <a:r>
              <a:rPr lang="cs-CZ" sz="2000" dirty="0">
                <a:solidFill>
                  <a:srgbClr val="002060"/>
                </a:solidFill>
              </a:rPr>
              <a:t>Vede se za účelem rozhodnutí o propuštění </a:t>
            </a:r>
            <a:r>
              <a:rPr lang="cs-CZ" sz="2000" dirty="0" smtClean="0">
                <a:solidFill>
                  <a:srgbClr val="002060"/>
                </a:solidFill>
              </a:rPr>
              <a:t>zboží do režimu, vyřízení režimu a </a:t>
            </a:r>
            <a:r>
              <a:rPr lang="cs-CZ" sz="2000" dirty="0">
                <a:solidFill>
                  <a:srgbClr val="002060"/>
                </a:solidFill>
              </a:rPr>
              <a:t>dále ve věci zpětného vývozu, dočasného uskladnění nebo přenechání </a:t>
            </a:r>
            <a:r>
              <a:rPr lang="cs-CZ" sz="2000" dirty="0" smtClean="0">
                <a:solidFill>
                  <a:srgbClr val="002060"/>
                </a:solidFill>
              </a:rPr>
              <a:t>zboží.</a:t>
            </a:r>
            <a:endParaRPr lang="cs-CZ" sz="2000" dirty="0">
              <a:solidFill>
                <a:srgbClr val="002060"/>
              </a:solidFill>
            </a:endParaRPr>
          </a:p>
          <a:p>
            <a:pPr eaLnBrk="0" fontAlgn="base" hangingPunct="0">
              <a:spcBef>
                <a:spcPct val="0"/>
              </a:spcBef>
              <a:spcAft>
                <a:spcPct val="0"/>
              </a:spcAft>
            </a:pPr>
            <a:endParaRPr lang="cs-CZ" sz="2000" b="1" dirty="0">
              <a:solidFill>
                <a:srgbClr val="002060"/>
              </a:solidFill>
            </a:endParaRPr>
          </a:p>
          <a:p>
            <a:pPr algn="ctr" eaLnBrk="0" fontAlgn="base" hangingPunct="0">
              <a:spcBef>
                <a:spcPct val="0"/>
              </a:spcBef>
              <a:spcAft>
                <a:spcPct val="0"/>
              </a:spcAft>
            </a:pPr>
            <a:r>
              <a:rPr lang="cs-CZ" sz="2000" b="1" dirty="0">
                <a:solidFill>
                  <a:srgbClr val="002060"/>
                </a:solidFill>
              </a:rPr>
              <a:t>Celní prostor </a:t>
            </a:r>
            <a:r>
              <a:rPr lang="cs-CZ" sz="2000" dirty="0">
                <a:solidFill>
                  <a:srgbClr val="002060"/>
                </a:solidFill>
              </a:rPr>
              <a:t>(§ </a:t>
            </a:r>
            <a:r>
              <a:rPr lang="cs-CZ" sz="2000" dirty="0" smtClean="0">
                <a:solidFill>
                  <a:srgbClr val="002060"/>
                </a:solidFill>
              </a:rPr>
              <a:t>13)</a:t>
            </a:r>
            <a:endParaRPr lang="cs-CZ" sz="2000" dirty="0">
              <a:solidFill>
                <a:srgbClr val="002060"/>
              </a:solidFill>
            </a:endParaRPr>
          </a:p>
          <a:p>
            <a:pPr algn="ctr" eaLnBrk="0" fontAlgn="base" hangingPunct="0">
              <a:spcBef>
                <a:spcPct val="0"/>
              </a:spcBef>
              <a:spcAft>
                <a:spcPct val="0"/>
              </a:spcAft>
            </a:pPr>
            <a:endParaRPr lang="cs-CZ" sz="2000" b="1" dirty="0">
              <a:solidFill>
                <a:srgbClr val="002060"/>
              </a:solidFill>
            </a:endParaRPr>
          </a:p>
          <a:p>
            <a:pPr eaLnBrk="0" fontAlgn="base" hangingPunct="0">
              <a:spcBef>
                <a:spcPct val="0"/>
              </a:spcBef>
              <a:spcAft>
                <a:spcPct val="0"/>
              </a:spcAft>
            </a:pPr>
            <a:r>
              <a:rPr lang="cs-CZ" sz="2000" dirty="0" smtClean="0">
                <a:solidFill>
                  <a:schemeClr val="accent1">
                    <a:lumMod val="50000"/>
                  </a:schemeClr>
                </a:solidFill>
                <a:effectLst/>
                <a:ea typeface="Times New Roman" panose="02020603050405020304" pitchFamily="18" charset="0"/>
              </a:rPr>
              <a:t>Se rozumí stanovené území mezinárodních letišť a jiných prostor určené k provádění celního řízení.</a:t>
            </a:r>
          </a:p>
          <a:p>
            <a:pPr eaLnBrk="0" fontAlgn="base" hangingPunct="0">
              <a:spcBef>
                <a:spcPct val="0"/>
              </a:spcBef>
              <a:spcAft>
                <a:spcPct val="0"/>
              </a:spcAft>
            </a:pPr>
            <a:r>
              <a:rPr lang="cs-CZ" sz="2000" dirty="0" smtClean="0">
                <a:solidFill>
                  <a:srgbClr val="002060"/>
                </a:solidFill>
              </a:rPr>
              <a:t>Správce cla stanoví celní prostor </a:t>
            </a:r>
            <a:r>
              <a:rPr lang="cs-CZ" sz="2000" dirty="0">
                <a:solidFill>
                  <a:srgbClr val="002060"/>
                </a:solidFill>
              </a:rPr>
              <a:t>opatřením obecné </a:t>
            </a:r>
            <a:r>
              <a:rPr lang="cs-CZ" sz="2000" dirty="0" smtClean="0">
                <a:solidFill>
                  <a:srgbClr val="002060"/>
                </a:solidFill>
              </a:rPr>
              <a:t>povahy.</a:t>
            </a:r>
            <a:endParaRPr lang="cs-CZ" sz="2000" dirty="0">
              <a:solidFill>
                <a:srgbClr val="002060"/>
              </a:solidFill>
            </a:endParaRPr>
          </a:p>
          <a:p>
            <a:pPr eaLnBrk="0" fontAlgn="base" hangingPunct="0">
              <a:spcBef>
                <a:spcPct val="0"/>
              </a:spcBef>
              <a:spcAft>
                <a:spcPct val="0"/>
              </a:spcAft>
            </a:pPr>
            <a:r>
              <a:rPr lang="cs-CZ" sz="2000" dirty="0">
                <a:solidFill>
                  <a:srgbClr val="002060"/>
                </a:solidFill>
              </a:rPr>
              <a:t>V  případě letišť nutno vyžádat stanovisko Úřadu pro civilní </a:t>
            </a:r>
            <a:r>
              <a:rPr lang="cs-CZ" sz="2000" dirty="0" smtClean="0">
                <a:solidFill>
                  <a:srgbClr val="002060"/>
                </a:solidFill>
              </a:rPr>
              <a:t>letectví.</a:t>
            </a:r>
            <a:endParaRPr lang="cs-CZ" sz="2000" dirty="0">
              <a:solidFill>
                <a:srgbClr val="002060"/>
              </a:solidFill>
            </a:endParaRPr>
          </a:p>
        </p:txBody>
      </p:sp>
    </p:spTree>
    <p:extLst>
      <p:ext uri="{BB962C8B-B14F-4D97-AF65-F5344CB8AC3E}">
        <p14:creationId xmlns:p14="http://schemas.microsoft.com/office/powerpoint/2010/main" val="3924011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099556" y="1484785"/>
            <a:ext cx="7992888" cy="2092881"/>
          </a:xfrm>
          <a:prstGeom prst="rect">
            <a:avLst/>
          </a:prstGeom>
          <a:noFill/>
        </p:spPr>
        <p:txBody>
          <a:bodyPr wrap="square" rtlCol="0">
            <a:spAutoFit/>
          </a:bodyPr>
          <a:lstStyle/>
          <a:p>
            <a:pPr algn="ctr">
              <a:spcBef>
                <a:spcPts val="1200"/>
              </a:spcBef>
            </a:pPr>
            <a:r>
              <a:rPr lang="cs-CZ" sz="2000" b="1" dirty="0">
                <a:ea typeface="Times New Roman" panose="02020603050405020304" pitchFamily="18" charset="0"/>
              </a:rPr>
              <a:t>Plná moc v celním řízení v případě přímého </a:t>
            </a:r>
            <a:r>
              <a:rPr lang="cs-CZ" sz="2000" b="1" dirty="0" smtClean="0">
                <a:ea typeface="Times New Roman" panose="02020603050405020304" pitchFamily="18" charset="0"/>
              </a:rPr>
              <a:t>zastoupení </a:t>
            </a:r>
            <a:r>
              <a:rPr lang="cs-CZ" sz="2000" dirty="0" smtClean="0">
                <a:ea typeface="Times New Roman" panose="02020603050405020304" pitchFamily="18" charset="0"/>
              </a:rPr>
              <a:t>(§ 15)</a:t>
            </a:r>
            <a:endParaRPr lang="cs-CZ" sz="2000" dirty="0">
              <a:ea typeface="Times New Roman" panose="02020603050405020304" pitchFamily="18" charset="0"/>
            </a:endParaRPr>
          </a:p>
          <a:p>
            <a:pPr indent="306070" algn="just">
              <a:spcBef>
                <a:spcPts val="600"/>
              </a:spcBef>
              <a:spcAft>
                <a:spcPts val="600"/>
              </a:spcAft>
            </a:pPr>
            <a:r>
              <a:rPr lang="cs-CZ" sz="2000" dirty="0" smtClean="0">
                <a:ea typeface="Times New Roman" panose="02020603050405020304" pitchFamily="18" charset="0"/>
              </a:rPr>
              <a:t>Zvolí-li </a:t>
            </a:r>
            <a:r>
              <a:rPr lang="cs-CZ" sz="2000" dirty="0">
                <a:ea typeface="Times New Roman" panose="02020603050405020304" pitchFamily="18" charset="0"/>
              </a:rPr>
              <a:t>si zmocnitel v celním řízení nového zmocněnce, platí, že nová plná moc nebyla udělena pro věc, v níž dosavadní zmocněnec začal jednat vůči správci cla, ledaže zmocnitel v nové plné moci výslovně vypověděl plnou moc dosavadnímu zmocněnci.</a:t>
            </a:r>
          </a:p>
          <a:p>
            <a:pPr eaLnBrk="0" fontAlgn="base" hangingPunct="0">
              <a:spcBef>
                <a:spcPct val="0"/>
              </a:spcBef>
              <a:spcAft>
                <a:spcPct val="0"/>
              </a:spcAft>
            </a:pPr>
            <a:endParaRPr lang="cs-CZ" sz="2000" dirty="0">
              <a:solidFill>
                <a:srgbClr val="002060"/>
              </a:solidFill>
            </a:endParaRPr>
          </a:p>
        </p:txBody>
      </p:sp>
    </p:spTree>
    <p:extLst>
      <p:ext uri="{BB962C8B-B14F-4D97-AF65-F5344CB8AC3E}">
        <p14:creationId xmlns:p14="http://schemas.microsoft.com/office/powerpoint/2010/main" val="1119626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1775520" y="1377929"/>
            <a:ext cx="8530992" cy="3170099"/>
          </a:xfrm>
          <a:prstGeom prst="rect">
            <a:avLst/>
          </a:prstGeom>
          <a:noFill/>
        </p:spPr>
        <p:txBody>
          <a:bodyPr wrap="square" rtlCol="0">
            <a:spAutoFit/>
          </a:bodyPr>
          <a:lstStyle/>
          <a:p>
            <a:pPr algn="ctr" eaLnBrk="0" fontAlgn="base" hangingPunct="0">
              <a:spcBef>
                <a:spcPct val="0"/>
              </a:spcBef>
              <a:spcAft>
                <a:spcPct val="0"/>
              </a:spcAft>
            </a:pPr>
            <a:r>
              <a:rPr lang="cs-CZ" sz="2000" b="1" dirty="0">
                <a:solidFill>
                  <a:srgbClr val="002060"/>
                </a:solidFill>
              </a:rPr>
              <a:t>Oprava rozhodnutí v celním řízení </a:t>
            </a:r>
            <a:r>
              <a:rPr lang="cs-CZ" sz="2000" dirty="0">
                <a:solidFill>
                  <a:srgbClr val="002060"/>
                </a:solidFill>
              </a:rPr>
              <a:t>(§ 17)</a:t>
            </a:r>
          </a:p>
          <a:p>
            <a:pPr eaLnBrk="0" fontAlgn="base" hangingPunct="0">
              <a:spcBef>
                <a:spcPct val="0"/>
              </a:spcBef>
              <a:spcAft>
                <a:spcPct val="0"/>
              </a:spcAft>
            </a:pPr>
            <a:endParaRPr lang="cs-CZ" sz="2000" dirty="0">
              <a:solidFill>
                <a:srgbClr val="002060"/>
              </a:solidFill>
            </a:endParaRPr>
          </a:p>
          <a:p>
            <a:pPr marL="342900" indent="-342900" eaLnBrk="0" fontAlgn="base" hangingPunct="0">
              <a:spcBef>
                <a:spcPct val="0"/>
              </a:spcBef>
              <a:spcAft>
                <a:spcPct val="0"/>
              </a:spcAft>
              <a:buFont typeface="Arial" panose="020B0604020202020204" pitchFamily="34" charset="0"/>
              <a:buChar char="•"/>
            </a:pPr>
            <a:r>
              <a:rPr lang="cs-CZ" sz="2000" dirty="0" smtClean="0">
                <a:solidFill>
                  <a:srgbClr val="002060"/>
                </a:solidFill>
              </a:rPr>
              <a:t>Zjistí-li správce cla nesprávnost v rozhodnutí provede opravu pouze v informačním systému, pouze v případě, že oprava nemá vliv na výši stanoveného cla. </a:t>
            </a:r>
          </a:p>
          <a:p>
            <a:pPr marL="342900" indent="-342900" eaLnBrk="0" fontAlgn="base" hangingPunct="0">
              <a:spcBef>
                <a:spcPct val="0"/>
              </a:spcBef>
              <a:spcAft>
                <a:spcPct val="0"/>
              </a:spcAft>
              <a:buFont typeface="Arial" panose="020B0604020202020204" pitchFamily="34" charset="0"/>
              <a:buChar char="•"/>
            </a:pPr>
            <a:r>
              <a:rPr lang="cs-CZ" sz="2000" dirty="0" smtClean="0">
                <a:solidFill>
                  <a:srgbClr val="002060"/>
                </a:solidFill>
              </a:rPr>
              <a:t>O </a:t>
            </a:r>
            <a:r>
              <a:rPr lang="cs-CZ" sz="2000" dirty="0">
                <a:solidFill>
                  <a:srgbClr val="002060"/>
                </a:solidFill>
              </a:rPr>
              <a:t>provedení opravy sepíše správce cla úřední záznam</a:t>
            </a:r>
          </a:p>
          <a:p>
            <a:pPr marL="342900" indent="-342900" eaLnBrk="0" fontAlgn="base" hangingPunct="0">
              <a:spcBef>
                <a:spcPct val="0"/>
              </a:spcBef>
              <a:spcAft>
                <a:spcPct val="0"/>
              </a:spcAft>
              <a:buFont typeface="Arial" panose="020B0604020202020204" pitchFamily="34" charset="0"/>
              <a:buChar char="•"/>
            </a:pPr>
            <a:r>
              <a:rPr lang="cs-CZ" sz="2000" dirty="0">
                <a:solidFill>
                  <a:srgbClr val="002060"/>
                </a:solidFill>
              </a:rPr>
              <a:t>Deklarant je pouze vhodným způsobem vyrozuměn</a:t>
            </a:r>
          </a:p>
          <a:p>
            <a:pPr eaLnBrk="0" fontAlgn="base" hangingPunct="0">
              <a:spcBef>
                <a:spcPct val="0"/>
              </a:spcBef>
              <a:spcAft>
                <a:spcPct val="0"/>
              </a:spcAft>
            </a:pPr>
            <a:endParaRPr lang="cs-CZ" sz="2000" dirty="0">
              <a:solidFill>
                <a:srgbClr val="002060"/>
              </a:solidFill>
            </a:endParaRPr>
          </a:p>
          <a:p>
            <a:pPr algn="just" eaLnBrk="0" fontAlgn="base" hangingPunct="0">
              <a:spcBef>
                <a:spcPct val="0"/>
              </a:spcBef>
              <a:spcAft>
                <a:spcPct val="0"/>
              </a:spcAft>
            </a:pPr>
            <a:r>
              <a:rPr lang="cs-CZ" sz="2000" dirty="0">
                <a:solidFill>
                  <a:srgbClr val="002060"/>
                </a:solidFill>
              </a:rPr>
              <a:t>Za rok 2015 cca 25 tis. rozhodnutí – značná úspora jak na straně CS ČR tak i na straně deklarantské veřejnosti</a:t>
            </a:r>
          </a:p>
        </p:txBody>
      </p:sp>
    </p:spTree>
    <p:extLst>
      <p:ext uri="{BB962C8B-B14F-4D97-AF65-F5344CB8AC3E}">
        <p14:creationId xmlns:p14="http://schemas.microsoft.com/office/powerpoint/2010/main" val="415559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507488" cy="6858486"/>
            <a:chOff x="0" y="-486"/>
            <a:chExt cx="9507488"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3673903" y="191887"/>
              <a:ext cx="5833585" cy="400110"/>
            </a:xfrm>
            <a:prstGeom prst="rect">
              <a:avLst/>
            </a:prstGeom>
            <a:noFill/>
          </p:spPr>
          <p:txBody>
            <a:bodyPr wrap="square" rtlCol="0">
              <a:spAutoFit/>
            </a:bodyPr>
            <a:lstStyle/>
            <a:p>
              <a:pPr eaLnBrk="0" fontAlgn="base" hangingPunct="0">
                <a:spcBef>
                  <a:spcPct val="0"/>
                </a:spcBef>
                <a:spcAft>
                  <a:spcPct val="0"/>
                </a:spcAft>
              </a:pPr>
              <a:r>
                <a:rPr lang="cs-CZ" sz="2000" b="1" spc="100" dirty="0" smtClean="0">
                  <a:solidFill>
                    <a:srgbClr val="4E67C8">
                      <a:lumMod val="50000"/>
                    </a:srgbClr>
                  </a:solidFill>
                  <a:latin typeface="MS Reference Sans Serif" pitchFamily="34" charset="0"/>
                </a:rPr>
                <a:t>Celní zákon</a:t>
              </a:r>
              <a:endParaRPr lang="cs-CZ" sz="2000"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303144" y="1158238"/>
            <a:ext cx="7992888" cy="4708981"/>
          </a:xfrm>
          <a:prstGeom prst="rect">
            <a:avLst/>
          </a:prstGeom>
          <a:noFill/>
        </p:spPr>
        <p:txBody>
          <a:bodyPr wrap="square" rtlCol="0">
            <a:spAutoFit/>
          </a:bodyPr>
          <a:lstStyle/>
          <a:p>
            <a:pPr algn="ctr"/>
            <a:r>
              <a:rPr lang="cs-CZ" sz="2000" b="1" dirty="0" smtClean="0">
                <a:solidFill>
                  <a:srgbClr val="4E67C8">
                    <a:lumMod val="50000"/>
                  </a:srgbClr>
                </a:solidFill>
                <a:ea typeface="Times New Roman" panose="02020603050405020304" pitchFamily="18" charset="0"/>
              </a:rPr>
              <a:t>Zajištění cla  složením jistoty </a:t>
            </a:r>
            <a:r>
              <a:rPr lang="cs-CZ" sz="2000" dirty="0" smtClean="0">
                <a:solidFill>
                  <a:srgbClr val="4E67C8">
                    <a:lumMod val="50000"/>
                  </a:srgbClr>
                </a:solidFill>
                <a:ea typeface="Times New Roman" panose="02020603050405020304" pitchFamily="18" charset="0"/>
              </a:rPr>
              <a:t>(§ 27)</a:t>
            </a:r>
          </a:p>
          <a:p>
            <a:pPr algn="ctr"/>
            <a:endParaRPr lang="cs-CZ" sz="2000" b="1" dirty="0" smtClean="0">
              <a:solidFill>
                <a:srgbClr val="4E67C8">
                  <a:lumMod val="50000"/>
                </a:srgbClr>
              </a:solidFill>
              <a:ea typeface="Times New Roman" panose="02020603050405020304" pitchFamily="18" charset="0"/>
            </a:endParaRPr>
          </a:p>
          <a:p>
            <a:pPr marL="342900" indent="-342900">
              <a:buFontTx/>
              <a:buChar char="-"/>
            </a:pPr>
            <a:r>
              <a:rPr lang="cs-CZ" sz="2000" dirty="0">
                <a:solidFill>
                  <a:srgbClr val="4E67C8">
                    <a:lumMod val="50000"/>
                  </a:srgbClr>
                </a:solidFill>
                <a:ea typeface="Times New Roman" panose="02020603050405020304" pitchFamily="18" charset="0"/>
              </a:rPr>
              <a:t>č</a:t>
            </a:r>
            <a:r>
              <a:rPr lang="cs-CZ" sz="2000" dirty="0" smtClean="0">
                <a:solidFill>
                  <a:srgbClr val="4E67C8">
                    <a:lumMod val="50000"/>
                  </a:srgbClr>
                </a:solidFill>
                <a:ea typeface="Times New Roman" panose="02020603050405020304" pitchFamily="18" charset="0"/>
              </a:rPr>
              <a:t>ástka se skládá na účet správce cla bezhotovostním převodem nebo převodem přeplatku</a:t>
            </a:r>
          </a:p>
          <a:p>
            <a:pPr marL="342900" indent="-342900">
              <a:buFontTx/>
              <a:buChar char="-"/>
            </a:pPr>
            <a:r>
              <a:rPr lang="cs-CZ" sz="2000" dirty="0">
                <a:solidFill>
                  <a:srgbClr val="4E67C8">
                    <a:lumMod val="50000"/>
                  </a:srgbClr>
                </a:solidFill>
                <a:ea typeface="Times New Roman" panose="02020603050405020304" pitchFamily="18" charset="0"/>
              </a:rPr>
              <a:t>v</a:t>
            </a:r>
            <a:r>
              <a:rPr lang="cs-CZ" sz="2000" dirty="0" smtClean="0">
                <a:solidFill>
                  <a:srgbClr val="4E67C8">
                    <a:lumMod val="50000"/>
                  </a:srgbClr>
                </a:solidFill>
                <a:ea typeface="Times New Roman" panose="02020603050405020304" pitchFamily="18" charset="0"/>
              </a:rPr>
              <a:t> případě neuhrazení cla včas se použije složená částka</a:t>
            </a:r>
          </a:p>
          <a:p>
            <a:pPr marL="342900" indent="-342900">
              <a:buFontTx/>
              <a:buChar char="-"/>
            </a:pPr>
            <a:r>
              <a:rPr lang="cs-CZ" sz="2000" dirty="0">
                <a:solidFill>
                  <a:srgbClr val="4E67C8">
                    <a:lumMod val="50000"/>
                  </a:srgbClr>
                </a:solidFill>
                <a:ea typeface="Times New Roman" panose="02020603050405020304" pitchFamily="18" charset="0"/>
              </a:rPr>
              <a:t>v</a:t>
            </a:r>
            <a:r>
              <a:rPr lang="cs-CZ" sz="2000" dirty="0" smtClean="0">
                <a:solidFill>
                  <a:srgbClr val="4E67C8">
                    <a:lumMod val="50000"/>
                  </a:srgbClr>
                </a:solidFill>
                <a:ea typeface="Times New Roman" panose="02020603050405020304" pitchFamily="18" charset="0"/>
              </a:rPr>
              <a:t> případě uvolnění jistoty se stává přeplatkem – test </a:t>
            </a:r>
            <a:r>
              <a:rPr lang="cs-CZ" sz="2000" dirty="0" err="1" smtClean="0">
                <a:solidFill>
                  <a:srgbClr val="4E67C8">
                    <a:lumMod val="50000"/>
                  </a:srgbClr>
                </a:solidFill>
                <a:ea typeface="Times New Roman" panose="02020603050405020304" pitchFamily="18" charset="0"/>
              </a:rPr>
              <a:t>vratitelnosti</a:t>
            </a:r>
            <a:endParaRPr lang="cs-CZ" sz="2000" dirty="0" smtClean="0">
              <a:solidFill>
                <a:srgbClr val="4E67C8">
                  <a:lumMod val="50000"/>
                </a:srgbClr>
              </a:solidFill>
              <a:ea typeface="Times New Roman" panose="02020603050405020304" pitchFamily="18" charset="0"/>
            </a:endParaRPr>
          </a:p>
          <a:p>
            <a:pPr marL="342900" indent="-342900">
              <a:buFontTx/>
              <a:buChar char="-"/>
            </a:pPr>
            <a:r>
              <a:rPr lang="cs-CZ" sz="2000" dirty="0">
                <a:solidFill>
                  <a:srgbClr val="4E67C8">
                    <a:lumMod val="50000"/>
                  </a:srgbClr>
                </a:solidFill>
                <a:ea typeface="Times New Roman" panose="02020603050405020304" pitchFamily="18" charset="0"/>
              </a:rPr>
              <a:t>n</a:t>
            </a:r>
            <a:r>
              <a:rPr lang="cs-CZ" sz="2000" dirty="0" smtClean="0">
                <a:solidFill>
                  <a:srgbClr val="4E67C8">
                    <a:lumMod val="50000"/>
                  </a:srgbClr>
                </a:solidFill>
                <a:ea typeface="Times New Roman" panose="02020603050405020304" pitchFamily="18" charset="0"/>
              </a:rPr>
              <a:t>a žádost lze použít i opakovaně</a:t>
            </a:r>
            <a:endParaRPr lang="cs-CZ" sz="2000" dirty="0">
              <a:solidFill>
                <a:srgbClr val="4E67C8">
                  <a:lumMod val="50000"/>
                </a:srgbClr>
              </a:solidFill>
              <a:ea typeface="Times New Roman" panose="02020603050405020304" pitchFamily="18" charset="0"/>
            </a:endParaRPr>
          </a:p>
          <a:p>
            <a:pPr algn="ctr"/>
            <a:endParaRPr lang="cs-CZ" sz="2000" b="1" dirty="0" smtClean="0">
              <a:solidFill>
                <a:srgbClr val="4E67C8">
                  <a:lumMod val="50000"/>
                </a:srgbClr>
              </a:solidFill>
              <a:ea typeface="Times New Roman" panose="02020603050405020304" pitchFamily="18" charset="0"/>
            </a:endParaRPr>
          </a:p>
          <a:p>
            <a:pPr algn="ctr"/>
            <a:r>
              <a:rPr lang="cs-CZ" sz="2000" b="1" dirty="0" smtClean="0">
                <a:solidFill>
                  <a:srgbClr val="4E67C8">
                    <a:lumMod val="50000"/>
                  </a:srgbClr>
                </a:solidFill>
                <a:ea typeface="Times New Roman" panose="02020603050405020304" pitchFamily="18" charset="0"/>
              </a:rPr>
              <a:t>Zajištění </a:t>
            </a:r>
            <a:r>
              <a:rPr lang="cs-CZ" sz="2000" b="1" dirty="0">
                <a:solidFill>
                  <a:srgbClr val="4E67C8">
                    <a:lumMod val="50000"/>
                  </a:srgbClr>
                </a:solidFill>
                <a:ea typeface="Times New Roman" panose="02020603050405020304" pitchFamily="18" charset="0"/>
              </a:rPr>
              <a:t>cla celním zástupcem </a:t>
            </a:r>
            <a:r>
              <a:rPr lang="cs-CZ" sz="2000" dirty="0" smtClean="0">
                <a:solidFill>
                  <a:srgbClr val="4E67C8">
                    <a:lumMod val="50000"/>
                  </a:srgbClr>
                </a:solidFill>
                <a:ea typeface="Times New Roman" panose="02020603050405020304" pitchFamily="18" charset="0"/>
              </a:rPr>
              <a:t>(</a:t>
            </a:r>
            <a:r>
              <a:rPr lang="cs-CZ" sz="2000" dirty="0" smtClean="0">
                <a:solidFill>
                  <a:srgbClr val="4E67C8">
                    <a:lumMod val="50000"/>
                  </a:srgbClr>
                </a:solidFill>
              </a:rPr>
              <a:t>§ 31)</a:t>
            </a:r>
          </a:p>
          <a:p>
            <a:pPr algn="ctr"/>
            <a:endParaRPr lang="cs-CZ" sz="2000" b="1" dirty="0" smtClean="0">
              <a:solidFill>
                <a:srgbClr val="4E67C8">
                  <a:lumMod val="50000"/>
                </a:srgbClr>
              </a:solidFill>
              <a:ea typeface="Times New Roman" panose="02020603050405020304" pitchFamily="18" charset="0"/>
            </a:endParaRPr>
          </a:p>
          <a:p>
            <a:pPr marL="342900" indent="-342900" algn="just" eaLnBrk="0" fontAlgn="base" hangingPunct="0">
              <a:spcBef>
                <a:spcPct val="0"/>
              </a:spcBef>
              <a:spcAft>
                <a:spcPct val="0"/>
              </a:spcAft>
              <a:buFontTx/>
              <a:buChar char="-"/>
            </a:pPr>
            <a:r>
              <a:rPr lang="cs-CZ" sz="2000" dirty="0">
                <a:solidFill>
                  <a:srgbClr val="4E67C8">
                    <a:lumMod val="50000"/>
                  </a:srgbClr>
                </a:solidFill>
              </a:rPr>
              <a:t>c</a:t>
            </a:r>
            <a:r>
              <a:rPr lang="cs-CZ" sz="2000" dirty="0" smtClean="0">
                <a:solidFill>
                  <a:srgbClr val="4E67C8">
                    <a:lumMod val="50000"/>
                  </a:srgbClr>
                </a:solidFill>
              </a:rPr>
              <a:t>elní zástupce, který jedná na základě přímého zastoupení, může clo zajistit namísto osoby, za níž jedná. V takovém případě odpovídá s touto osobou za dluh společně a nerozdílně. </a:t>
            </a:r>
          </a:p>
          <a:p>
            <a:pPr marL="342900" indent="-342900" algn="just" eaLnBrk="0" fontAlgn="base" hangingPunct="0">
              <a:spcBef>
                <a:spcPct val="0"/>
              </a:spcBef>
              <a:spcAft>
                <a:spcPct val="0"/>
              </a:spcAft>
              <a:buFontTx/>
              <a:buChar char="-"/>
            </a:pPr>
            <a:r>
              <a:rPr lang="cs-CZ" sz="2000" dirty="0" smtClean="0">
                <a:solidFill>
                  <a:srgbClr val="4E67C8">
                    <a:lumMod val="50000"/>
                  </a:srgbClr>
                </a:solidFill>
              </a:rPr>
              <a:t>zajištění </a:t>
            </a:r>
            <a:r>
              <a:rPr lang="cs-CZ" sz="2000" dirty="0">
                <a:solidFill>
                  <a:srgbClr val="4E67C8">
                    <a:lumMod val="50000"/>
                  </a:srgbClr>
                </a:solidFill>
              </a:rPr>
              <a:t>cla přímým zástupcem není dotčeno vypovězením plné </a:t>
            </a:r>
            <a:r>
              <a:rPr lang="cs-CZ" sz="2000" dirty="0" smtClean="0">
                <a:solidFill>
                  <a:srgbClr val="4E67C8">
                    <a:lumMod val="50000"/>
                  </a:srgbClr>
                </a:solidFill>
              </a:rPr>
              <a:t>moci</a:t>
            </a:r>
          </a:p>
          <a:p>
            <a:pPr algn="just" eaLnBrk="0" fontAlgn="base" hangingPunct="0">
              <a:spcBef>
                <a:spcPct val="0"/>
              </a:spcBef>
              <a:spcAft>
                <a:spcPct val="0"/>
              </a:spcAft>
            </a:pPr>
            <a:endParaRPr lang="cs-CZ" sz="2000" dirty="0">
              <a:solidFill>
                <a:srgbClr val="4E67C8">
                  <a:lumMod val="50000"/>
                </a:srgbClr>
              </a:solidFill>
            </a:endParaRPr>
          </a:p>
        </p:txBody>
      </p:sp>
    </p:spTree>
    <p:extLst>
      <p:ext uri="{BB962C8B-B14F-4D97-AF65-F5344CB8AC3E}">
        <p14:creationId xmlns:p14="http://schemas.microsoft.com/office/powerpoint/2010/main" val="2580634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6418716"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6"/>
            <a:ext cx="7992888" cy="3170099"/>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002060"/>
                </a:solidFill>
              </a:rPr>
              <a:t>Z</a:t>
            </a:r>
            <a:r>
              <a:rPr lang="cs-CZ" sz="2000" b="1" spc="100" dirty="0" smtClean="0">
                <a:solidFill>
                  <a:srgbClr val="002060"/>
                </a:solidFill>
              </a:rPr>
              <a:t>měna </a:t>
            </a:r>
            <a:r>
              <a:rPr lang="cs-CZ" sz="2000" b="1" spc="100" dirty="0">
                <a:solidFill>
                  <a:srgbClr val="002060"/>
                </a:solidFill>
              </a:rPr>
              <a:t>povolení </a:t>
            </a:r>
            <a:r>
              <a:rPr lang="cs-CZ" sz="2000" spc="100" dirty="0" smtClean="0">
                <a:solidFill>
                  <a:srgbClr val="002060"/>
                </a:solidFill>
              </a:rPr>
              <a:t>(§ 37)</a:t>
            </a:r>
          </a:p>
          <a:p>
            <a:pPr algn="ct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Správce cla změní povolení </a:t>
            </a:r>
            <a:r>
              <a:rPr lang="cs-CZ" sz="2000" dirty="0" smtClean="0">
                <a:solidFill>
                  <a:srgbClr val="002060"/>
                </a:solidFill>
              </a:rPr>
              <a:t>na žádost nebo z moci úřední</a:t>
            </a:r>
            <a:endParaRPr lang="cs-CZ" sz="2000" dirty="0">
              <a:solidFill>
                <a:srgbClr val="002060"/>
              </a:solidFill>
            </a:endParaRPr>
          </a:p>
          <a:p>
            <a:pPr eaLnBrk="0" fontAlgn="base" hangingPunct="0">
              <a:spcBef>
                <a:spcPct val="0"/>
              </a:spcBef>
              <a:spcAft>
                <a:spcPct val="0"/>
              </a:spcAft>
            </a:pPr>
            <a:endParaRPr lang="cs-CZ" sz="2000" dirty="0">
              <a:solidFill>
                <a:srgbClr val="002060"/>
              </a:solidFill>
            </a:endParaRPr>
          </a:p>
          <a:p>
            <a:pPr marL="457200" indent="-457200" eaLnBrk="0" fontAlgn="base" hangingPunct="0">
              <a:spcBef>
                <a:spcPct val="0"/>
              </a:spcBef>
              <a:spcAft>
                <a:spcPct val="0"/>
              </a:spcAft>
              <a:buFont typeface="Arial" panose="020B0604020202020204" pitchFamily="34" charset="0"/>
              <a:buChar char="•"/>
            </a:pPr>
            <a:r>
              <a:rPr lang="cs-CZ" sz="2000" dirty="0">
                <a:solidFill>
                  <a:srgbClr val="002060"/>
                </a:solidFill>
              </a:rPr>
              <a:t>došlo ke změně údajů uvedených v tomto povolení</a:t>
            </a:r>
          </a:p>
          <a:p>
            <a:pPr marL="457200" indent="-457200" eaLnBrk="0" fontAlgn="base" hangingPunct="0">
              <a:spcBef>
                <a:spcPct val="0"/>
              </a:spcBef>
              <a:spcAft>
                <a:spcPct val="0"/>
              </a:spcAft>
              <a:buFont typeface="Arial" panose="020B0604020202020204" pitchFamily="34" charset="0"/>
              <a:buChar char="•"/>
            </a:pPr>
            <a:r>
              <a:rPr lang="cs-CZ" sz="2000" dirty="0">
                <a:solidFill>
                  <a:srgbClr val="002060"/>
                </a:solidFill>
              </a:rPr>
              <a:t>tím v odůvodněných případech změní nebo doplní podmínky podle přímo použitelného předpisu EU stanovené v tímto povolení</a:t>
            </a: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Lze aplikovat i na osvědčení AEO a osvědčení o úlovku při dovozu produktů mořského rybolovu</a:t>
            </a:r>
          </a:p>
        </p:txBody>
      </p:sp>
    </p:spTree>
    <p:extLst>
      <p:ext uri="{BB962C8B-B14F-4D97-AF65-F5344CB8AC3E}">
        <p14:creationId xmlns:p14="http://schemas.microsoft.com/office/powerpoint/2010/main" val="2141037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827584" y="164725"/>
              <a:ext cx="7345754"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313624" y="1080438"/>
            <a:ext cx="7992888" cy="3785652"/>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002060"/>
                </a:solidFill>
              </a:rPr>
              <a:t>Zadržení zboží a dopravního prostředku </a:t>
            </a:r>
            <a:r>
              <a:rPr lang="cs-CZ" sz="2000" spc="100" dirty="0">
                <a:solidFill>
                  <a:srgbClr val="002060"/>
                </a:solidFill>
              </a:rPr>
              <a:t>(§39 a </a:t>
            </a:r>
            <a:r>
              <a:rPr lang="cs-CZ" sz="2000" spc="100" dirty="0" smtClean="0">
                <a:solidFill>
                  <a:srgbClr val="002060"/>
                </a:solidFill>
              </a:rPr>
              <a:t>násl.)</a:t>
            </a:r>
            <a:endParaRPr lang="cs-CZ" sz="2000" dirty="0">
              <a:solidFill>
                <a:srgbClr val="002060"/>
              </a:solidFill>
            </a:endParaRP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smtClean="0">
                <a:solidFill>
                  <a:srgbClr val="002060"/>
                </a:solidFill>
              </a:rPr>
              <a:t>Správce cla může zadržet zboží nebo dopravní prostředek</a:t>
            </a:r>
          </a:p>
          <a:p>
            <a:pPr eaLnBrk="0" fontAlgn="base" hangingPunct="0">
              <a:spcBef>
                <a:spcPct val="0"/>
              </a:spcBef>
              <a:spcAft>
                <a:spcPct val="0"/>
              </a:spcAft>
            </a:pPr>
            <a:r>
              <a:rPr lang="cs-CZ" sz="2000" dirty="0" smtClean="0">
                <a:solidFill>
                  <a:srgbClr val="002060"/>
                </a:solidFill>
              </a:rPr>
              <a:t>Důvody </a:t>
            </a:r>
            <a:r>
              <a:rPr lang="cs-CZ" sz="2000" dirty="0">
                <a:solidFill>
                  <a:srgbClr val="002060"/>
                </a:solidFill>
              </a:rPr>
              <a:t>pro zadržení: </a:t>
            </a:r>
          </a:p>
          <a:p>
            <a:pPr marL="342900" indent="-342900" eaLnBrk="0" fontAlgn="base" hangingPunct="0">
              <a:spcBef>
                <a:spcPct val="0"/>
              </a:spcBef>
              <a:spcAft>
                <a:spcPct val="0"/>
              </a:spcAft>
              <a:buFont typeface="Arial" panose="020B0604020202020204" pitchFamily="34" charset="0"/>
              <a:buChar char="•"/>
            </a:pPr>
            <a:r>
              <a:rPr lang="cs-CZ" sz="2000" dirty="0" smtClean="0">
                <a:solidFill>
                  <a:srgbClr val="002060"/>
                </a:solidFill>
              </a:rPr>
              <a:t>pro </a:t>
            </a:r>
            <a:r>
              <a:rPr lang="cs-CZ" sz="2000" dirty="0">
                <a:solidFill>
                  <a:srgbClr val="002060"/>
                </a:solidFill>
              </a:rPr>
              <a:t>účely řízení o správních deliktech</a:t>
            </a:r>
          </a:p>
          <a:p>
            <a:pPr marL="342900" indent="-342900" eaLnBrk="0" fontAlgn="base" hangingPunct="0">
              <a:spcBef>
                <a:spcPct val="0"/>
              </a:spcBef>
              <a:spcAft>
                <a:spcPct val="0"/>
              </a:spcAft>
              <a:buFont typeface="Arial" panose="020B0604020202020204" pitchFamily="34" charset="0"/>
              <a:buChar char="•"/>
            </a:pPr>
            <a:r>
              <a:rPr lang="cs-CZ" sz="2000" dirty="0">
                <a:solidFill>
                  <a:srgbClr val="002060"/>
                </a:solidFill>
              </a:rPr>
              <a:t>pro účely úhrady nedoplatku na daních spravovaných celním úřadem nebo finančním </a:t>
            </a:r>
            <a:r>
              <a:rPr lang="cs-CZ" sz="2000" dirty="0" smtClean="0">
                <a:solidFill>
                  <a:srgbClr val="002060"/>
                </a:solidFill>
              </a:rPr>
              <a:t>úřadem</a:t>
            </a:r>
            <a:r>
              <a:rPr lang="cs-CZ" sz="2000" dirty="0">
                <a:solidFill>
                  <a:srgbClr val="002060"/>
                </a:solidFill>
              </a:rPr>
              <a:t>, </a:t>
            </a:r>
            <a:r>
              <a:rPr lang="cs-CZ" sz="2000" b="1" u="sng" dirty="0">
                <a:solidFill>
                  <a:srgbClr val="002060"/>
                </a:solidFill>
              </a:rPr>
              <a:t>a to bez ohledu na práva třetích osob</a:t>
            </a:r>
          </a:p>
          <a:p>
            <a:pPr eaLnBrk="0" fontAlgn="base" hangingPunct="0">
              <a:spcBef>
                <a:spcPct val="0"/>
              </a:spcBef>
              <a:spcAft>
                <a:spcPct val="0"/>
              </a:spcAft>
            </a:pPr>
            <a:endParaRPr lang="cs-CZ" sz="2000" b="1" u="sng" dirty="0">
              <a:solidFill>
                <a:srgbClr val="002060"/>
              </a:solidFill>
            </a:endParaRPr>
          </a:p>
          <a:p>
            <a:pPr eaLnBrk="0" fontAlgn="base" hangingPunct="0">
              <a:spcBef>
                <a:spcPct val="0"/>
              </a:spcBef>
              <a:spcAft>
                <a:spcPct val="0"/>
              </a:spcAft>
            </a:pPr>
            <a:r>
              <a:rPr lang="cs-CZ" sz="2000" dirty="0">
                <a:solidFill>
                  <a:srgbClr val="002060"/>
                </a:solidFill>
              </a:rPr>
              <a:t>Nově lze rozhodnout o propadnutí nejen zadrženého zboží, ale i dopravního prostředku. </a:t>
            </a:r>
            <a:endParaRPr lang="cs-CZ" sz="2000" dirty="0" smtClean="0">
              <a:solidFill>
                <a:srgbClr val="002060"/>
              </a:solidFill>
            </a:endParaRPr>
          </a:p>
          <a:p>
            <a:pPr eaLnBrk="0" fontAlgn="base" hangingPunct="0">
              <a:spcBef>
                <a:spcPct val="0"/>
              </a:spcBef>
              <a:spcAft>
                <a:spcPct val="0"/>
              </a:spcAft>
            </a:pPr>
            <a:r>
              <a:rPr lang="cs-CZ" sz="2000" b="1" dirty="0" smtClean="0">
                <a:solidFill>
                  <a:srgbClr val="002060"/>
                </a:solidFill>
              </a:rPr>
              <a:t>Námitka – </a:t>
            </a:r>
            <a:r>
              <a:rPr lang="cs-CZ" sz="2000" dirty="0" smtClean="0">
                <a:solidFill>
                  <a:srgbClr val="002060"/>
                </a:solidFill>
              </a:rPr>
              <a:t>prostředek ochrany</a:t>
            </a:r>
          </a:p>
          <a:p>
            <a:pPr eaLnBrk="0" fontAlgn="base" hangingPunct="0">
              <a:spcBef>
                <a:spcPct val="0"/>
              </a:spcBef>
              <a:spcAft>
                <a:spcPct val="0"/>
              </a:spcAft>
            </a:pPr>
            <a:r>
              <a:rPr lang="cs-CZ" sz="2000" b="1" dirty="0" smtClean="0">
                <a:solidFill>
                  <a:srgbClr val="002060"/>
                </a:solidFill>
              </a:rPr>
              <a:t>Vrácení zadrženého zboží a dopravního prostředku </a:t>
            </a:r>
            <a:r>
              <a:rPr lang="cs-CZ" sz="2000" dirty="0" smtClean="0">
                <a:solidFill>
                  <a:srgbClr val="002060"/>
                </a:solidFill>
              </a:rPr>
              <a:t>(§42)</a:t>
            </a:r>
            <a:endParaRPr lang="cs-CZ" sz="2000" dirty="0">
              <a:solidFill>
                <a:srgbClr val="002060"/>
              </a:solidFill>
            </a:endParaRPr>
          </a:p>
        </p:txBody>
      </p:sp>
    </p:spTree>
    <p:extLst>
      <p:ext uri="{BB962C8B-B14F-4D97-AF65-F5344CB8AC3E}">
        <p14:creationId xmlns:p14="http://schemas.microsoft.com/office/powerpoint/2010/main" val="3586152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486677" y="0"/>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a:r>
                <a:rPr lang="cs-CZ" sz="2000" b="1" spc="100" dirty="0" smtClean="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303144" y="1158238"/>
            <a:ext cx="7992888" cy="3785652"/>
          </a:xfrm>
          <a:prstGeom prst="rect">
            <a:avLst/>
          </a:prstGeom>
          <a:noFill/>
        </p:spPr>
        <p:txBody>
          <a:bodyPr wrap="square" rtlCol="0">
            <a:spAutoFit/>
          </a:bodyPr>
          <a:lstStyle/>
          <a:p>
            <a:pPr algn="ctr"/>
            <a:r>
              <a:rPr lang="cs-CZ" sz="2000" b="1" dirty="0" smtClean="0">
                <a:solidFill>
                  <a:schemeClr val="accent1">
                    <a:lumMod val="50000"/>
                  </a:schemeClr>
                </a:solidFill>
              </a:rPr>
              <a:t>Část </a:t>
            </a:r>
            <a:r>
              <a:rPr lang="cs-CZ" sz="2000" b="1" dirty="0">
                <a:solidFill>
                  <a:schemeClr val="accent1">
                    <a:lumMod val="50000"/>
                  </a:schemeClr>
                </a:solidFill>
              </a:rPr>
              <a:t>osmá celního řádu „správní delikty</a:t>
            </a:r>
            <a:r>
              <a:rPr lang="cs-CZ" sz="2000" b="1" dirty="0" smtClean="0">
                <a:solidFill>
                  <a:schemeClr val="accent1">
                    <a:lumMod val="50000"/>
                  </a:schemeClr>
                </a:solidFill>
              </a:rPr>
              <a:t>“</a:t>
            </a:r>
          </a:p>
          <a:p>
            <a:pPr algn="ctr"/>
            <a:endParaRPr lang="cs-CZ" sz="2000" b="1" dirty="0">
              <a:solidFill>
                <a:schemeClr val="accent1">
                  <a:lumMod val="50000"/>
                </a:schemeClr>
              </a:solidFill>
            </a:endParaRPr>
          </a:p>
          <a:p>
            <a:r>
              <a:rPr lang="cs-CZ" sz="2000" b="1" dirty="0">
                <a:solidFill>
                  <a:schemeClr val="accent1">
                    <a:lumMod val="50000"/>
                  </a:schemeClr>
                </a:solidFill>
              </a:rPr>
              <a:t>Přestupky</a:t>
            </a:r>
            <a:r>
              <a:rPr lang="cs-CZ" sz="2000" dirty="0">
                <a:solidFill>
                  <a:schemeClr val="accent1">
                    <a:lumMod val="50000"/>
                  </a:schemeClr>
                </a:solidFill>
              </a:rPr>
              <a:t> (§ </a:t>
            </a:r>
            <a:r>
              <a:rPr lang="cs-CZ" sz="2000" dirty="0" smtClean="0">
                <a:solidFill>
                  <a:schemeClr val="accent1">
                    <a:lumMod val="50000"/>
                  </a:schemeClr>
                </a:solidFill>
              </a:rPr>
              <a:t>47) </a:t>
            </a:r>
          </a:p>
          <a:p>
            <a:r>
              <a:rPr lang="cs-CZ" sz="2000" dirty="0" smtClean="0">
                <a:solidFill>
                  <a:schemeClr val="accent1">
                    <a:lumMod val="50000"/>
                  </a:schemeClr>
                </a:solidFill>
              </a:rPr>
              <a:t>– </a:t>
            </a:r>
            <a:r>
              <a:rPr lang="cs-CZ" sz="2000" dirty="0">
                <a:solidFill>
                  <a:schemeClr val="accent1">
                    <a:lumMod val="50000"/>
                  </a:schemeClr>
                </a:solidFill>
              </a:rPr>
              <a:t>jednotlivé skutkové podstaty</a:t>
            </a:r>
          </a:p>
          <a:p>
            <a:r>
              <a:rPr lang="cs-CZ" sz="2000" dirty="0">
                <a:solidFill>
                  <a:schemeClr val="accent1">
                    <a:lumMod val="50000"/>
                  </a:schemeClr>
                </a:solidFill>
              </a:rPr>
              <a:t>Nově lze uložit pokutu až 4 mil. Kč</a:t>
            </a:r>
          </a:p>
          <a:p>
            <a:r>
              <a:rPr lang="cs-CZ" sz="2000" b="1" dirty="0">
                <a:solidFill>
                  <a:schemeClr val="accent1">
                    <a:lumMod val="50000"/>
                  </a:schemeClr>
                </a:solidFill>
              </a:rPr>
              <a:t>Správní delikty </a:t>
            </a:r>
            <a:r>
              <a:rPr lang="cs-CZ" sz="2000" dirty="0">
                <a:solidFill>
                  <a:schemeClr val="accent1">
                    <a:lumMod val="50000"/>
                  </a:schemeClr>
                </a:solidFill>
              </a:rPr>
              <a:t>(§ </a:t>
            </a:r>
            <a:r>
              <a:rPr lang="cs-CZ" sz="2000" dirty="0" smtClean="0">
                <a:solidFill>
                  <a:schemeClr val="accent1">
                    <a:lumMod val="50000"/>
                  </a:schemeClr>
                </a:solidFill>
              </a:rPr>
              <a:t>48)</a:t>
            </a:r>
          </a:p>
          <a:p>
            <a:r>
              <a:rPr lang="cs-CZ" sz="2000" dirty="0" smtClean="0">
                <a:solidFill>
                  <a:schemeClr val="accent1">
                    <a:lumMod val="50000"/>
                  </a:schemeClr>
                </a:solidFill>
              </a:rPr>
              <a:t> </a:t>
            </a:r>
            <a:r>
              <a:rPr lang="cs-CZ" sz="2000" dirty="0">
                <a:solidFill>
                  <a:schemeClr val="accent1">
                    <a:lumMod val="50000"/>
                  </a:schemeClr>
                </a:solidFill>
              </a:rPr>
              <a:t>– jednotlivé skutkové podstaty</a:t>
            </a:r>
          </a:p>
          <a:p>
            <a:r>
              <a:rPr lang="cs-CZ" sz="2000" dirty="0">
                <a:solidFill>
                  <a:schemeClr val="accent1">
                    <a:lumMod val="50000"/>
                  </a:schemeClr>
                </a:solidFill>
              </a:rPr>
              <a:t>Výše pokuty stejná jako u přestupků</a:t>
            </a:r>
          </a:p>
          <a:p>
            <a:r>
              <a:rPr lang="cs-CZ" sz="2000" dirty="0">
                <a:solidFill>
                  <a:schemeClr val="accent1">
                    <a:lumMod val="50000"/>
                  </a:schemeClr>
                </a:solidFill>
              </a:rPr>
              <a:t>Nově lze uložit </a:t>
            </a:r>
            <a:r>
              <a:rPr lang="cs-CZ" sz="2000" b="1" dirty="0">
                <a:solidFill>
                  <a:schemeClr val="accent1">
                    <a:lumMod val="50000"/>
                  </a:schemeClr>
                </a:solidFill>
              </a:rPr>
              <a:t>zákaz činnosti </a:t>
            </a:r>
            <a:r>
              <a:rPr lang="cs-CZ" sz="2000" dirty="0">
                <a:solidFill>
                  <a:schemeClr val="accent1">
                    <a:lumMod val="50000"/>
                  </a:schemeClr>
                </a:solidFill>
              </a:rPr>
              <a:t>– mj. se jedná se o aplikaci čl. 42 odst. 2 písm. </a:t>
            </a:r>
            <a:r>
              <a:rPr lang="cs-CZ" sz="2000" dirty="0" smtClean="0">
                <a:solidFill>
                  <a:schemeClr val="accent1">
                    <a:lumMod val="50000"/>
                  </a:schemeClr>
                </a:solidFill>
              </a:rPr>
              <a:t>b)  UCC – peněžitá pokuta uložená správcem cla či zrušení, pozastavení nebo změna jakéhokoliv povolení, jehož je dotčená osoba držitelem. Možno i obě formy.</a:t>
            </a:r>
          </a:p>
        </p:txBody>
      </p:sp>
    </p:spTree>
    <p:extLst>
      <p:ext uri="{BB962C8B-B14F-4D97-AF65-F5344CB8AC3E}">
        <p14:creationId xmlns:p14="http://schemas.microsoft.com/office/powerpoint/2010/main" val="202806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6"/>
            <a:ext cx="7992888" cy="2246769"/>
          </a:xfrm>
          <a:prstGeom prst="rect">
            <a:avLst/>
          </a:prstGeom>
          <a:noFill/>
        </p:spPr>
        <p:txBody>
          <a:bodyPr wrap="square" rtlCol="0">
            <a:spAutoFit/>
          </a:bodyPr>
          <a:lstStyle/>
          <a:p>
            <a:pPr algn="just" eaLnBrk="0" fontAlgn="base" hangingPunct="0">
              <a:spcBef>
                <a:spcPct val="0"/>
              </a:spcBef>
              <a:spcAft>
                <a:spcPct val="0"/>
              </a:spcAft>
            </a:pPr>
            <a:r>
              <a:rPr lang="cs-CZ" sz="2000" dirty="0">
                <a:solidFill>
                  <a:srgbClr val="002060"/>
                </a:solidFill>
              </a:rPr>
              <a:t>Řízení o správním deliktu zahájená podle stávající právní úpravy se ukončí podle této úpravy.</a:t>
            </a:r>
          </a:p>
          <a:p>
            <a:pPr algn="just" eaLnBrk="0" fontAlgn="base" hangingPunct="0">
              <a:spcBef>
                <a:spcPct val="0"/>
              </a:spcBef>
              <a:spcAft>
                <a:spcPct val="0"/>
              </a:spcAft>
            </a:pPr>
            <a:endParaRPr lang="cs-CZ" sz="2000" dirty="0">
              <a:solidFill>
                <a:srgbClr val="002060"/>
              </a:solidFill>
            </a:endParaRPr>
          </a:p>
          <a:p>
            <a:pPr algn="just" eaLnBrk="0" fontAlgn="base" hangingPunct="0">
              <a:spcBef>
                <a:spcPct val="0"/>
              </a:spcBef>
              <a:spcAft>
                <a:spcPct val="0"/>
              </a:spcAft>
            </a:pPr>
            <a:r>
              <a:rPr lang="cs-CZ" sz="2000" dirty="0">
                <a:solidFill>
                  <a:srgbClr val="002060"/>
                </a:solidFill>
              </a:rPr>
              <a:t>Dojde-li k porušení povinnosti, která zakládá odpovědnost za správní delikt podle stávající právní úpravy (přičemž k zahájení řízení dosud nedošlo), postupuje se v řízení o správním deliktu již podle nové právní úpravy (včetně liberačních ustanovení)</a:t>
            </a:r>
          </a:p>
        </p:txBody>
      </p:sp>
    </p:spTree>
    <p:extLst>
      <p:ext uri="{BB962C8B-B14F-4D97-AF65-F5344CB8AC3E}">
        <p14:creationId xmlns:p14="http://schemas.microsoft.com/office/powerpoint/2010/main" val="1031834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a:r>
                <a:rPr lang="cs-CZ" sz="2000" b="1" spc="100" dirty="0" smtClean="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303144" y="1158239"/>
            <a:ext cx="7992888" cy="4401205"/>
          </a:xfrm>
          <a:prstGeom prst="rect">
            <a:avLst/>
          </a:prstGeom>
          <a:noFill/>
        </p:spPr>
        <p:txBody>
          <a:bodyPr wrap="square" rtlCol="0">
            <a:spAutoFit/>
          </a:bodyPr>
          <a:lstStyle/>
          <a:p>
            <a:r>
              <a:rPr lang="cs-CZ" sz="2000" b="1" dirty="0">
                <a:solidFill>
                  <a:schemeClr val="accent1">
                    <a:lumMod val="50000"/>
                  </a:schemeClr>
                </a:solidFill>
              </a:rPr>
              <a:t>Zánik odpovědnosti </a:t>
            </a:r>
            <a:r>
              <a:rPr lang="cs-CZ" sz="2000" dirty="0">
                <a:solidFill>
                  <a:schemeClr val="accent1">
                    <a:lumMod val="50000"/>
                  </a:schemeClr>
                </a:solidFill>
              </a:rPr>
              <a:t>(</a:t>
            </a:r>
            <a:r>
              <a:rPr lang="cs-CZ" sz="2000" dirty="0" smtClean="0">
                <a:solidFill>
                  <a:schemeClr val="accent1">
                    <a:lumMod val="50000"/>
                  </a:schemeClr>
                </a:solidFill>
              </a:rPr>
              <a:t>§ 52)</a:t>
            </a:r>
          </a:p>
          <a:p>
            <a:r>
              <a:rPr lang="cs-CZ" sz="2000" dirty="0" smtClean="0">
                <a:solidFill>
                  <a:schemeClr val="accent1">
                    <a:lumMod val="50000"/>
                  </a:schemeClr>
                </a:solidFill>
              </a:rPr>
              <a:t>Obecně </a:t>
            </a:r>
            <a:r>
              <a:rPr lang="cs-CZ" sz="2000" dirty="0">
                <a:solidFill>
                  <a:schemeClr val="accent1">
                    <a:lumMod val="50000"/>
                  </a:schemeClr>
                </a:solidFill>
              </a:rPr>
              <a:t>– pokud </a:t>
            </a:r>
            <a:r>
              <a:rPr lang="cs-CZ" sz="2000" dirty="0" smtClean="0">
                <a:solidFill>
                  <a:schemeClr val="accent1">
                    <a:lumMod val="50000"/>
                  </a:schemeClr>
                </a:solidFill>
              </a:rPr>
              <a:t>nedojde </a:t>
            </a:r>
            <a:r>
              <a:rPr lang="cs-CZ" sz="2000" dirty="0">
                <a:solidFill>
                  <a:schemeClr val="accent1">
                    <a:lumMod val="50000"/>
                  </a:schemeClr>
                </a:solidFill>
              </a:rPr>
              <a:t>k zahájení řízení do 2 let od okamžiku, kdy se správce cla o skutku dozvěděl, nejpozději do  6 let od jeho spáchání</a:t>
            </a:r>
          </a:p>
          <a:p>
            <a:r>
              <a:rPr lang="cs-CZ" sz="2000" dirty="0">
                <a:solidFill>
                  <a:schemeClr val="accent1">
                    <a:lumMod val="50000"/>
                  </a:schemeClr>
                </a:solidFill>
              </a:rPr>
              <a:t>Novinka – poskytnutí nesprávného údaje nebo dokladu  v celním prohlášení bylo pachatelem deliktu oznámeno a současně došlo k </a:t>
            </a:r>
            <a:r>
              <a:rPr lang="cs-CZ" sz="2000" b="1" u="sng" dirty="0">
                <a:solidFill>
                  <a:schemeClr val="accent1">
                    <a:lumMod val="50000"/>
                  </a:schemeClr>
                </a:solidFill>
              </a:rPr>
              <a:t>nápravě</a:t>
            </a:r>
            <a:r>
              <a:rPr lang="cs-CZ" sz="2000" dirty="0">
                <a:solidFill>
                  <a:schemeClr val="accent1">
                    <a:lumMod val="50000"/>
                  </a:schemeClr>
                </a:solidFill>
              </a:rPr>
              <a:t> tohoto stavu</a:t>
            </a:r>
          </a:p>
          <a:p>
            <a:r>
              <a:rPr lang="cs-CZ" sz="2000" u="sng" dirty="0">
                <a:solidFill>
                  <a:schemeClr val="accent1">
                    <a:lumMod val="50000"/>
                  </a:schemeClr>
                </a:solidFill>
              </a:rPr>
              <a:t>Pokud měla nesprávnost vliv na clo </a:t>
            </a:r>
            <a:r>
              <a:rPr lang="cs-CZ" sz="2000" dirty="0">
                <a:solidFill>
                  <a:schemeClr val="accent1">
                    <a:lumMod val="50000"/>
                  </a:schemeClr>
                </a:solidFill>
              </a:rPr>
              <a:t>– nutno učinit oznámení do 60 dnů od nabytí právní moci rozhodnutí o ukončení celního řízení (může učinit i solidární dlužník</a:t>
            </a:r>
            <a:r>
              <a:rPr lang="cs-CZ" sz="2000" dirty="0" smtClean="0">
                <a:solidFill>
                  <a:schemeClr val="accent1">
                    <a:lumMod val="50000"/>
                  </a:schemeClr>
                </a:solidFill>
              </a:rPr>
              <a:t>), </a:t>
            </a:r>
            <a:r>
              <a:rPr lang="cs-CZ" sz="2000" u="sng" dirty="0" smtClean="0">
                <a:solidFill>
                  <a:schemeClr val="accent1">
                    <a:lumMod val="50000"/>
                  </a:schemeClr>
                </a:solidFill>
              </a:rPr>
              <a:t>pokud neměla nesprávnost vliv na clo</a:t>
            </a:r>
            <a:r>
              <a:rPr lang="cs-CZ" sz="2000" dirty="0">
                <a:solidFill>
                  <a:schemeClr val="accent1">
                    <a:lumMod val="50000"/>
                  </a:schemeClr>
                </a:solidFill>
              </a:rPr>
              <a:t> </a:t>
            </a:r>
            <a:r>
              <a:rPr lang="cs-CZ" sz="2000" dirty="0" smtClean="0">
                <a:solidFill>
                  <a:schemeClr val="accent1">
                    <a:lumMod val="50000"/>
                  </a:schemeClr>
                </a:solidFill>
              </a:rPr>
              <a:t>-  učinit kdykoliv</a:t>
            </a:r>
            <a:endParaRPr lang="cs-CZ" sz="2000" dirty="0">
              <a:solidFill>
                <a:schemeClr val="accent1">
                  <a:lumMod val="50000"/>
                </a:schemeClr>
              </a:solidFill>
            </a:endParaRPr>
          </a:p>
          <a:p>
            <a:endParaRPr lang="cs-CZ" sz="2000" dirty="0">
              <a:solidFill>
                <a:schemeClr val="accent1">
                  <a:lumMod val="50000"/>
                </a:schemeClr>
              </a:solidFill>
            </a:endParaRPr>
          </a:p>
          <a:p>
            <a:r>
              <a:rPr lang="cs-CZ" sz="2000" dirty="0">
                <a:solidFill>
                  <a:schemeClr val="accent1">
                    <a:lumMod val="50000"/>
                  </a:schemeClr>
                </a:solidFill>
              </a:rPr>
              <a:t>Dojde-li k oznámení po lhůtě 60 dnů, platí snížená max. výše pokuty (400 tis. Kč) – posílení motivačního prvku pro deklaranta – oznámím ve lhůtě – oznámím po lhůtě – neoznámím </a:t>
            </a:r>
            <a:r>
              <a:rPr lang="cs-CZ" sz="2000" dirty="0" smtClean="0">
                <a:solidFill>
                  <a:schemeClr val="accent1">
                    <a:lumMod val="50000"/>
                  </a:schemeClr>
                </a:solidFill>
              </a:rPr>
              <a:t>vůbec</a:t>
            </a:r>
          </a:p>
          <a:p>
            <a:r>
              <a:rPr lang="cs-CZ" sz="2000" dirty="0" smtClean="0">
                <a:solidFill>
                  <a:schemeClr val="accent1">
                    <a:lumMod val="50000"/>
                  </a:schemeClr>
                </a:solidFill>
              </a:rPr>
              <a:t>§ 53</a:t>
            </a:r>
            <a:r>
              <a:rPr lang="cs-CZ" sz="2000" b="1" dirty="0" smtClean="0">
                <a:solidFill>
                  <a:schemeClr val="accent1">
                    <a:lumMod val="50000"/>
                  </a:schemeClr>
                </a:solidFill>
              </a:rPr>
              <a:t>– příslušnost k projednání správního deliktu </a:t>
            </a:r>
            <a:r>
              <a:rPr lang="cs-CZ" sz="2000" dirty="0" smtClean="0">
                <a:solidFill>
                  <a:schemeClr val="accent1">
                    <a:lumMod val="50000"/>
                  </a:schemeClr>
                </a:solidFill>
              </a:rPr>
              <a:t>– nemění se</a:t>
            </a:r>
            <a:endParaRPr lang="cs-CZ" sz="2000" dirty="0">
              <a:solidFill>
                <a:schemeClr val="accent1">
                  <a:lumMod val="50000"/>
                </a:schemeClr>
              </a:solidFill>
            </a:endParaRPr>
          </a:p>
        </p:txBody>
      </p:sp>
    </p:spTree>
    <p:extLst>
      <p:ext uri="{BB962C8B-B14F-4D97-AF65-F5344CB8AC3E}">
        <p14:creationId xmlns:p14="http://schemas.microsoft.com/office/powerpoint/2010/main" val="4047983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300021" y="928898"/>
            <a:ext cx="7992888" cy="4708981"/>
          </a:xfrm>
          <a:prstGeom prst="rect">
            <a:avLst/>
          </a:prstGeom>
          <a:noFill/>
        </p:spPr>
        <p:txBody>
          <a:bodyPr wrap="square" rtlCol="0">
            <a:spAutoFit/>
          </a:bodyPr>
          <a:lstStyle/>
          <a:p>
            <a:pPr algn="ctr" eaLnBrk="0" fontAlgn="base" hangingPunct="0">
              <a:spcBef>
                <a:spcPct val="0"/>
              </a:spcBef>
              <a:spcAft>
                <a:spcPct val="0"/>
              </a:spcAft>
            </a:pPr>
            <a:r>
              <a:rPr lang="cs-CZ" sz="2000" b="1" dirty="0">
                <a:solidFill>
                  <a:srgbClr val="002060"/>
                </a:solidFill>
              </a:rPr>
              <a:t>Změny týkající se </a:t>
            </a:r>
            <a:r>
              <a:rPr lang="cs-CZ" sz="2000" b="1" dirty="0" err="1">
                <a:solidFill>
                  <a:srgbClr val="002060"/>
                </a:solidFill>
              </a:rPr>
              <a:t>Intrastatu</a:t>
            </a:r>
            <a:r>
              <a:rPr lang="cs-CZ" sz="2000" b="1" dirty="0">
                <a:solidFill>
                  <a:srgbClr val="002060"/>
                </a:solidFill>
              </a:rPr>
              <a:t> </a:t>
            </a:r>
            <a:r>
              <a:rPr lang="cs-CZ" sz="2000" dirty="0">
                <a:solidFill>
                  <a:srgbClr val="002060"/>
                </a:solidFill>
              </a:rPr>
              <a:t>(§ 56 a násl.)</a:t>
            </a: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Oblast sběru, zpracování a kontroly statistických údajů v části IX</a:t>
            </a:r>
          </a:p>
          <a:p>
            <a:pPr eaLnBrk="0" fontAlgn="base" hangingPunct="0">
              <a:spcBef>
                <a:spcPct val="0"/>
              </a:spcBef>
              <a:spcAft>
                <a:spcPct val="0"/>
              </a:spcAft>
            </a:pPr>
            <a:r>
              <a:rPr lang="cs-CZ" sz="2000" u="sng" dirty="0" smtClean="0">
                <a:solidFill>
                  <a:srgbClr val="002060"/>
                </a:solidFill>
              </a:rPr>
              <a:t>Změna postihu za porušení povinností</a:t>
            </a:r>
            <a:r>
              <a:rPr lang="cs-CZ" sz="2000" dirty="0" smtClean="0">
                <a:solidFill>
                  <a:srgbClr val="002060"/>
                </a:solidFill>
              </a:rPr>
              <a:t>:</a:t>
            </a:r>
          </a:p>
          <a:p>
            <a:pPr eaLnBrk="0" fontAlgn="base" hangingPunct="0">
              <a:spcBef>
                <a:spcPct val="0"/>
              </a:spcBef>
              <a:spcAft>
                <a:spcPct val="0"/>
              </a:spcAft>
            </a:pPr>
            <a:r>
              <a:rPr lang="cs-CZ" sz="2000" dirty="0" smtClean="0">
                <a:solidFill>
                  <a:srgbClr val="002060"/>
                </a:solidFill>
              </a:rPr>
              <a:t>Návrh </a:t>
            </a:r>
            <a:r>
              <a:rPr lang="cs-CZ" sz="2000" dirty="0">
                <a:solidFill>
                  <a:srgbClr val="002060"/>
                </a:solidFill>
              </a:rPr>
              <a:t>CZ </a:t>
            </a:r>
            <a:r>
              <a:rPr lang="cs-CZ" sz="2000" b="1" dirty="0">
                <a:solidFill>
                  <a:srgbClr val="002060"/>
                </a:solidFill>
              </a:rPr>
              <a:t>vypouští správní delikty vztahující se ke statistice</a:t>
            </a:r>
          </a:p>
          <a:p>
            <a:pPr eaLnBrk="0" fontAlgn="base" hangingPunct="0">
              <a:spcBef>
                <a:spcPct val="0"/>
              </a:spcBef>
              <a:spcAft>
                <a:spcPct val="0"/>
              </a:spcAft>
            </a:pPr>
            <a:r>
              <a:rPr lang="cs-CZ" sz="2000" dirty="0">
                <a:solidFill>
                  <a:srgbClr val="002060"/>
                </a:solidFill>
              </a:rPr>
              <a:t>Poskytování statistických údajů se řídí daňovým řádem</a:t>
            </a:r>
          </a:p>
          <a:p>
            <a:pPr eaLnBrk="0" fontAlgn="base" hangingPunct="0">
              <a:spcBef>
                <a:spcPct val="0"/>
              </a:spcBef>
              <a:spcAft>
                <a:spcPct val="0"/>
              </a:spcAft>
            </a:pPr>
            <a:r>
              <a:rPr lang="cs-CZ" sz="2000" dirty="0" smtClean="0">
                <a:solidFill>
                  <a:srgbClr val="002060"/>
                </a:solidFill>
              </a:rPr>
              <a:t>Návrh CZ </a:t>
            </a:r>
            <a:r>
              <a:rPr lang="cs-CZ" sz="2000" dirty="0">
                <a:solidFill>
                  <a:srgbClr val="002060"/>
                </a:solidFill>
              </a:rPr>
              <a:t>bude </a:t>
            </a:r>
            <a:r>
              <a:rPr lang="cs-CZ" sz="2000" b="1" dirty="0">
                <a:solidFill>
                  <a:srgbClr val="002060"/>
                </a:solidFill>
              </a:rPr>
              <a:t>aplikovat pokutu za nesplnění povinnosti nepeněžité povahy podle § 247a odst. 1 daňového řádu</a:t>
            </a:r>
          </a:p>
          <a:p>
            <a:pPr eaLnBrk="0" fontAlgn="base" hangingPunct="0">
              <a:spcBef>
                <a:spcPct val="0"/>
              </a:spcBef>
              <a:spcAft>
                <a:spcPct val="0"/>
              </a:spcAft>
            </a:pPr>
            <a:r>
              <a:rPr lang="cs-CZ" sz="2000" dirty="0">
                <a:solidFill>
                  <a:srgbClr val="002060"/>
                </a:solidFill>
              </a:rPr>
              <a:t>Tento způsob postihuje, kromě neplnění oznamovací povinnosti, rovněž i neplnění registrační či evidenční povinnosti</a:t>
            </a: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Pokuta </a:t>
            </a:r>
            <a:r>
              <a:rPr lang="cs-CZ" sz="2000" dirty="0" smtClean="0">
                <a:solidFill>
                  <a:srgbClr val="002060"/>
                </a:solidFill>
              </a:rPr>
              <a:t>se návrhem CZ </a:t>
            </a:r>
            <a:r>
              <a:rPr lang="cs-CZ" sz="2000" dirty="0">
                <a:solidFill>
                  <a:srgbClr val="002060"/>
                </a:solidFill>
              </a:rPr>
              <a:t>zvyšuje na 1 mil. Kč (v daňovém řádu je max. částka 500 tis. Kč)</a:t>
            </a:r>
          </a:p>
          <a:p>
            <a:pPr eaLnBrk="0" fontAlgn="base" hangingPunct="0">
              <a:spcBef>
                <a:spcPct val="0"/>
              </a:spcBef>
              <a:spcAft>
                <a:spcPct val="0"/>
              </a:spcAft>
            </a:pPr>
            <a:r>
              <a:rPr lang="cs-CZ" sz="2000" dirty="0">
                <a:solidFill>
                  <a:srgbClr val="002060"/>
                </a:solidFill>
              </a:rPr>
              <a:t>Pokutu vyměřuje správce daně rozhodnutím (v daném případě tedy kontrolní orgán) </a:t>
            </a:r>
            <a:r>
              <a:rPr lang="cs-CZ" sz="2000" b="1" dirty="0">
                <a:solidFill>
                  <a:srgbClr val="002060"/>
                </a:solidFill>
              </a:rPr>
              <a:t>a to po ukončení kontroly.</a:t>
            </a:r>
          </a:p>
        </p:txBody>
      </p:sp>
    </p:spTree>
    <p:extLst>
      <p:ext uri="{BB962C8B-B14F-4D97-AF65-F5344CB8AC3E}">
        <p14:creationId xmlns:p14="http://schemas.microsoft.com/office/powerpoint/2010/main" val="1223711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eaLnBrk="0" fontAlgn="base" hangingPunct="0">
                <a:spcBef>
                  <a:spcPct val="0"/>
                </a:spcBef>
                <a:spcAft>
                  <a:spcPct val="0"/>
                </a:spcAft>
              </a:pPr>
              <a:r>
                <a:rPr lang="cs-CZ" sz="2000" b="1" spc="100" dirty="0">
                  <a:solidFill>
                    <a:srgbClr val="4E67C8">
                      <a:lumMod val="50000"/>
                    </a:srgbClr>
                  </a:solidFill>
                  <a:latin typeface="MS Reference Sans Serif" pitchFamily="34" charset="0"/>
                </a:rPr>
                <a:t>Aktuální legislativní vývoj ČR</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6"/>
            <a:ext cx="7992888" cy="369332"/>
          </a:xfrm>
          <a:prstGeom prst="rect">
            <a:avLst/>
          </a:prstGeom>
          <a:noFill/>
        </p:spPr>
        <p:txBody>
          <a:bodyPr wrap="square" rtlCol="0">
            <a:spAutoFit/>
          </a:bodyPr>
          <a:lstStyle/>
          <a:p>
            <a:pPr eaLnBrk="0" fontAlgn="base" hangingPunct="0">
              <a:spcBef>
                <a:spcPct val="0"/>
              </a:spcBef>
              <a:spcAft>
                <a:spcPct val="0"/>
              </a:spcAft>
            </a:pPr>
            <a:endParaRPr lang="en-GB" dirty="0">
              <a:solidFill>
                <a:prstClr val="black"/>
              </a:solidFill>
              <a:latin typeface="Arial" panose="020B0604020202020204" pitchFamily="34" charset="0"/>
            </a:endParaRPr>
          </a:p>
        </p:txBody>
      </p:sp>
      <p:sp>
        <p:nvSpPr>
          <p:cNvPr id="34" name="TextovéPole 33"/>
          <p:cNvSpPr txBox="1"/>
          <p:nvPr/>
        </p:nvSpPr>
        <p:spPr>
          <a:xfrm>
            <a:off x="2172548" y="1642890"/>
            <a:ext cx="8064896" cy="4462760"/>
          </a:xfrm>
          <a:prstGeom prst="rect">
            <a:avLst/>
          </a:prstGeom>
          <a:noFill/>
        </p:spPr>
        <p:txBody>
          <a:bodyPr wrap="square" rtlCol="0" anchor="ctr">
            <a:spAutoFit/>
          </a:bodyPr>
          <a:lstStyle/>
          <a:p>
            <a:pPr marL="342900" indent="-342900" algn="just" eaLnBrk="0" fontAlgn="base" hangingPunct="0">
              <a:spcBef>
                <a:spcPct val="0"/>
              </a:spcBef>
              <a:spcAft>
                <a:spcPct val="0"/>
              </a:spcAft>
              <a:buFont typeface="Arial" panose="020B0604020202020204" pitchFamily="34" charset="0"/>
              <a:buChar char="•"/>
            </a:pPr>
            <a:r>
              <a:rPr lang="cs-CZ" sz="2000" dirty="0">
                <a:solidFill>
                  <a:srgbClr val="4E67C8">
                    <a:lumMod val="50000"/>
                  </a:srgbClr>
                </a:solidFill>
              </a:rPr>
              <a:t>Nový celní zákon zcela nahrazuje stávající zákon č. 13/1993 Sb., celní zákon, ve znění pozdějších předpisů</a:t>
            </a:r>
          </a:p>
          <a:p>
            <a:pPr algn="just" eaLnBrk="0" fontAlgn="base" hangingPunct="0">
              <a:spcBef>
                <a:spcPct val="0"/>
              </a:spcBef>
              <a:spcAft>
                <a:spcPct val="0"/>
              </a:spcAft>
            </a:pPr>
            <a:endParaRPr lang="cs-CZ" sz="2000" dirty="0">
              <a:solidFill>
                <a:srgbClr val="4E67C8">
                  <a:lumMod val="50000"/>
                </a:srgbClr>
              </a:solidFill>
            </a:endParaRPr>
          </a:p>
          <a:p>
            <a:pPr algn="just" eaLnBrk="0" fontAlgn="base" hangingPunct="0">
              <a:spcBef>
                <a:spcPct val="0"/>
              </a:spcBef>
              <a:spcAft>
                <a:spcPct val="0"/>
              </a:spcAft>
            </a:pPr>
            <a:r>
              <a:rPr lang="cs-CZ" sz="2000" b="1" dirty="0">
                <a:solidFill>
                  <a:srgbClr val="4E67C8">
                    <a:lumMod val="50000"/>
                  </a:srgbClr>
                </a:solidFill>
              </a:rPr>
              <a:t>Stav legislativního procesu</a:t>
            </a:r>
          </a:p>
          <a:p>
            <a:pPr algn="just" eaLnBrk="0" fontAlgn="base" hangingPunct="0">
              <a:spcBef>
                <a:spcPct val="0"/>
              </a:spcBef>
              <a:spcAft>
                <a:spcPct val="0"/>
              </a:spcAft>
            </a:pPr>
            <a:endParaRPr lang="cs-CZ" sz="2000" dirty="0">
              <a:solidFill>
                <a:srgbClr val="4E67C8">
                  <a:lumMod val="50000"/>
                </a:srgbClr>
              </a:solidFill>
            </a:endParaRPr>
          </a:p>
          <a:p>
            <a:pPr marL="342900" indent="-342900" algn="just" eaLnBrk="0" fontAlgn="base" hangingPunct="0">
              <a:spcBef>
                <a:spcPct val="0"/>
              </a:spcBef>
              <a:spcAft>
                <a:spcPct val="0"/>
              </a:spcAft>
              <a:buFont typeface="Arial" panose="020B0604020202020204" pitchFamily="34" charset="0"/>
              <a:buChar char="•"/>
            </a:pPr>
            <a:r>
              <a:rPr lang="cs-CZ" sz="2000" dirty="0">
                <a:solidFill>
                  <a:srgbClr val="4E67C8">
                    <a:lumMod val="50000"/>
                  </a:srgbClr>
                </a:solidFill>
              </a:rPr>
              <a:t>Návrh schválen MF a předložen vládě ČR</a:t>
            </a:r>
          </a:p>
          <a:p>
            <a:pPr marL="342900" indent="-342900" algn="just" eaLnBrk="0" fontAlgn="base" hangingPunct="0">
              <a:spcBef>
                <a:spcPct val="0"/>
              </a:spcBef>
              <a:spcAft>
                <a:spcPct val="0"/>
              </a:spcAft>
              <a:buFont typeface="Arial" panose="020B0604020202020204" pitchFamily="34" charset="0"/>
              <a:buChar char="•"/>
            </a:pPr>
            <a:r>
              <a:rPr lang="cs-CZ" sz="2000" dirty="0">
                <a:solidFill>
                  <a:srgbClr val="4E67C8">
                    <a:lumMod val="50000"/>
                  </a:srgbClr>
                </a:solidFill>
              </a:rPr>
              <a:t>Ukončeny jednání komisí v rámci Legislativní rady vlády</a:t>
            </a:r>
          </a:p>
          <a:p>
            <a:pPr algn="just" eaLnBrk="0" fontAlgn="base" hangingPunct="0">
              <a:spcBef>
                <a:spcPct val="0"/>
              </a:spcBef>
              <a:spcAft>
                <a:spcPct val="0"/>
              </a:spcAft>
            </a:pPr>
            <a:endParaRPr lang="cs-CZ" sz="2000" dirty="0">
              <a:solidFill>
                <a:srgbClr val="4E67C8">
                  <a:lumMod val="50000"/>
                </a:srgbClr>
              </a:solidFill>
            </a:endParaRPr>
          </a:p>
          <a:p>
            <a:pPr marL="342900" indent="-342900" algn="just" eaLnBrk="0" fontAlgn="base" hangingPunct="0">
              <a:spcBef>
                <a:spcPct val="0"/>
              </a:spcBef>
              <a:spcAft>
                <a:spcPct val="0"/>
              </a:spcAft>
              <a:buFont typeface="Arial" panose="020B0604020202020204" pitchFamily="34" charset="0"/>
              <a:buChar char="•"/>
            </a:pPr>
            <a:r>
              <a:rPr lang="cs-CZ" sz="2000" dirty="0">
                <a:solidFill>
                  <a:srgbClr val="4E67C8">
                    <a:lumMod val="50000"/>
                  </a:srgbClr>
                </a:solidFill>
              </a:rPr>
              <a:t>13. 1. 2016 schválen vládou </a:t>
            </a:r>
            <a:r>
              <a:rPr lang="cs-CZ" sz="2000" dirty="0" smtClean="0">
                <a:solidFill>
                  <a:srgbClr val="4E67C8">
                    <a:lumMod val="50000"/>
                  </a:srgbClr>
                </a:solidFill>
              </a:rPr>
              <a:t>ČR</a:t>
            </a:r>
          </a:p>
          <a:p>
            <a:pPr marL="342900" indent="-342900" algn="just" eaLnBrk="0" fontAlgn="base" hangingPunct="0">
              <a:spcBef>
                <a:spcPct val="0"/>
              </a:spcBef>
              <a:spcAft>
                <a:spcPct val="0"/>
              </a:spcAft>
              <a:buFont typeface="Arial" panose="020B0604020202020204" pitchFamily="34" charset="0"/>
              <a:buChar char="•"/>
            </a:pPr>
            <a:r>
              <a:rPr lang="cs-CZ" sz="2000" dirty="0">
                <a:solidFill>
                  <a:schemeClr val="accent1">
                    <a:lumMod val="50000"/>
                  </a:schemeClr>
                </a:solidFill>
              </a:rPr>
              <a:t>Vyhlášení ve Sbírce </a:t>
            </a:r>
            <a:r>
              <a:rPr lang="cs-CZ" sz="2000" dirty="0" smtClean="0">
                <a:solidFill>
                  <a:schemeClr val="accent1">
                    <a:lumMod val="50000"/>
                  </a:schemeClr>
                </a:solidFill>
              </a:rPr>
              <a:t>zákonů, </a:t>
            </a:r>
            <a:r>
              <a:rPr lang="cs-CZ" sz="2000" dirty="0">
                <a:solidFill>
                  <a:schemeClr val="accent1">
                    <a:lumMod val="50000"/>
                  </a:schemeClr>
                </a:solidFill>
              </a:rPr>
              <a:t>účinnost 15 dnů po </a:t>
            </a:r>
            <a:r>
              <a:rPr lang="cs-CZ" sz="2000" dirty="0" smtClean="0">
                <a:solidFill>
                  <a:schemeClr val="accent1">
                    <a:lumMod val="50000"/>
                  </a:schemeClr>
                </a:solidFill>
              </a:rPr>
              <a:t>vyhlášení</a:t>
            </a:r>
            <a:endParaRPr lang="cs-CZ" sz="2000" dirty="0">
              <a:solidFill>
                <a:srgbClr val="4E67C8">
                  <a:lumMod val="50000"/>
                </a:srgbClr>
              </a:solidFill>
            </a:endParaRPr>
          </a:p>
          <a:p>
            <a:pPr marL="342900" lvl="0" indent="-342900" eaLnBrk="0" fontAlgn="base" hangingPunct="0">
              <a:spcBef>
                <a:spcPct val="0"/>
              </a:spcBef>
              <a:spcAft>
                <a:spcPct val="0"/>
              </a:spcAft>
              <a:buFont typeface="Arial" panose="020B0604020202020204" pitchFamily="34" charset="0"/>
              <a:buChar char="•"/>
            </a:pPr>
            <a:r>
              <a:rPr lang="cs-CZ" sz="2000" dirty="0">
                <a:solidFill>
                  <a:srgbClr val="002060"/>
                </a:solidFill>
              </a:rPr>
              <a:t>Sněmovní tisk </a:t>
            </a:r>
            <a:r>
              <a:rPr lang="cs-CZ" sz="2000" u="sng" dirty="0">
                <a:solidFill>
                  <a:srgbClr val="002060"/>
                </a:solidFill>
                <a:hlinkClick r:id="rId5" tooltip="Vl.n.z. celní zákon - EU"/>
              </a:rPr>
              <a:t>716</a:t>
            </a:r>
            <a:r>
              <a:rPr lang="cs-CZ" sz="2000" dirty="0">
                <a:solidFill>
                  <a:srgbClr val="002060"/>
                </a:solidFill>
              </a:rPr>
              <a:t>/0, část č. 1/10 </a:t>
            </a:r>
            <a:r>
              <a:rPr lang="cs-CZ" sz="2000" dirty="0" err="1">
                <a:solidFill>
                  <a:srgbClr val="002060"/>
                </a:solidFill>
              </a:rPr>
              <a:t>Vl.n.z</a:t>
            </a:r>
            <a:r>
              <a:rPr lang="cs-CZ" sz="2000" dirty="0">
                <a:solidFill>
                  <a:srgbClr val="002060"/>
                </a:solidFill>
              </a:rPr>
              <a:t>.  celní zákon - </a:t>
            </a:r>
            <a:r>
              <a:rPr lang="cs-CZ" sz="2000" dirty="0" smtClean="0">
                <a:solidFill>
                  <a:srgbClr val="002060"/>
                </a:solidFill>
              </a:rPr>
              <a:t>EU – odkaz na Poslaneckou sněmovnu Parlamentu ČR</a:t>
            </a:r>
            <a:endParaRPr lang="cs-CZ" sz="2000" dirty="0">
              <a:solidFill>
                <a:srgbClr val="002060"/>
              </a:solidFill>
            </a:endParaRPr>
          </a:p>
          <a:p>
            <a:pPr algn="just" eaLnBrk="0" fontAlgn="base" hangingPunct="0">
              <a:spcBef>
                <a:spcPct val="0"/>
              </a:spcBef>
              <a:spcAft>
                <a:spcPct val="0"/>
              </a:spcAft>
            </a:pPr>
            <a:endParaRPr lang="cs-CZ" sz="2000" dirty="0">
              <a:solidFill>
                <a:srgbClr val="4E67C8">
                  <a:lumMod val="50000"/>
                </a:srgbClr>
              </a:solidFill>
            </a:endParaRPr>
          </a:p>
          <a:p>
            <a:pPr algn="just" eaLnBrk="0" fontAlgn="base" hangingPunct="0">
              <a:spcBef>
                <a:spcPct val="0"/>
              </a:spcBef>
              <a:spcAft>
                <a:spcPct val="0"/>
              </a:spcAft>
            </a:pPr>
            <a:endParaRPr lang="cs-CZ" sz="2400" dirty="0">
              <a:solidFill>
                <a:prstClr val="black"/>
              </a:solidFill>
              <a:latin typeface="Arial" panose="020B0604020202020204" pitchFamily="34" charset="0"/>
            </a:endParaRPr>
          </a:p>
        </p:txBody>
      </p:sp>
    </p:spTree>
    <p:extLst>
      <p:ext uri="{BB962C8B-B14F-4D97-AF65-F5344CB8AC3E}">
        <p14:creationId xmlns:p14="http://schemas.microsoft.com/office/powerpoint/2010/main" val="3570769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507488" cy="6858486"/>
            <a:chOff x="0" y="-486"/>
            <a:chExt cx="9507488"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3673903" y="191887"/>
              <a:ext cx="5833585" cy="400110"/>
            </a:xfrm>
            <a:prstGeom prst="rect">
              <a:avLst/>
            </a:prstGeom>
            <a:noFill/>
          </p:spPr>
          <p:txBody>
            <a:bodyPr wrap="square" rtlCol="0">
              <a:spAutoFit/>
            </a:bodyPr>
            <a:lstStyle/>
            <a:p>
              <a:pPr eaLnBrk="0" fontAlgn="base" hangingPunct="0">
                <a:spcBef>
                  <a:spcPct val="0"/>
                </a:spcBef>
                <a:spcAft>
                  <a:spcPct val="0"/>
                </a:spcAft>
              </a:pPr>
              <a:r>
                <a:rPr lang="cs-CZ" sz="2000" b="1" spc="100" dirty="0" smtClean="0">
                  <a:solidFill>
                    <a:srgbClr val="4E67C8">
                      <a:lumMod val="50000"/>
                    </a:srgbClr>
                  </a:solidFill>
                  <a:latin typeface="MS Reference Sans Serif" pitchFamily="34" charset="0"/>
                </a:rPr>
                <a:t>Celní zákon</a:t>
              </a:r>
              <a:endParaRPr lang="cs-CZ" sz="2000"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303144" y="1158238"/>
            <a:ext cx="7992888" cy="3170099"/>
          </a:xfrm>
          <a:prstGeom prst="rect">
            <a:avLst/>
          </a:prstGeom>
          <a:noFill/>
        </p:spPr>
        <p:txBody>
          <a:bodyPr wrap="square" rtlCol="0">
            <a:spAutoFit/>
          </a:bodyPr>
          <a:lstStyle/>
          <a:p>
            <a:pPr algn="just" eaLnBrk="0" fontAlgn="base" hangingPunct="0">
              <a:spcBef>
                <a:spcPct val="0"/>
              </a:spcBef>
              <a:spcAft>
                <a:spcPct val="0"/>
              </a:spcAft>
            </a:pPr>
            <a:endParaRPr lang="cs-CZ" sz="2000" dirty="0">
              <a:solidFill>
                <a:srgbClr val="4E67C8">
                  <a:lumMod val="50000"/>
                </a:srgbClr>
              </a:solidFill>
            </a:endParaRPr>
          </a:p>
          <a:p>
            <a:pPr algn="ctr" eaLnBrk="0" fontAlgn="base" hangingPunct="0">
              <a:spcBef>
                <a:spcPct val="0"/>
              </a:spcBef>
              <a:spcAft>
                <a:spcPct val="0"/>
              </a:spcAft>
            </a:pPr>
            <a:r>
              <a:rPr lang="cs-CZ" sz="2000" b="1" dirty="0" smtClean="0">
                <a:solidFill>
                  <a:srgbClr val="4E67C8">
                    <a:lumMod val="50000"/>
                  </a:srgbClr>
                </a:solidFill>
              </a:rPr>
              <a:t>Nepřímé zastoupení </a:t>
            </a:r>
            <a:r>
              <a:rPr lang="cs-CZ" sz="2000" dirty="0">
                <a:solidFill>
                  <a:srgbClr val="4E67C8">
                    <a:lumMod val="50000"/>
                  </a:srgbClr>
                </a:solidFill>
              </a:rPr>
              <a:t> </a:t>
            </a:r>
            <a:r>
              <a:rPr lang="cs-CZ" sz="2000" dirty="0" smtClean="0">
                <a:solidFill>
                  <a:srgbClr val="4E67C8">
                    <a:lumMod val="50000"/>
                  </a:srgbClr>
                </a:solidFill>
              </a:rPr>
              <a:t>(§ 62) </a:t>
            </a:r>
          </a:p>
          <a:p>
            <a:pPr algn="ctr" eaLnBrk="0" fontAlgn="base" hangingPunct="0">
              <a:spcBef>
                <a:spcPct val="0"/>
              </a:spcBef>
              <a:spcAft>
                <a:spcPct val="0"/>
              </a:spcAft>
            </a:pPr>
            <a:endParaRPr lang="cs-CZ" sz="2000" b="1" dirty="0" smtClean="0">
              <a:solidFill>
                <a:srgbClr val="4E67C8">
                  <a:lumMod val="50000"/>
                </a:srgbClr>
              </a:solidFill>
            </a:endParaRPr>
          </a:p>
          <a:p>
            <a:pPr algn="just" eaLnBrk="0" fontAlgn="base" hangingPunct="0">
              <a:spcBef>
                <a:spcPct val="0"/>
              </a:spcBef>
              <a:spcAft>
                <a:spcPct val="0"/>
              </a:spcAft>
            </a:pPr>
            <a:r>
              <a:rPr lang="cs-CZ" sz="2000" dirty="0" smtClean="0">
                <a:solidFill>
                  <a:srgbClr val="4E67C8">
                    <a:lumMod val="50000"/>
                  </a:srgbClr>
                </a:solidFill>
              </a:rPr>
              <a:t>-</a:t>
            </a:r>
            <a:r>
              <a:rPr lang="cs-CZ" sz="2000" b="1" dirty="0" smtClean="0">
                <a:solidFill>
                  <a:srgbClr val="4E67C8">
                    <a:lumMod val="50000"/>
                  </a:srgbClr>
                </a:solidFill>
              </a:rPr>
              <a:t> </a:t>
            </a:r>
            <a:r>
              <a:rPr lang="cs-CZ" sz="2000" dirty="0" smtClean="0">
                <a:solidFill>
                  <a:srgbClr val="4E67C8">
                    <a:lumMod val="50000"/>
                  </a:srgbClr>
                </a:solidFill>
              </a:rPr>
              <a:t>   písemnost správce cla doručená celnímu zástupci, který jedná na základě nepřímého zastoupení, se považuje za doručenou též osobě, na jejíž účet celní zástupce jedná (fikce doručení).</a:t>
            </a:r>
          </a:p>
          <a:p>
            <a:pPr algn="just" eaLnBrk="0" fontAlgn="base" hangingPunct="0">
              <a:spcBef>
                <a:spcPct val="0"/>
              </a:spcBef>
              <a:spcAft>
                <a:spcPct val="0"/>
              </a:spcAft>
            </a:pPr>
            <a:r>
              <a:rPr lang="cs-CZ" sz="2000" dirty="0" smtClean="0">
                <a:solidFill>
                  <a:srgbClr val="4E67C8">
                    <a:lumMod val="50000"/>
                  </a:srgbClr>
                </a:solidFill>
              </a:rPr>
              <a:t>-  pokud </a:t>
            </a:r>
            <a:r>
              <a:rPr lang="cs-CZ" sz="2000" dirty="0">
                <a:solidFill>
                  <a:srgbClr val="4E67C8">
                    <a:lumMod val="50000"/>
                  </a:srgbClr>
                </a:solidFill>
              </a:rPr>
              <a:t>se  nepřímý celní zástupce stal deklarantem, nelze v dané věci </a:t>
            </a:r>
            <a:r>
              <a:rPr lang="cs-CZ" sz="2000" dirty="0" smtClean="0">
                <a:solidFill>
                  <a:srgbClr val="4E67C8">
                    <a:lumMod val="50000"/>
                  </a:srgbClr>
                </a:solidFill>
              </a:rPr>
              <a:t>nepřímé zastoupení </a:t>
            </a:r>
            <a:r>
              <a:rPr lang="cs-CZ" sz="2000" dirty="0">
                <a:solidFill>
                  <a:srgbClr val="4E67C8">
                    <a:lumMod val="50000"/>
                  </a:srgbClr>
                </a:solidFill>
              </a:rPr>
              <a:t>ukončit</a:t>
            </a:r>
          </a:p>
          <a:p>
            <a:pPr algn="just" eaLnBrk="0" fontAlgn="base" hangingPunct="0">
              <a:spcBef>
                <a:spcPct val="0"/>
              </a:spcBef>
              <a:spcAft>
                <a:spcPct val="0"/>
              </a:spcAft>
            </a:pPr>
            <a:r>
              <a:rPr lang="cs-CZ" sz="2000" dirty="0" smtClean="0">
                <a:solidFill>
                  <a:srgbClr val="4E67C8">
                    <a:lumMod val="50000"/>
                  </a:srgbClr>
                </a:solidFill>
              </a:rPr>
              <a:t>-   ten</a:t>
            </a:r>
            <a:r>
              <a:rPr lang="cs-CZ" sz="2000" dirty="0">
                <a:solidFill>
                  <a:srgbClr val="4E67C8">
                    <a:lumMod val="50000"/>
                  </a:srgbClr>
                </a:solidFill>
              </a:rPr>
              <a:t>, kdo se stal deklarantem, si nemůže pro danou věc ujednat nepřímé </a:t>
            </a:r>
            <a:r>
              <a:rPr lang="cs-CZ" sz="2000" dirty="0" smtClean="0">
                <a:solidFill>
                  <a:srgbClr val="4E67C8">
                    <a:lumMod val="50000"/>
                  </a:srgbClr>
                </a:solidFill>
              </a:rPr>
              <a:t>zastoupení</a:t>
            </a:r>
            <a:endParaRPr lang="cs-CZ" sz="2000" dirty="0">
              <a:solidFill>
                <a:srgbClr val="4E67C8">
                  <a:lumMod val="50000"/>
                </a:srgbClr>
              </a:solidFill>
            </a:endParaRPr>
          </a:p>
        </p:txBody>
      </p:sp>
    </p:spTree>
    <p:extLst>
      <p:ext uri="{BB962C8B-B14F-4D97-AF65-F5344CB8AC3E}">
        <p14:creationId xmlns:p14="http://schemas.microsoft.com/office/powerpoint/2010/main" val="47844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7"/>
            <a:ext cx="7992888" cy="5324535"/>
          </a:xfrm>
          <a:prstGeom prst="rect">
            <a:avLst/>
          </a:prstGeom>
          <a:noFill/>
        </p:spPr>
        <p:txBody>
          <a:bodyPr wrap="square" rtlCol="0">
            <a:spAutoFit/>
          </a:bodyPr>
          <a:lstStyle/>
          <a:p>
            <a:pPr algn="just" eaLnBrk="0" fontAlgn="base" hangingPunct="0">
              <a:spcBef>
                <a:spcPct val="0"/>
              </a:spcBef>
              <a:spcAft>
                <a:spcPct val="0"/>
              </a:spcAft>
            </a:pPr>
            <a:r>
              <a:rPr lang="cs-CZ" sz="2000" b="1" dirty="0">
                <a:solidFill>
                  <a:schemeClr val="accent1">
                    <a:lumMod val="50000"/>
                  </a:schemeClr>
                </a:solidFill>
              </a:rPr>
              <a:t>Úhrada v zahraniční měně</a:t>
            </a:r>
            <a:r>
              <a:rPr lang="cs-CZ" sz="2000" dirty="0">
                <a:solidFill>
                  <a:schemeClr val="accent1">
                    <a:lumMod val="50000"/>
                  </a:schemeClr>
                </a:solidFill>
              </a:rPr>
              <a:t> (§ </a:t>
            </a:r>
            <a:r>
              <a:rPr lang="cs-CZ" sz="2000" dirty="0" smtClean="0">
                <a:solidFill>
                  <a:schemeClr val="accent1">
                    <a:lumMod val="50000"/>
                  </a:schemeClr>
                </a:solidFill>
              </a:rPr>
              <a:t>63)  </a:t>
            </a:r>
          </a:p>
          <a:p>
            <a:pPr algn="just" eaLnBrk="0" fontAlgn="base" hangingPunct="0">
              <a:spcBef>
                <a:spcPct val="0"/>
              </a:spcBef>
              <a:spcAft>
                <a:spcPct val="0"/>
              </a:spcAft>
            </a:pPr>
            <a:r>
              <a:rPr lang="cs-CZ" sz="2000" dirty="0" smtClean="0">
                <a:solidFill>
                  <a:schemeClr val="accent1">
                    <a:lumMod val="50000"/>
                  </a:schemeClr>
                </a:solidFill>
              </a:rPr>
              <a:t>Pouze </a:t>
            </a:r>
            <a:r>
              <a:rPr lang="cs-CZ" sz="2000" dirty="0">
                <a:solidFill>
                  <a:schemeClr val="accent1">
                    <a:lumMod val="50000"/>
                  </a:schemeClr>
                </a:solidFill>
              </a:rPr>
              <a:t>na úhradu cla (nelze aplikovat na poskytnutí jistoty) – použije se přepočet ČNB pro rozhodný den – a to na náklady poskytovatele (plátce cla</a:t>
            </a:r>
            <a:r>
              <a:rPr lang="cs-CZ" sz="2000" dirty="0" smtClean="0">
                <a:solidFill>
                  <a:schemeClr val="accent1">
                    <a:lumMod val="50000"/>
                  </a:schemeClr>
                </a:solidFill>
              </a:rPr>
              <a:t>)</a:t>
            </a:r>
          </a:p>
          <a:p>
            <a:pPr algn="just" eaLnBrk="0" fontAlgn="base" hangingPunct="0">
              <a:spcBef>
                <a:spcPct val="0"/>
              </a:spcBef>
              <a:spcAft>
                <a:spcPct val="0"/>
              </a:spcAft>
            </a:pPr>
            <a:r>
              <a:rPr lang="cs-CZ" sz="2000" dirty="0" smtClean="0">
                <a:solidFill>
                  <a:schemeClr val="accent1">
                    <a:lumMod val="50000"/>
                  </a:schemeClr>
                </a:solidFill>
                <a:effectLst/>
                <a:ea typeface="Times New Roman" panose="02020603050405020304" pitchFamily="18" charset="0"/>
              </a:rPr>
              <a:t/>
            </a:r>
            <a:br>
              <a:rPr lang="cs-CZ" sz="2000" dirty="0" smtClean="0">
                <a:solidFill>
                  <a:schemeClr val="accent1">
                    <a:lumMod val="50000"/>
                  </a:schemeClr>
                </a:solidFill>
                <a:effectLst/>
                <a:ea typeface="Times New Roman" panose="02020603050405020304" pitchFamily="18" charset="0"/>
              </a:rPr>
            </a:br>
            <a:r>
              <a:rPr lang="cs-CZ" sz="2000" b="1" dirty="0" smtClean="0">
                <a:solidFill>
                  <a:schemeClr val="accent1">
                    <a:lumMod val="50000"/>
                  </a:schemeClr>
                </a:solidFill>
                <a:effectLst/>
                <a:ea typeface="Times New Roman" panose="02020603050405020304" pitchFamily="18" charset="0"/>
              </a:rPr>
              <a:t>Náhrada nákladů</a:t>
            </a:r>
            <a:r>
              <a:rPr lang="cs-CZ" sz="2000" dirty="0" smtClean="0">
                <a:solidFill>
                  <a:schemeClr val="accent1">
                    <a:lumMod val="50000"/>
                  </a:schemeClr>
                </a:solidFill>
                <a:effectLst/>
                <a:ea typeface="Times New Roman" panose="02020603050405020304" pitchFamily="18" charset="0"/>
              </a:rPr>
              <a:t> </a:t>
            </a:r>
            <a:r>
              <a:rPr lang="cs-CZ" sz="2000" b="1" dirty="0" smtClean="0">
                <a:solidFill>
                  <a:schemeClr val="accent1">
                    <a:lumMod val="50000"/>
                  </a:schemeClr>
                </a:solidFill>
                <a:effectLst/>
                <a:ea typeface="Times New Roman" panose="02020603050405020304" pitchFamily="18" charset="0"/>
              </a:rPr>
              <a:t>řízení ve věci závazné informace </a:t>
            </a:r>
            <a:r>
              <a:rPr lang="cs-CZ" sz="2000" dirty="0" smtClean="0">
                <a:solidFill>
                  <a:schemeClr val="accent1">
                    <a:lumMod val="50000"/>
                  </a:schemeClr>
                </a:solidFill>
                <a:effectLst/>
                <a:ea typeface="Times New Roman" panose="02020603050405020304" pitchFamily="18" charset="0"/>
              </a:rPr>
              <a:t>( § 64)</a:t>
            </a:r>
            <a:endParaRPr lang="cs-CZ" sz="2000" dirty="0">
              <a:solidFill>
                <a:schemeClr val="accent1">
                  <a:lumMod val="50000"/>
                </a:schemeClr>
              </a:solidFill>
              <a:ea typeface="Times New Roman" panose="02020603050405020304" pitchFamily="18" charset="0"/>
            </a:endParaRPr>
          </a:p>
          <a:p>
            <a:pPr algn="just" eaLnBrk="0" fontAlgn="base" hangingPunct="0">
              <a:spcBef>
                <a:spcPct val="0"/>
              </a:spcBef>
              <a:spcAft>
                <a:spcPct val="0"/>
              </a:spcAft>
            </a:pPr>
            <a:r>
              <a:rPr lang="cs-CZ" sz="2000" dirty="0" smtClean="0">
                <a:solidFill>
                  <a:schemeClr val="accent1">
                    <a:lumMod val="50000"/>
                  </a:schemeClr>
                </a:solidFill>
                <a:effectLst/>
                <a:ea typeface="Times New Roman" panose="02020603050405020304" pitchFamily="18" charset="0"/>
              </a:rPr>
              <a:t>Držitel rozhodnutí týkajícího se závazné informace je povinen uhradit paušální náklady řízení ve věci závazné informace. </a:t>
            </a:r>
            <a:endParaRPr lang="cs-CZ" sz="2000" dirty="0">
              <a:solidFill>
                <a:schemeClr val="accent1">
                  <a:lumMod val="50000"/>
                </a:schemeClr>
              </a:solidFill>
            </a:endParaRPr>
          </a:p>
          <a:p>
            <a:pPr algn="just" eaLnBrk="0" fontAlgn="base" hangingPunct="0">
              <a:spcBef>
                <a:spcPct val="0"/>
              </a:spcBef>
              <a:spcAft>
                <a:spcPct val="0"/>
              </a:spcAft>
            </a:pPr>
            <a:endParaRPr lang="cs-CZ" sz="2000" b="1" dirty="0">
              <a:solidFill>
                <a:schemeClr val="accent1">
                  <a:lumMod val="50000"/>
                </a:schemeClr>
              </a:solidFill>
            </a:endParaRPr>
          </a:p>
          <a:p>
            <a:pPr algn="just" eaLnBrk="0" fontAlgn="base" hangingPunct="0">
              <a:spcBef>
                <a:spcPct val="0"/>
              </a:spcBef>
              <a:spcAft>
                <a:spcPct val="0"/>
              </a:spcAft>
            </a:pPr>
            <a:r>
              <a:rPr lang="cs-CZ" sz="2000" b="1" dirty="0">
                <a:solidFill>
                  <a:schemeClr val="accent1">
                    <a:lumMod val="50000"/>
                  </a:schemeClr>
                </a:solidFill>
              </a:rPr>
              <a:t>Vyloučení úroku z neoprávněného jednání správce cla </a:t>
            </a:r>
            <a:r>
              <a:rPr lang="cs-CZ" sz="2000" dirty="0">
                <a:solidFill>
                  <a:schemeClr val="accent1">
                    <a:lumMod val="50000"/>
                  </a:schemeClr>
                </a:solidFill>
              </a:rPr>
              <a:t>(§ </a:t>
            </a:r>
            <a:r>
              <a:rPr lang="cs-CZ" sz="2000" dirty="0" smtClean="0">
                <a:solidFill>
                  <a:schemeClr val="accent1">
                    <a:lumMod val="50000"/>
                  </a:schemeClr>
                </a:solidFill>
              </a:rPr>
              <a:t>66)</a:t>
            </a:r>
            <a:endParaRPr lang="cs-CZ" sz="2000" dirty="0">
              <a:solidFill>
                <a:schemeClr val="accent1">
                  <a:lumMod val="50000"/>
                </a:schemeClr>
              </a:solidFill>
            </a:endParaRPr>
          </a:p>
          <a:p>
            <a:pPr algn="just" eaLnBrk="0" fontAlgn="base" hangingPunct="0">
              <a:spcBef>
                <a:spcPct val="0"/>
              </a:spcBef>
              <a:spcAft>
                <a:spcPct val="0"/>
              </a:spcAft>
            </a:pPr>
            <a:r>
              <a:rPr lang="cs-CZ" sz="2000" dirty="0">
                <a:solidFill>
                  <a:schemeClr val="accent1">
                    <a:lumMod val="50000"/>
                  </a:schemeClr>
                </a:solidFill>
              </a:rPr>
              <a:t>Při správě cla se neuplatní ustanovení </a:t>
            </a:r>
            <a:r>
              <a:rPr lang="cs-CZ" sz="2000" dirty="0" smtClean="0">
                <a:solidFill>
                  <a:schemeClr val="accent1">
                    <a:lumMod val="50000"/>
                  </a:schemeClr>
                </a:solidFill>
              </a:rPr>
              <a:t>§ </a:t>
            </a:r>
            <a:r>
              <a:rPr lang="cs-CZ" sz="2000" dirty="0" smtClean="0">
                <a:solidFill>
                  <a:schemeClr val="accent1">
                    <a:lumMod val="50000"/>
                  </a:schemeClr>
                </a:solidFill>
              </a:rPr>
              <a:t>254 </a:t>
            </a:r>
            <a:r>
              <a:rPr lang="cs-CZ" sz="2000" dirty="0" smtClean="0">
                <a:solidFill>
                  <a:schemeClr val="accent1">
                    <a:lumMod val="50000"/>
                  </a:schemeClr>
                </a:solidFill>
              </a:rPr>
              <a:t>DŘ </a:t>
            </a:r>
            <a:r>
              <a:rPr lang="cs-CZ" sz="2000" dirty="0">
                <a:solidFill>
                  <a:schemeClr val="accent1">
                    <a:lumMod val="50000"/>
                  </a:schemeClr>
                </a:solidFill>
              </a:rPr>
              <a:t>o úroku z neoprávněného </a:t>
            </a:r>
            <a:r>
              <a:rPr lang="cs-CZ" sz="2000" dirty="0" smtClean="0">
                <a:solidFill>
                  <a:schemeClr val="accent1">
                    <a:lumMod val="50000"/>
                  </a:schemeClr>
                </a:solidFill>
              </a:rPr>
              <a:t>jednání. Čl. 116 odst. 6 UCC – správce cla není povinen platit úrok, stanoveny výjimky kdy je povinen.</a:t>
            </a:r>
            <a:endParaRPr lang="cs-CZ" sz="2000" dirty="0">
              <a:solidFill>
                <a:schemeClr val="accent1">
                  <a:lumMod val="50000"/>
                </a:schemeClr>
              </a:solidFill>
            </a:endParaRPr>
          </a:p>
          <a:p>
            <a:pPr algn="just" eaLnBrk="0" fontAlgn="base" hangingPunct="0">
              <a:spcBef>
                <a:spcPct val="0"/>
              </a:spcBef>
              <a:spcAft>
                <a:spcPct val="0"/>
              </a:spcAft>
            </a:pPr>
            <a:endParaRPr lang="cs-CZ" sz="2000" dirty="0">
              <a:solidFill>
                <a:schemeClr val="accent1">
                  <a:lumMod val="50000"/>
                </a:schemeClr>
              </a:solidFill>
            </a:endParaRPr>
          </a:p>
          <a:p>
            <a:pPr algn="just" eaLnBrk="0" fontAlgn="base" hangingPunct="0">
              <a:spcBef>
                <a:spcPct val="0"/>
              </a:spcBef>
              <a:spcAft>
                <a:spcPct val="0"/>
              </a:spcAft>
            </a:pPr>
            <a:r>
              <a:rPr lang="cs-CZ" sz="2000" b="1" dirty="0">
                <a:solidFill>
                  <a:schemeClr val="accent1">
                    <a:lumMod val="50000"/>
                  </a:schemeClr>
                </a:solidFill>
              </a:rPr>
              <a:t>Výkon jiné působnosti při celním dohledu </a:t>
            </a:r>
            <a:r>
              <a:rPr lang="cs-CZ" sz="2000" dirty="0">
                <a:solidFill>
                  <a:schemeClr val="accent1">
                    <a:lumMod val="50000"/>
                  </a:schemeClr>
                </a:solidFill>
              </a:rPr>
              <a:t>(§ </a:t>
            </a:r>
            <a:r>
              <a:rPr lang="cs-CZ" sz="2000" dirty="0" smtClean="0">
                <a:solidFill>
                  <a:schemeClr val="accent1">
                    <a:lumMod val="50000"/>
                  </a:schemeClr>
                </a:solidFill>
              </a:rPr>
              <a:t>68)</a:t>
            </a:r>
            <a:endParaRPr lang="cs-CZ" sz="2000" dirty="0">
              <a:solidFill>
                <a:schemeClr val="accent1">
                  <a:lumMod val="50000"/>
                </a:schemeClr>
              </a:solidFill>
            </a:endParaRPr>
          </a:p>
          <a:p>
            <a:pPr algn="just" eaLnBrk="0" fontAlgn="base" hangingPunct="0">
              <a:spcBef>
                <a:spcPct val="0"/>
              </a:spcBef>
              <a:spcAft>
                <a:spcPct val="0"/>
              </a:spcAft>
            </a:pPr>
            <a:r>
              <a:rPr lang="cs-CZ" sz="2000" dirty="0">
                <a:solidFill>
                  <a:schemeClr val="accent1">
                    <a:lumMod val="50000"/>
                  </a:schemeClr>
                </a:solidFill>
              </a:rPr>
              <a:t>Pravidla pro provádění celního dohledu se použijí také na jiné kompetence CS, pokud zvláštní zákon nestanoví odlišný </a:t>
            </a:r>
            <a:r>
              <a:rPr lang="cs-CZ" sz="2000" dirty="0" smtClean="0">
                <a:solidFill>
                  <a:schemeClr val="accent1">
                    <a:lumMod val="50000"/>
                  </a:schemeClr>
                </a:solidFill>
              </a:rPr>
              <a:t>postup např. obecná bezpečnost výrobků, kulturní dědictví</a:t>
            </a:r>
            <a:r>
              <a:rPr lang="cs-CZ" sz="2000" dirty="0">
                <a:solidFill>
                  <a:schemeClr val="accent1">
                    <a:lumMod val="50000"/>
                  </a:schemeClr>
                </a:solidFill>
              </a:rPr>
              <a:t> </a:t>
            </a:r>
            <a:r>
              <a:rPr lang="cs-CZ" sz="2000" dirty="0" smtClean="0">
                <a:solidFill>
                  <a:schemeClr val="accent1">
                    <a:lumMod val="50000"/>
                  </a:schemeClr>
                </a:solidFill>
              </a:rPr>
              <a:t>apod. </a:t>
            </a:r>
            <a:endParaRPr lang="cs-CZ" sz="2000" dirty="0">
              <a:solidFill>
                <a:schemeClr val="accent1">
                  <a:lumMod val="50000"/>
                </a:schemeClr>
              </a:solidFill>
            </a:endParaRPr>
          </a:p>
        </p:txBody>
      </p:sp>
    </p:spTree>
    <p:extLst>
      <p:ext uri="{BB962C8B-B14F-4D97-AF65-F5344CB8AC3E}">
        <p14:creationId xmlns:p14="http://schemas.microsoft.com/office/powerpoint/2010/main" val="118255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7"/>
            <a:ext cx="7992888" cy="4216539"/>
          </a:xfrm>
          <a:prstGeom prst="rect">
            <a:avLst/>
          </a:prstGeom>
          <a:noFill/>
        </p:spPr>
        <p:txBody>
          <a:bodyPr wrap="square" rtlCol="0">
            <a:spAutoFit/>
          </a:bodyPr>
          <a:lstStyle/>
          <a:p>
            <a:pPr algn="ctr" eaLnBrk="0" fontAlgn="base" hangingPunct="0">
              <a:spcBef>
                <a:spcPct val="0"/>
              </a:spcBef>
              <a:spcAft>
                <a:spcPct val="0"/>
              </a:spcAft>
            </a:pPr>
            <a:r>
              <a:rPr lang="cs-CZ" sz="2000" b="1" dirty="0">
                <a:solidFill>
                  <a:srgbClr val="002060"/>
                </a:solidFill>
              </a:rPr>
              <a:t>Svobodné pásmo </a:t>
            </a:r>
            <a:r>
              <a:rPr lang="cs-CZ" sz="2000" dirty="0">
                <a:solidFill>
                  <a:srgbClr val="002060"/>
                </a:solidFill>
              </a:rPr>
              <a:t>(§ </a:t>
            </a:r>
            <a:r>
              <a:rPr lang="cs-CZ" sz="2000" dirty="0" smtClean="0">
                <a:solidFill>
                  <a:srgbClr val="002060"/>
                </a:solidFill>
              </a:rPr>
              <a:t>69) </a:t>
            </a:r>
            <a:endParaRPr lang="cs-CZ" sz="2000" dirty="0">
              <a:solidFill>
                <a:srgbClr val="002060"/>
              </a:solidFill>
            </a:endParaRP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Správce cla může prohlásit </a:t>
            </a:r>
            <a:r>
              <a:rPr lang="cs-CZ" sz="2000" b="1" u="sng" dirty="0">
                <a:solidFill>
                  <a:srgbClr val="002060"/>
                </a:solidFill>
              </a:rPr>
              <a:t>opatřením obecné povahy </a:t>
            </a:r>
            <a:r>
              <a:rPr lang="cs-CZ" sz="2000" dirty="0">
                <a:solidFill>
                  <a:srgbClr val="002060"/>
                </a:solidFill>
              </a:rPr>
              <a:t>část území ČR za svobodné </a:t>
            </a:r>
            <a:r>
              <a:rPr lang="cs-CZ" sz="2000" dirty="0" smtClean="0">
                <a:solidFill>
                  <a:srgbClr val="002060"/>
                </a:solidFill>
              </a:rPr>
              <a:t>pásmo.</a:t>
            </a:r>
            <a:endParaRPr lang="cs-CZ" sz="2000" dirty="0">
              <a:solidFill>
                <a:srgbClr val="002060"/>
              </a:solidFill>
            </a:endParaRP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Konkrétní podmínky pro provozování tohoto zvláštního režimu stanoví správce cla, v jehož územní působnosti bude svobodné pásmo </a:t>
            </a:r>
            <a:r>
              <a:rPr lang="cs-CZ" sz="2000" dirty="0" smtClean="0">
                <a:solidFill>
                  <a:srgbClr val="002060"/>
                </a:solidFill>
              </a:rPr>
              <a:t>umístěno.</a:t>
            </a:r>
            <a:endParaRPr lang="cs-CZ" sz="2000" dirty="0">
              <a:solidFill>
                <a:srgbClr val="002060"/>
              </a:solidFill>
            </a:endParaRP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Správce cla bude rovněž oprávněn vydávat závazná stanoviska jako podklad pro vydání rozhodnutí při umisťování a povolování staveb ve svobodném pásmu</a:t>
            </a:r>
          </a:p>
          <a:p>
            <a:pPr eaLnBrk="0" fontAlgn="base" hangingPunct="0">
              <a:spcBef>
                <a:spcPct val="0"/>
              </a:spcBef>
              <a:spcAft>
                <a:spcPct val="0"/>
              </a:spcAft>
            </a:pPr>
            <a:endParaRPr lang="cs-CZ" sz="2400" b="1" dirty="0">
              <a:solidFill>
                <a:prstClr val="black"/>
              </a:solidFill>
              <a:latin typeface="Arial" panose="020B0604020202020204" pitchFamily="34" charset="0"/>
            </a:endParaRPr>
          </a:p>
          <a:p>
            <a:pPr eaLnBrk="0" fontAlgn="base" hangingPunct="0">
              <a:spcBef>
                <a:spcPct val="0"/>
              </a:spcBef>
              <a:spcAft>
                <a:spcPct val="0"/>
              </a:spcAft>
            </a:pPr>
            <a:endParaRPr lang="cs-CZ" sz="2400" dirty="0">
              <a:solidFill>
                <a:prstClr val="black"/>
              </a:solidFill>
              <a:latin typeface="Arial" panose="020B0604020202020204" pitchFamily="34" charset="0"/>
            </a:endParaRPr>
          </a:p>
        </p:txBody>
      </p:sp>
    </p:spTree>
    <p:extLst>
      <p:ext uri="{BB962C8B-B14F-4D97-AF65-F5344CB8AC3E}">
        <p14:creationId xmlns:p14="http://schemas.microsoft.com/office/powerpoint/2010/main" val="35113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152400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3137" y="1753165"/>
            <a:ext cx="2301962" cy="2520280"/>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2423592" y="165176"/>
            <a:ext cx="7416824" cy="1200329"/>
          </a:xfrm>
          <a:prstGeom prst="rect">
            <a:avLst/>
          </a:prstGeom>
          <a:noFill/>
        </p:spPr>
        <p:txBody>
          <a:bodyPr wrap="square" rtlCol="0">
            <a:spAutoFit/>
          </a:bodyPr>
          <a:lstStyle/>
          <a:p>
            <a:pPr algn="ctr" eaLnBrk="0" fontAlgn="base" hangingPunct="0">
              <a:spcBef>
                <a:spcPct val="0"/>
              </a:spcBef>
              <a:spcAft>
                <a:spcPct val="0"/>
              </a:spcAft>
            </a:pPr>
            <a:r>
              <a:rPr lang="cs-CZ" sz="2400" b="1" spc="300" dirty="0">
                <a:solidFill>
                  <a:srgbClr val="4E67C8">
                    <a:lumMod val="50000"/>
                  </a:srgbClr>
                </a:solidFill>
                <a:latin typeface="MS Reference Sans Serif" pitchFamily="34" charset="0"/>
              </a:rPr>
              <a:t>Celní správa České republiky</a:t>
            </a:r>
          </a:p>
          <a:p>
            <a:pPr algn="ctr" eaLnBrk="0" fontAlgn="base" hangingPunct="0">
              <a:spcBef>
                <a:spcPct val="0"/>
              </a:spcBef>
              <a:spcAft>
                <a:spcPct val="0"/>
              </a:spcAft>
            </a:pPr>
            <a:endParaRPr lang="cs-CZ" sz="2400" b="1" spc="300" dirty="0">
              <a:solidFill>
                <a:srgbClr val="4E67C8">
                  <a:lumMod val="50000"/>
                </a:srgbClr>
              </a:solidFill>
              <a:latin typeface="MS Reference Sans Serif" pitchFamily="34" charset="0"/>
            </a:endParaRPr>
          </a:p>
          <a:p>
            <a:pPr algn="ctr" eaLnBrk="0" fontAlgn="base" hangingPunct="0">
              <a:spcBef>
                <a:spcPct val="0"/>
              </a:spcBef>
              <a:spcAft>
                <a:spcPct val="0"/>
              </a:spcAft>
            </a:pPr>
            <a:r>
              <a:rPr lang="cs-CZ" sz="2400" b="1" spc="300" dirty="0">
                <a:solidFill>
                  <a:srgbClr val="4E67C8">
                    <a:lumMod val="50000"/>
                  </a:srgbClr>
                </a:solidFill>
                <a:latin typeface="MS Reference Sans Serif" pitchFamily="34" charset="0"/>
              </a:rPr>
              <a:t>Celní úřad pro </a:t>
            </a:r>
            <a:r>
              <a:rPr lang="cs-CZ" sz="2400" b="1" spc="300" dirty="0" smtClean="0">
                <a:solidFill>
                  <a:srgbClr val="4E67C8">
                    <a:lumMod val="50000"/>
                  </a:srgbClr>
                </a:solidFill>
                <a:latin typeface="MS Reference Sans Serif" pitchFamily="34" charset="0"/>
              </a:rPr>
              <a:t>Ústecký kraj</a:t>
            </a:r>
            <a:endParaRPr lang="cs-CZ" sz="2400" b="1" spc="300" dirty="0">
              <a:solidFill>
                <a:srgbClr val="4E67C8">
                  <a:lumMod val="50000"/>
                </a:srgbClr>
              </a:solidFill>
              <a:latin typeface="MS Reference Sans Serif" pitchFamily="34" charset="0"/>
            </a:endParaRPr>
          </a:p>
        </p:txBody>
      </p:sp>
      <p:sp>
        <p:nvSpPr>
          <p:cNvPr id="12" name="Vývojový diagram: údaje 11"/>
          <p:cNvSpPr/>
          <p:nvPr/>
        </p:nvSpPr>
        <p:spPr>
          <a:xfrm>
            <a:off x="7316446"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20" name="Pěticípá hvězda 19"/>
          <p:cNvSpPr/>
          <p:nvPr/>
        </p:nvSpPr>
        <p:spPr>
          <a:xfrm>
            <a:off x="9644182"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25" name="Pěticípá hvězda 24"/>
          <p:cNvSpPr/>
          <p:nvPr/>
        </p:nvSpPr>
        <p:spPr>
          <a:xfrm>
            <a:off x="8334116" y="2276872"/>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26" name="Pěticípá hvězda 25"/>
          <p:cNvSpPr/>
          <p:nvPr/>
        </p:nvSpPr>
        <p:spPr>
          <a:xfrm>
            <a:off x="7158800" y="2857085"/>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27" name="Pěticípá hvězda 26"/>
          <p:cNvSpPr/>
          <p:nvPr/>
        </p:nvSpPr>
        <p:spPr>
          <a:xfrm>
            <a:off x="6473875"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28" name="Pěticípá hvězda 27"/>
          <p:cNvSpPr/>
          <p:nvPr/>
        </p:nvSpPr>
        <p:spPr>
          <a:xfrm>
            <a:off x="5519937" y="5229200"/>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a:solidFill>
                <a:prstClr val="white"/>
              </a:solidFill>
            </a:endParaRPr>
          </a:p>
        </p:txBody>
      </p:sp>
      <p:sp>
        <p:nvSpPr>
          <p:cNvPr id="13" name="TextovéPole 12"/>
          <p:cNvSpPr txBox="1"/>
          <p:nvPr/>
        </p:nvSpPr>
        <p:spPr>
          <a:xfrm>
            <a:off x="7983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sp>
        <p:nvSpPr>
          <p:cNvPr id="2" name="TextovéPole 1"/>
          <p:cNvSpPr txBox="1"/>
          <p:nvPr/>
        </p:nvSpPr>
        <p:spPr>
          <a:xfrm>
            <a:off x="3218880" y="4669478"/>
            <a:ext cx="6264696" cy="1323439"/>
          </a:xfrm>
          <a:prstGeom prst="rect">
            <a:avLst/>
          </a:prstGeom>
          <a:noFill/>
        </p:spPr>
        <p:txBody>
          <a:bodyPr wrap="square" rtlCol="0">
            <a:spAutoFit/>
          </a:bodyPr>
          <a:lstStyle/>
          <a:p>
            <a:pPr algn="ctr" eaLnBrk="0" fontAlgn="base" hangingPunct="0">
              <a:spcBef>
                <a:spcPct val="0"/>
              </a:spcBef>
              <a:spcAft>
                <a:spcPct val="0"/>
              </a:spcAft>
            </a:pPr>
            <a:r>
              <a:rPr lang="cs-CZ" sz="4000" dirty="0">
                <a:solidFill>
                  <a:prstClr val="black"/>
                </a:solidFill>
                <a:cs typeface="Arial" pitchFamily="34" charset="0"/>
              </a:rPr>
              <a:t>Děkuji za </a:t>
            </a:r>
            <a:r>
              <a:rPr lang="cs-CZ" sz="4000" dirty="0" smtClean="0">
                <a:solidFill>
                  <a:prstClr val="black"/>
                </a:solidFill>
                <a:cs typeface="Arial" pitchFamily="34" charset="0"/>
              </a:rPr>
              <a:t>pozornost</a:t>
            </a:r>
          </a:p>
          <a:p>
            <a:pPr algn="ctr" eaLnBrk="0" fontAlgn="base" hangingPunct="0">
              <a:spcBef>
                <a:spcPct val="0"/>
              </a:spcBef>
              <a:spcAft>
                <a:spcPct val="0"/>
              </a:spcAft>
            </a:pPr>
            <a:r>
              <a:rPr lang="cs-CZ" sz="2000" dirty="0" smtClean="0">
                <a:solidFill>
                  <a:prstClr val="black"/>
                </a:solidFill>
                <a:cs typeface="Arial" pitchFamily="34" charset="0"/>
              </a:rPr>
              <a:t>Kontakt: tel: +420475667368</a:t>
            </a:r>
          </a:p>
          <a:p>
            <a:pPr algn="ctr" eaLnBrk="0" fontAlgn="base" hangingPunct="0">
              <a:spcBef>
                <a:spcPct val="0"/>
              </a:spcBef>
              <a:spcAft>
                <a:spcPct val="0"/>
              </a:spcAft>
            </a:pPr>
            <a:r>
              <a:rPr lang="cs-CZ" sz="2000" dirty="0" smtClean="0">
                <a:solidFill>
                  <a:prstClr val="black"/>
                </a:solidFill>
                <a:cs typeface="Arial" pitchFamily="34" charset="0"/>
              </a:rPr>
              <a:t>email: p.diriglova@cs.mfcr.cz</a:t>
            </a:r>
            <a:endParaRPr lang="cs-CZ" sz="2000" dirty="0">
              <a:solidFill>
                <a:prstClr val="black"/>
              </a:solidFill>
              <a:cs typeface="Arial" pitchFamily="34" charset="0"/>
            </a:endParaRPr>
          </a:p>
        </p:txBody>
      </p:sp>
    </p:spTree>
    <p:extLst>
      <p:ext uri="{BB962C8B-B14F-4D97-AF65-F5344CB8AC3E}">
        <p14:creationId xmlns:p14="http://schemas.microsoft.com/office/powerpoint/2010/main" val="172041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r>
                <a:rPr lang="cs-CZ" sz="2000" b="1" spc="100" dirty="0" smtClean="0">
                  <a:solidFill>
                    <a:srgbClr val="4E67C8">
                      <a:lumMod val="50000"/>
                    </a:srgbClr>
                  </a:solidFill>
                  <a:latin typeface="MS Reference Sans Serif" pitchFamily="34" charset="0"/>
                </a:rPr>
                <a:t>Sekundární cíle </a:t>
              </a:r>
              <a:r>
                <a:rPr lang="cs-CZ" sz="2000" b="1" spc="100" dirty="0">
                  <a:solidFill>
                    <a:srgbClr val="4E67C8">
                      <a:lumMod val="50000"/>
                    </a:srgbClr>
                  </a:solidFill>
                  <a:latin typeface="MS Reference Sans Serif" pitchFamily="34" charset="0"/>
                </a:rPr>
                <a:t>nové úpravy</a:t>
              </a:r>
            </a:p>
            <a:p>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279576" y="1412776"/>
            <a:ext cx="7992888" cy="369332"/>
          </a:xfrm>
          <a:prstGeom prst="rect">
            <a:avLst/>
          </a:prstGeom>
          <a:noFill/>
        </p:spPr>
        <p:txBody>
          <a:bodyPr wrap="square" rtlCol="0">
            <a:spAutoFit/>
          </a:bodyPr>
          <a:lstStyle/>
          <a:p>
            <a:endParaRPr lang="en-GB" dirty="0">
              <a:solidFill>
                <a:prstClr val="black"/>
              </a:solidFill>
            </a:endParaRPr>
          </a:p>
        </p:txBody>
      </p:sp>
      <p:sp>
        <p:nvSpPr>
          <p:cNvPr id="34" name="TextovéPole 33"/>
          <p:cNvSpPr txBox="1"/>
          <p:nvPr/>
        </p:nvSpPr>
        <p:spPr>
          <a:xfrm>
            <a:off x="1847528" y="1111231"/>
            <a:ext cx="8424936" cy="5047536"/>
          </a:xfrm>
          <a:prstGeom prst="rect">
            <a:avLst/>
          </a:prstGeom>
          <a:noFill/>
        </p:spPr>
        <p:txBody>
          <a:bodyPr wrap="square" rtlCol="0" anchor="ctr">
            <a:spAutoFit/>
          </a:bodyPr>
          <a:lstStyle/>
          <a:p>
            <a:r>
              <a:rPr lang="cs-CZ" sz="2800" b="1" u="sng" dirty="0" smtClean="0">
                <a:solidFill>
                  <a:srgbClr val="0070C0"/>
                </a:solidFill>
              </a:rPr>
              <a:t>Sekundární </a:t>
            </a:r>
            <a:r>
              <a:rPr lang="cs-CZ" sz="2800" b="1" u="sng" dirty="0">
                <a:solidFill>
                  <a:srgbClr val="0070C0"/>
                </a:solidFill>
              </a:rPr>
              <a:t>cíle nové právní úpravy</a:t>
            </a:r>
          </a:p>
          <a:p>
            <a:pPr marL="457200" indent="-457200">
              <a:buFont typeface="Arial" panose="020B0604020202020204" pitchFamily="34" charset="0"/>
              <a:buChar char="•"/>
            </a:pPr>
            <a:r>
              <a:rPr lang="cs-CZ" sz="2800" dirty="0">
                <a:solidFill>
                  <a:prstClr val="black"/>
                </a:solidFill>
              </a:rPr>
              <a:t>Snaha o maximální usnadnění podnikání v oblasti zahraničního </a:t>
            </a:r>
            <a:r>
              <a:rPr lang="cs-CZ" sz="2800" dirty="0" smtClean="0">
                <a:solidFill>
                  <a:prstClr val="black"/>
                </a:solidFill>
              </a:rPr>
              <a:t>obchodu</a:t>
            </a:r>
          </a:p>
          <a:p>
            <a:pPr marL="457200" indent="-457200">
              <a:buFont typeface="Arial" panose="020B0604020202020204" pitchFamily="34" charset="0"/>
              <a:buChar char="•"/>
            </a:pPr>
            <a:r>
              <a:rPr lang="cs-CZ" sz="2800" dirty="0" smtClean="0">
                <a:solidFill>
                  <a:srgbClr val="FF0000"/>
                </a:solidFill>
              </a:rPr>
              <a:t>Rozšíření </a:t>
            </a:r>
            <a:r>
              <a:rPr lang="cs-CZ" sz="2800" dirty="0">
                <a:solidFill>
                  <a:srgbClr val="FF0000"/>
                </a:solidFill>
              </a:rPr>
              <a:t>možností zajištění celního </a:t>
            </a:r>
            <a:r>
              <a:rPr lang="cs-CZ" sz="2800" dirty="0" smtClean="0">
                <a:solidFill>
                  <a:srgbClr val="FF0000"/>
                </a:solidFill>
              </a:rPr>
              <a:t>dluhu </a:t>
            </a:r>
            <a:r>
              <a:rPr lang="cs-CZ" dirty="0" smtClean="0">
                <a:solidFill>
                  <a:schemeClr val="accent1">
                    <a:lumMod val="50000"/>
                  </a:schemeClr>
                </a:solidFill>
                <a:cs typeface="Arial" panose="020B0604020202020204" pitchFamily="34" charset="0"/>
              </a:rPr>
              <a:t>např.</a:t>
            </a:r>
            <a:r>
              <a:rPr lang="cs-CZ" sz="2800" dirty="0" smtClean="0">
                <a:solidFill>
                  <a:srgbClr val="FF0000"/>
                </a:solidFill>
              </a:rPr>
              <a:t> </a:t>
            </a:r>
            <a:r>
              <a:rPr lang="cs-CZ" dirty="0" smtClean="0">
                <a:solidFill>
                  <a:srgbClr val="002060"/>
                </a:solidFill>
              </a:rPr>
              <a:t>možnost </a:t>
            </a:r>
            <a:r>
              <a:rPr lang="cs-CZ" dirty="0">
                <a:solidFill>
                  <a:srgbClr val="002060"/>
                </a:solidFill>
              </a:rPr>
              <a:t>opakovaného používání složené jistoty k zajištění celního dluhu, které zjednoduší provádění celního řízení zejména malým a středním </a:t>
            </a:r>
            <a:r>
              <a:rPr lang="cs-CZ" dirty="0" smtClean="0">
                <a:solidFill>
                  <a:srgbClr val="002060"/>
                </a:solidFill>
              </a:rPr>
              <a:t>dovozcům (§ 27 CZ) nebo nová možnost administrovat zajištění celního dluhu pro osoby tzv. přímých zástupců, kterým bude moci být povoleno poskytnout jistotu za osobu, od níž se jistota požaduje (§ 31 CZ)</a:t>
            </a:r>
            <a:endParaRPr lang="cs-CZ" sz="2800" dirty="0">
              <a:solidFill>
                <a:srgbClr val="FF0000"/>
              </a:solidFill>
            </a:endParaRPr>
          </a:p>
          <a:p>
            <a:pPr lvl="1" indent="-457200">
              <a:buFont typeface="Arial" panose="020B0604020202020204" pitchFamily="34" charset="0"/>
              <a:buChar char="•"/>
            </a:pPr>
            <a:r>
              <a:rPr lang="cs-CZ" sz="2800" dirty="0" smtClean="0">
                <a:solidFill>
                  <a:srgbClr val="0069B4"/>
                </a:solidFill>
              </a:rPr>
              <a:t>Zjednodušení </a:t>
            </a:r>
            <a:r>
              <a:rPr lang="cs-CZ" sz="2800" dirty="0">
                <a:solidFill>
                  <a:srgbClr val="0069B4"/>
                </a:solidFill>
              </a:rPr>
              <a:t>institutu nápravy celních </a:t>
            </a:r>
            <a:r>
              <a:rPr lang="cs-CZ" sz="2800" dirty="0" smtClean="0">
                <a:solidFill>
                  <a:srgbClr val="0069B4"/>
                </a:solidFill>
              </a:rPr>
              <a:t>prohlášení - </a:t>
            </a:r>
            <a:r>
              <a:rPr lang="cs-CZ" dirty="0" smtClean="0">
                <a:solidFill>
                  <a:srgbClr val="002060"/>
                </a:solidFill>
              </a:rPr>
              <a:t>zjednodušení možnosti tzv. technických oprav údajů v celním prohlášení nemající vliv na celní dluh §17 CZ</a:t>
            </a:r>
            <a:endParaRPr lang="cs-CZ" sz="2800" dirty="0">
              <a:solidFill>
                <a:srgbClr val="0069B4"/>
              </a:solidFill>
            </a:endParaRPr>
          </a:p>
          <a:p>
            <a:pPr marL="457200" indent="-457200">
              <a:buFont typeface="Arial" panose="020B0604020202020204" pitchFamily="34" charset="0"/>
              <a:buChar char="•"/>
            </a:pPr>
            <a:r>
              <a:rPr lang="cs-CZ" sz="2800" dirty="0">
                <a:solidFill>
                  <a:prstClr val="black"/>
                </a:solidFill>
              </a:rPr>
              <a:t>Posílení institutu solidární odpovědnosti </a:t>
            </a:r>
            <a:r>
              <a:rPr lang="cs-CZ" sz="2800" dirty="0" smtClean="0">
                <a:solidFill>
                  <a:prstClr val="black"/>
                </a:solidFill>
              </a:rPr>
              <a:t>dlužníků - </a:t>
            </a:r>
            <a:r>
              <a:rPr lang="cs-CZ" sz="2000" dirty="0" smtClean="0">
                <a:solidFill>
                  <a:prstClr val="black"/>
                </a:solidFill>
              </a:rPr>
              <a:t>§24 CZ, případ nepřímého zastoupení</a:t>
            </a:r>
            <a:endParaRPr lang="cs-CZ" sz="2000" dirty="0">
              <a:solidFill>
                <a:prstClr val="black"/>
              </a:solidFill>
            </a:endParaRPr>
          </a:p>
        </p:txBody>
      </p:sp>
    </p:spTree>
    <p:extLst>
      <p:ext uri="{BB962C8B-B14F-4D97-AF65-F5344CB8AC3E}">
        <p14:creationId xmlns:p14="http://schemas.microsoft.com/office/powerpoint/2010/main" val="1313755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r>
                <a:rPr lang="cs-CZ" sz="2000" b="1" spc="100" dirty="0" smtClean="0">
                  <a:solidFill>
                    <a:srgbClr val="4E67C8">
                      <a:lumMod val="50000"/>
                    </a:srgbClr>
                  </a:solidFill>
                  <a:latin typeface="MS Reference Sans Serif" pitchFamily="34" charset="0"/>
                </a:rPr>
                <a:t>Sekundární cíle </a:t>
              </a:r>
              <a:r>
                <a:rPr lang="cs-CZ" sz="2000" b="1" spc="100" dirty="0">
                  <a:solidFill>
                    <a:srgbClr val="4E67C8">
                      <a:lumMod val="50000"/>
                    </a:srgbClr>
                  </a:solidFill>
                  <a:latin typeface="MS Reference Sans Serif" pitchFamily="34" charset="0"/>
                </a:rPr>
                <a:t>nové úpravy</a:t>
              </a:r>
            </a:p>
            <a:p>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279576" y="1412776"/>
            <a:ext cx="7992888" cy="369332"/>
          </a:xfrm>
          <a:prstGeom prst="rect">
            <a:avLst/>
          </a:prstGeom>
          <a:noFill/>
        </p:spPr>
        <p:txBody>
          <a:bodyPr wrap="square" rtlCol="0">
            <a:spAutoFit/>
          </a:bodyPr>
          <a:lstStyle/>
          <a:p>
            <a:endParaRPr lang="en-GB" dirty="0">
              <a:solidFill>
                <a:prstClr val="black"/>
              </a:solidFill>
            </a:endParaRPr>
          </a:p>
        </p:txBody>
      </p:sp>
      <p:sp>
        <p:nvSpPr>
          <p:cNvPr id="34" name="TextovéPole 33"/>
          <p:cNvSpPr txBox="1"/>
          <p:nvPr/>
        </p:nvSpPr>
        <p:spPr>
          <a:xfrm>
            <a:off x="1420556" y="1518256"/>
            <a:ext cx="8816888" cy="2677656"/>
          </a:xfrm>
          <a:prstGeom prst="rect">
            <a:avLst/>
          </a:prstGeom>
          <a:noFill/>
        </p:spPr>
        <p:txBody>
          <a:bodyPr wrap="square" rtlCol="0" anchor="ctr">
            <a:spAutoFit/>
          </a:bodyPr>
          <a:lstStyle/>
          <a:p>
            <a:pPr marL="457200" indent="-457200">
              <a:buFont typeface="Arial" panose="020B0604020202020204" pitchFamily="34" charset="0"/>
              <a:buChar char="•"/>
            </a:pPr>
            <a:r>
              <a:rPr lang="cs-CZ" sz="2800" dirty="0" smtClean="0">
                <a:solidFill>
                  <a:srgbClr val="0069B4"/>
                </a:solidFill>
              </a:rPr>
              <a:t>Zjednodušení provádění kontrol po propuštění zboží</a:t>
            </a:r>
          </a:p>
          <a:p>
            <a:pPr marL="457200" indent="-457200">
              <a:buFont typeface="Arial" panose="020B0604020202020204" pitchFamily="34" charset="0"/>
              <a:buChar char="•"/>
            </a:pPr>
            <a:r>
              <a:rPr lang="cs-CZ" sz="2800" dirty="0" smtClean="0">
                <a:solidFill>
                  <a:srgbClr val="FF0000"/>
                </a:solidFill>
              </a:rPr>
              <a:t>Nastavení principu liberačních ustanovení v oblasti </a:t>
            </a:r>
            <a:r>
              <a:rPr lang="cs-CZ" sz="2800" dirty="0">
                <a:solidFill>
                  <a:prstClr val="black"/>
                </a:solidFill>
              </a:rPr>
              <a:t>správního trestání s důrazem na vnitřní kontrolní mechanismy deklaranta s cílem zajistit rovné hospodářské </a:t>
            </a:r>
            <a:r>
              <a:rPr lang="cs-CZ" sz="2800" dirty="0" smtClean="0">
                <a:solidFill>
                  <a:prstClr val="black"/>
                </a:solidFill>
              </a:rPr>
              <a:t>podmínky – případy nápravy chybných údajů ze strany pachatele</a:t>
            </a:r>
            <a:endParaRPr lang="cs-CZ" sz="2800" dirty="0">
              <a:solidFill>
                <a:prstClr val="black"/>
              </a:solidFill>
            </a:endParaRPr>
          </a:p>
        </p:txBody>
      </p:sp>
    </p:spTree>
    <p:extLst>
      <p:ext uri="{BB962C8B-B14F-4D97-AF65-F5344CB8AC3E}">
        <p14:creationId xmlns:p14="http://schemas.microsoft.com/office/powerpoint/2010/main" val="188101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7"/>
            <a:ext cx="7992888" cy="4708981"/>
          </a:xfrm>
          <a:prstGeom prst="rect">
            <a:avLst/>
          </a:prstGeom>
          <a:noFill/>
        </p:spPr>
        <p:txBody>
          <a:bodyPr wrap="square" rtlCol="0">
            <a:spAutoFit/>
          </a:bodyPr>
          <a:lstStyle/>
          <a:p>
            <a:pPr algn="ctr" eaLnBrk="0" fontAlgn="base" hangingPunct="0">
              <a:spcBef>
                <a:spcPct val="0"/>
              </a:spcBef>
              <a:spcAft>
                <a:spcPct val="0"/>
              </a:spcAft>
            </a:pPr>
            <a:r>
              <a:rPr lang="cs-CZ" sz="2000" b="1" dirty="0">
                <a:solidFill>
                  <a:srgbClr val="002060"/>
                </a:solidFill>
              </a:rPr>
              <a:t>Místní příslušnost ke správě cla </a:t>
            </a:r>
            <a:r>
              <a:rPr lang="cs-CZ" sz="2000" dirty="0">
                <a:solidFill>
                  <a:srgbClr val="002060"/>
                </a:solidFill>
              </a:rPr>
              <a:t>(§ 4)</a:t>
            </a:r>
          </a:p>
          <a:p>
            <a:pPr algn="ctr" eaLnBrk="0" fontAlgn="base" hangingPunct="0">
              <a:spcBef>
                <a:spcPct val="0"/>
              </a:spcBef>
              <a:spcAft>
                <a:spcPct val="0"/>
              </a:spcAft>
            </a:pPr>
            <a:endParaRPr lang="cs-CZ" sz="2000" b="1" dirty="0">
              <a:solidFill>
                <a:srgbClr val="002060"/>
              </a:solidFill>
            </a:endParaRPr>
          </a:p>
          <a:p>
            <a:pPr eaLnBrk="0" fontAlgn="base" hangingPunct="0">
              <a:spcBef>
                <a:spcPct val="0"/>
              </a:spcBef>
              <a:spcAft>
                <a:spcPct val="0"/>
              </a:spcAft>
            </a:pPr>
            <a:r>
              <a:rPr lang="cs-CZ" sz="2000" dirty="0">
                <a:solidFill>
                  <a:srgbClr val="002060"/>
                </a:solidFill>
              </a:rPr>
              <a:t>Nový pojem – správce cla</a:t>
            </a:r>
          </a:p>
          <a:p>
            <a:pPr eaLnBrk="0" fontAlgn="base" hangingPunct="0">
              <a:spcBef>
                <a:spcPct val="0"/>
              </a:spcBef>
              <a:spcAft>
                <a:spcPct val="0"/>
              </a:spcAft>
            </a:pPr>
            <a:r>
              <a:rPr lang="cs-CZ" sz="2000" dirty="0" smtClean="0">
                <a:solidFill>
                  <a:schemeClr val="accent1">
                    <a:lumMod val="50000"/>
                  </a:schemeClr>
                </a:solidFill>
                <a:effectLst/>
                <a:ea typeface="Times New Roman" panose="02020603050405020304" pitchFamily="18" charset="0"/>
              </a:rPr>
              <a:t>Správce cla, který je příslušný k vedení celního řízení, je místně příslušný ke správě cla, pokud je nebo mělo být clo v tomto řízení vyměřováno.</a:t>
            </a:r>
          </a:p>
          <a:p>
            <a:pPr eaLnBrk="0" fontAlgn="base" hangingPunct="0">
              <a:spcBef>
                <a:spcPct val="0"/>
              </a:spcBef>
              <a:spcAft>
                <a:spcPct val="0"/>
              </a:spcAft>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Dále správce cla, který jako </a:t>
            </a:r>
            <a:r>
              <a:rPr lang="cs-CZ" sz="2000" b="1" dirty="0">
                <a:solidFill>
                  <a:srgbClr val="002060"/>
                </a:solidFill>
              </a:rPr>
              <a:t>první zjistil skutečnosti </a:t>
            </a:r>
            <a:r>
              <a:rPr lang="cs-CZ" sz="2000" dirty="0">
                <a:solidFill>
                  <a:srgbClr val="002060"/>
                </a:solidFill>
              </a:rPr>
              <a:t>vedoucí ke vzniku celního dluhu </a:t>
            </a:r>
            <a:r>
              <a:rPr lang="cs-CZ" sz="2000" dirty="0" smtClean="0">
                <a:solidFill>
                  <a:srgbClr val="002060"/>
                </a:solidFill>
              </a:rPr>
              <a:t>je místně příslušný k</a:t>
            </a:r>
          </a:p>
          <a:p>
            <a:pPr marL="342900" indent="-342900" eaLnBrk="0" fontAlgn="base" hangingPunct="0">
              <a:spcBef>
                <a:spcPct val="0"/>
              </a:spcBef>
              <a:spcAft>
                <a:spcPct val="0"/>
              </a:spcAft>
              <a:buFont typeface="Arial" panose="020B0604020202020204" pitchFamily="34" charset="0"/>
              <a:buChar char="•"/>
            </a:pPr>
            <a:r>
              <a:rPr lang="cs-CZ" sz="2000" dirty="0" smtClean="0">
                <a:solidFill>
                  <a:srgbClr val="002060"/>
                </a:solidFill>
              </a:rPr>
              <a:t> </a:t>
            </a:r>
            <a:r>
              <a:rPr lang="cs-CZ" sz="2000" dirty="0">
                <a:solidFill>
                  <a:srgbClr val="002060"/>
                </a:solidFill>
              </a:rPr>
              <a:t>	vyměření cla mimo celní řízení</a:t>
            </a:r>
          </a:p>
          <a:p>
            <a:pPr eaLnBrk="0" fontAlgn="base" hangingPunct="0">
              <a:spcBef>
                <a:spcPct val="0"/>
              </a:spcBef>
              <a:spcAft>
                <a:spcPct val="0"/>
              </a:spcAft>
              <a:buFont typeface="Arial" panose="020B0604020202020204" pitchFamily="34" charset="0"/>
              <a:buChar char="•"/>
            </a:pPr>
            <a:r>
              <a:rPr lang="cs-CZ" sz="2000" dirty="0">
                <a:solidFill>
                  <a:srgbClr val="002060"/>
                </a:solidFill>
              </a:rPr>
              <a:t> 	doměření cla a</a:t>
            </a:r>
          </a:p>
          <a:p>
            <a:pPr eaLnBrk="0" fontAlgn="base" hangingPunct="0">
              <a:spcBef>
                <a:spcPct val="0"/>
              </a:spcBef>
              <a:spcAft>
                <a:spcPct val="0"/>
              </a:spcAft>
              <a:buFont typeface="Arial" panose="020B0604020202020204" pitchFamily="34" charset="0"/>
              <a:buChar char="•"/>
            </a:pPr>
            <a:r>
              <a:rPr lang="cs-CZ" sz="2000" dirty="0">
                <a:solidFill>
                  <a:srgbClr val="002060"/>
                </a:solidFill>
              </a:rPr>
              <a:t> 	zajištění cla vyměřovaného mimo celní řízení nebo 	doměřovaného cla zajišťovacím příkazem </a:t>
            </a:r>
          </a:p>
          <a:p>
            <a:pPr eaLnBrk="0" fontAlgn="base" hangingPunct="0">
              <a:spcBef>
                <a:spcPct val="0"/>
              </a:spcBef>
              <a:spcAft>
                <a:spcPct val="0"/>
              </a:spcAft>
              <a:buFont typeface="Arial" panose="020B0604020202020204" pitchFamily="34" charset="0"/>
              <a:buChar char="•"/>
            </a:pPr>
            <a:endParaRPr lang="cs-CZ" sz="2000" dirty="0">
              <a:solidFill>
                <a:srgbClr val="002060"/>
              </a:solidFill>
            </a:endParaRPr>
          </a:p>
          <a:p>
            <a:pPr eaLnBrk="0" fontAlgn="base" hangingPunct="0">
              <a:spcBef>
                <a:spcPct val="0"/>
              </a:spcBef>
              <a:spcAft>
                <a:spcPct val="0"/>
              </a:spcAft>
            </a:pPr>
            <a:r>
              <a:rPr lang="cs-CZ" sz="2000" dirty="0">
                <a:solidFill>
                  <a:srgbClr val="002060"/>
                </a:solidFill>
              </a:rPr>
              <a:t>Ve věci zničení zboží pod celním dohledem nebo </a:t>
            </a:r>
            <a:r>
              <a:rPr lang="cs-CZ" sz="2000" dirty="0" smtClean="0">
                <a:solidFill>
                  <a:srgbClr val="002060"/>
                </a:solidFill>
              </a:rPr>
              <a:t>prodeje zboží je místně příslušný ten </a:t>
            </a:r>
            <a:r>
              <a:rPr lang="cs-CZ" sz="2000" dirty="0">
                <a:solidFill>
                  <a:srgbClr val="002060"/>
                </a:solidFill>
              </a:rPr>
              <a:t>správce cla, který zboží </a:t>
            </a:r>
            <a:r>
              <a:rPr lang="cs-CZ" sz="2000" dirty="0" smtClean="0">
                <a:solidFill>
                  <a:srgbClr val="002060"/>
                </a:solidFill>
              </a:rPr>
              <a:t>zadržel.</a:t>
            </a:r>
            <a:endParaRPr lang="cs-CZ" sz="2000" dirty="0">
              <a:solidFill>
                <a:srgbClr val="002060"/>
              </a:solidFill>
            </a:endParaRPr>
          </a:p>
        </p:txBody>
      </p:sp>
    </p:spTree>
    <p:extLst>
      <p:ext uri="{BB962C8B-B14F-4D97-AF65-F5344CB8AC3E}">
        <p14:creationId xmlns:p14="http://schemas.microsoft.com/office/powerpoint/2010/main" val="3267361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a:r>
                <a:rPr lang="cs-CZ" sz="2000" b="1" spc="100" dirty="0" smtClean="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244556" y="1055067"/>
            <a:ext cx="7992888" cy="5324535"/>
          </a:xfrm>
          <a:prstGeom prst="rect">
            <a:avLst/>
          </a:prstGeom>
          <a:noFill/>
        </p:spPr>
        <p:txBody>
          <a:bodyPr wrap="square" rtlCol="0">
            <a:spAutoFit/>
          </a:bodyPr>
          <a:lstStyle/>
          <a:p>
            <a:pPr algn="just"/>
            <a:r>
              <a:rPr lang="cs-CZ" sz="2000" b="1" u="sng" dirty="0">
                <a:solidFill>
                  <a:srgbClr val="4E67C8">
                    <a:lumMod val="50000"/>
                  </a:srgbClr>
                </a:solidFill>
              </a:rPr>
              <a:t>Zvláštní ustanovení o provádění kontroly po </a:t>
            </a:r>
            <a:r>
              <a:rPr lang="cs-CZ" sz="2000" b="1" u="sng" dirty="0" err="1">
                <a:solidFill>
                  <a:srgbClr val="4E67C8">
                    <a:lumMod val="50000"/>
                  </a:srgbClr>
                </a:solidFill>
              </a:rPr>
              <a:t>prop</a:t>
            </a:r>
            <a:r>
              <a:rPr lang="cs-CZ" sz="2000" b="1" u="sng" dirty="0">
                <a:solidFill>
                  <a:srgbClr val="4E67C8">
                    <a:lumMod val="50000"/>
                  </a:srgbClr>
                </a:solidFill>
              </a:rPr>
              <a:t>. </a:t>
            </a:r>
            <a:r>
              <a:rPr lang="cs-CZ" sz="2000" b="1" u="sng" dirty="0" err="1">
                <a:solidFill>
                  <a:srgbClr val="4E67C8">
                    <a:lumMod val="50000"/>
                  </a:srgbClr>
                </a:solidFill>
              </a:rPr>
              <a:t>zb</a:t>
            </a:r>
            <a:r>
              <a:rPr lang="cs-CZ" sz="2000" b="1" u="sng" dirty="0">
                <a:solidFill>
                  <a:srgbClr val="4E67C8">
                    <a:lumMod val="50000"/>
                  </a:srgbClr>
                </a:solidFill>
              </a:rPr>
              <a:t>. (KPPZ)</a:t>
            </a:r>
          </a:p>
          <a:p>
            <a:pPr algn="just"/>
            <a:endParaRPr lang="cs-CZ" sz="2000" dirty="0" smtClean="0">
              <a:solidFill>
                <a:srgbClr val="4E67C8">
                  <a:lumMod val="50000"/>
                </a:srgbClr>
              </a:solidFill>
            </a:endParaRPr>
          </a:p>
          <a:p>
            <a:pPr algn="just"/>
            <a:r>
              <a:rPr lang="cs-CZ" sz="2000" dirty="0" smtClean="0">
                <a:solidFill>
                  <a:srgbClr val="4E67C8">
                    <a:lumMod val="50000"/>
                  </a:srgbClr>
                </a:solidFill>
              </a:rPr>
              <a:t>Správce </a:t>
            </a:r>
            <a:r>
              <a:rPr lang="cs-CZ" sz="2000" dirty="0">
                <a:solidFill>
                  <a:srgbClr val="4E67C8">
                    <a:lumMod val="50000"/>
                  </a:srgbClr>
                </a:solidFill>
              </a:rPr>
              <a:t>cla provede </a:t>
            </a:r>
            <a:r>
              <a:rPr lang="cs-CZ" sz="2000" b="1" u="sng" dirty="0">
                <a:solidFill>
                  <a:srgbClr val="4E67C8">
                    <a:lumMod val="50000"/>
                  </a:srgbClr>
                </a:solidFill>
              </a:rPr>
              <a:t>daňovou kontrolu (DK) </a:t>
            </a:r>
            <a:r>
              <a:rPr lang="cs-CZ" sz="2000" dirty="0">
                <a:solidFill>
                  <a:srgbClr val="4E67C8">
                    <a:lumMod val="50000"/>
                  </a:srgbClr>
                </a:solidFill>
              </a:rPr>
              <a:t>(§ 5 </a:t>
            </a:r>
            <a:r>
              <a:rPr lang="cs-CZ" sz="2000" dirty="0" smtClean="0">
                <a:solidFill>
                  <a:srgbClr val="4E67C8">
                    <a:lumMod val="50000"/>
                  </a:srgbClr>
                </a:solidFill>
              </a:rPr>
              <a:t>CZ) </a:t>
            </a:r>
            <a:r>
              <a:rPr lang="cs-CZ" sz="2000" dirty="0">
                <a:solidFill>
                  <a:srgbClr val="4E67C8">
                    <a:lumMod val="50000"/>
                  </a:srgbClr>
                </a:solidFill>
              </a:rPr>
              <a:t>v případě KPPZ (čl. 48 CKU) nebo zboží vyjmutého z celního dohledu, je-li zboží zjištěno v rámci KPPZ</a:t>
            </a:r>
          </a:p>
          <a:p>
            <a:pPr algn="just"/>
            <a:endParaRPr lang="cs-CZ" sz="2000" dirty="0" smtClean="0">
              <a:solidFill>
                <a:srgbClr val="4E67C8">
                  <a:lumMod val="50000"/>
                </a:srgbClr>
              </a:solidFill>
            </a:endParaRPr>
          </a:p>
          <a:p>
            <a:pPr algn="just"/>
            <a:r>
              <a:rPr lang="cs-CZ" sz="2000" dirty="0" smtClean="0">
                <a:solidFill>
                  <a:srgbClr val="4E67C8">
                    <a:lumMod val="50000"/>
                  </a:srgbClr>
                </a:solidFill>
              </a:rPr>
              <a:t>DK </a:t>
            </a:r>
            <a:r>
              <a:rPr lang="cs-CZ" sz="2000" dirty="0">
                <a:solidFill>
                  <a:srgbClr val="4E67C8">
                    <a:lumMod val="50000"/>
                  </a:srgbClr>
                </a:solidFill>
              </a:rPr>
              <a:t>je </a:t>
            </a:r>
            <a:r>
              <a:rPr lang="cs-CZ" sz="2000" b="1" u="sng" dirty="0">
                <a:solidFill>
                  <a:srgbClr val="4E67C8">
                    <a:lumMod val="50000"/>
                  </a:srgbClr>
                </a:solidFill>
              </a:rPr>
              <a:t>zahájena doručením oznámení </a:t>
            </a:r>
            <a:r>
              <a:rPr lang="cs-CZ" sz="2000" dirty="0">
                <a:solidFill>
                  <a:srgbClr val="4E67C8">
                    <a:lumMod val="50000"/>
                  </a:srgbClr>
                </a:solidFill>
              </a:rPr>
              <a:t>o jejím zahájení (vymezen předmět a rozsah kontroly)</a:t>
            </a:r>
          </a:p>
          <a:p>
            <a:pPr algn="just"/>
            <a:endParaRPr lang="cs-CZ" sz="2000" dirty="0" smtClean="0">
              <a:solidFill>
                <a:srgbClr val="4E67C8">
                  <a:lumMod val="50000"/>
                </a:srgbClr>
              </a:solidFill>
            </a:endParaRPr>
          </a:p>
          <a:p>
            <a:pPr algn="just"/>
            <a:r>
              <a:rPr lang="cs-CZ" sz="2000" dirty="0">
                <a:solidFill>
                  <a:srgbClr val="4E67C8">
                    <a:lumMod val="50000"/>
                  </a:srgbClr>
                </a:solidFill>
              </a:rPr>
              <a:t>S</a:t>
            </a:r>
            <a:r>
              <a:rPr lang="cs-CZ" sz="2000" dirty="0" smtClean="0">
                <a:solidFill>
                  <a:srgbClr val="4E67C8">
                    <a:lumMod val="50000"/>
                  </a:srgbClr>
                </a:solidFill>
              </a:rPr>
              <a:t>eznámení </a:t>
            </a:r>
            <a:r>
              <a:rPr lang="cs-CZ" sz="2000" dirty="0">
                <a:solidFill>
                  <a:srgbClr val="4E67C8">
                    <a:lumMod val="50000"/>
                  </a:srgbClr>
                </a:solidFill>
              </a:rPr>
              <a:t>se s výsledkem DK a předložení výsledku kontrolního zjištění také jeho doručením</a:t>
            </a:r>
          </a:p>
          <a:p>
            <a:pPr algn="just"/>
            <a:endParaRPr lang="cs-CZ" sz="2000" dirty="0" smtClean="0">
              <a:solidFill>
                <a:srgbClr val="4E67C8">
                  <a:lumMod val="50000"/>
                </a:srgbClr>
              </a:solidFill>
            </a:endParaRPr>
          </a:p>
          <a:p>
            <a:pPr algn="just"/>
            <a:r>
              <a:rPr lang="cs-CZ" sz="2000" dirty="0" smtClean="0">
                <a:solidFill>
                  <a:srgbClr val="4E67C8">
                    <a:lumMod val="50000"/>
                  </a:srgbClr>
                </a:solidFill>
              </a:rPr>
              <a:t>Umožněno </a:t>
            </a:r>
            <a:r>
              <a:rPr lang="cs-CZ" sz="2000" dirty="0">
                <a:solidFill>
                  <a:srgbClr val="4E67C8">
                    <a:lumMod val="50000"/>
                  </a:srgbClr>
                </a:solidFill>
              </a:rPr>
              <a:t>právo na slyšení – pokud v průběhu DK na základě vyjádření kontrolované osoby dojde ke změně výsledku kontrolního slyšení </a:t>
            </a:r>
          </a:p>
          <a:p>
            <a:pPr algn="just"/>
            <a:endParaRPr lang="cs-CZ" sz="2000" b="1" u="sng" dirty="0" smtClean="0">
              <a:solidFill>
                <a:srgbClr val="4E67C8">
                  <a:lumMod val="50000"/>
                </a:srgbClr>
              </a:solidFill>
            </a:endParaRPr>
          </a:p>
          <a:p>
            <a:pPr algn="just"/>
            <a:r>
              <a:rPr lang="cs-CZ" sz="2000" b="1" u="sng" dirty="0" smtClean="0">
                <a:solidFill>
                  <a:srgbClr val="4E67C8">
                    <a:lumMod val="50000"/>
                  </a:srgbClr>
                </a:solidFill>
              </a:rPr>
              <a:t>Ukončení </a:t>
            </a:r>
            <a:r>
              <a:rPr lang="cs-CZ" sz="2000" b="1" u="sng" dirty="0">
                <a:solidFill>
                  <a:srgbClr val="4E67C8">
                    <a:lumMod val="50000"/>
                  </a:srgbClr>
                </a:solidFill>
              </a:rPr>
              <a:t>DK </a:t>
            </a:r>
            <a:r>
              <a:rPr lang="cs-CZ" sz="2000" dirty="0">
                <a:solidFill>
                  <a:srgbClr val="4E67C8">
                    <a:lumMod val="50000"/>
                  </a:srgbClr>
                </a:solidFill>
              </a:rPr>
              <a:t>opět doručením oznámení o ukončení DK a předložením zprávy – </a:t>
            </a:r>
            <a:r>
              <a:rPr lang="cs-CZ" sz="2000" b="1" u="sng" dirty="0">
                <a:solidFill>
                  <a:srgbClr val="4E67C8">
                    <a:lumMod val="50000"/>
                  </a:srgbClr>
                </a:solidFill>
              </a:rPr>
              <a:t>zpráva se s kontrolovanou osobou neprojednává</a:t>
            </a:r>
          </a:p>
        </p:txBody>
      </p:sp>
    </p:spTree>
    <p:extLst>
      <p:ext uri="{BB962C8B-B14F-4D97-AF65-F5344CB8AC3E}">
        <p14:creationId xmlns:p14="http://schemas.microsoft.com/office/powerpoint/2010/main" val="2791695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496008"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5833585" cy="400110"/>
            </a:xfrm>
            <a:prstGeom prst="rect">
              <a:avLst/>
            </a:prstGeom>
            <a:noFill/>
          </p:spPr>
          <p:txBody>
            <a:bodyPr wrap="square" rtlCol="0">
              <a:spAutoFit/>
            </a:bodyPr>
            <a:lstStyle/>
            <a:p>
              <a:pPr algn="ctr"/>
              <a:r>
                <a:rPr lang="cs-CZ" sz="2000" b="1" spc="100" dirty="0" smtClean="0">
                  <a:solidFill>
                    <a:srgbClr val="4E67C8">
                      <a:lumMod val="50000"/>
                    </a:srgbClr>
                  </a:solidFill>
                  <a:latin typeface="MS Reference Sans Serif" pitchFamily="34" charset="0"/>
                </a:rPr>
                <a:t>Celní zákon</a:t>
              </a: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r>
                <a:rPr lang="cs-CZ" dirty="0">
                  <a:solidFill>
                    <a:prstClr val="black"/>
                  </a:solidFill>
                </a:rPr>
                <a:t>www.celnisprava.cz</a:t>
              </a:r>
            </a:p>
          </p:txBody>
        </p:sp>
      </p:grpSp>
      <p:sp>
        <p:nvSpPr>
          <p:cNvPr id="32" name="TextovéPole 31"/>
          <p:cNvSpPr txBox="1"/>
          <p:nvPr/>
        </p:nvSpPr>
        <p:spPr>
          <a:xfrm>
            <a:off x="2313624" y="1124744"/>
            <a:ext cx="7992888" cy="5016758"/>
          </a:xfrm>
          <a:prstGeom prst="rect">
            <a:avLst/>
          </a:prstGeom>
          <a:noFill/>
        </p:spPr>
        <p:txBody>
          <a:bodyPr wrap="square" rtlCol="0">
            <a:spAutoFit/>
          </a:bodyPr>
          <a:lstStyle/>
          <a:p>
            <a:r>
              <a:rPr lang="cs-CZ" sz="2000" b="1" u="sng" dirty="0">
                <a:solidFill>
                  <a:srgbClr val="4E67C8">
                    <a:lumMod val="50000"/>
                  </a:srgbClr>
                </a:solidFill>
              </a:rPr>
              <a:t>Daňová kontrola v případě nepřímého zastoupení </a:t>
            </a:r>
          </a:p>
          <a:p>
            <a:r>
              <a:rPr lang="cs-CZ" sz="2000" dirty="0">
                <a:solidFill>
                  <a:srgbClr val="4E67C8">
                    <a:lumMod val="50000"/>
                  </a:srgbClr>
                </a:solidFill>
              </a:rPr>
              <a:t>Ustanovena solidární odpovědnost za celní dluh (§ 24 </a:t>
            </a:r>
            <a:r>
              <a:rPr lang="cs-CZ" sz="2000" dirty="0" smtClean="0">
                <a:solidFill>
                  <a:srgbClr val="4E67C8">
                    <a:lumMod val="50000"/>
                  </a:srgbClr>
                </a:solidFill>
              </a:rPr>
              <a:t>CZ)</a:t>
            </a:r>
            <a:endParaRPr lang="cs-CZ" sz="2000" dirty="0" smtClean="0">
              <a:solidFill>
                <a:srgbClr val="4E67C8">
                  <a:lumMod val="50000"/>
                </a:srgbClr>
              </a:solidFill>
            </a:endParaRPr>
          </a:p>
          <a:p>
            <a:endParaRPr lang="cs-CZ" sz="2000" dirty="0">
              <a:solidFill>
                <a:srgbClr val="4E67C8">
                  <a:lumMod val="50000"/>
                </a:srgbClr>
              </a:solidFill>
            </a:endParaRPr>
          </a:p>
          <a:p>
            <a:r>
              <a:rPr lang="cs-CZ" sz="2000" dirty="0">
                <a:solidFill>
                  <a:srgbClr val="4E67C8">
                    <a:lumMod val="50000"/>
                  </a:srgbClr>
                </a:solidFill>
              </a:rPr>
              <a:t>Clo se doměří </a:t>
            </a:r>
            <a:r>
              <a:rPr lang="cs-CZ" sz="2000" b="1" dirty="0">
                <a:solidFill>
                  <a:srgbClr val="4E67C8">
                    <a:lumMod val="50000"/>
                  </a:srgbClr>
                </a:solidFill>
              </a:rPr>
              <a:t>všem osobám</a:t>
            </a:r>
            <a:r>
              <a:rPr lang="cs-CZ" sz="2000" dirty="0">
                <a:solidFill>
                  <a:srgbClr val="4E67C8">
                    <a:lumMod val="50000"/>
                  </a:srgbClr>
                </a:solidFill>
              </a:rPr>
              <a:t>, které odpovídají za clo společně a nerozdílně (společný celní dluh</a:t>
            </a:r>
            <a:r>
              <a:rPr lang="cs-CZ" sz="2000" dirty="0" smtClean="0">
                <a:solidFill>
                  <a:srgbClr val="4E67C8">
                    <a:lumMod val="50000"/>
                  </a:srgbClr>
                </a:solidFill>
              </a:rPr>
              <a:t>)</a:t>
            </a:r>
          </a:p>
          <a:p>
            <a:endParaRPr lang="cs-CZ" sz="2000" dirty="0">
              <a:solidFill>
                <a:srgbClr val="4E67C8">
                  <a:lumMod val="50000"/>
                </a:srgbClr>
              </a:solidFill>
            </a:endParaRPr>
          </a:p>
          <a:p>
            <a:r>
              <a:rPr lang="cs-CZ" sz="2000" dirty="0">
                <a:solidFill>
                  <a:srgbClr val="4E67C8">
                    <a:lumMod val="50000"/>
                  </a:srgbClr>
                </a:solidFill>
              </a:rPr>
              <a:t>DK je zahájena  a provedena </a:t>
            </a:r>
            <a:r>
              <a:rPr lang="cs-CZ" sz="2000" b="1" dirty="0">
                <a:solidFill>
                  <a:srgbClr val="4E67C8">
                    <a:lumMod val="50000"/>
                  </a:srgbClr>
                </a:solidFill>
              </a:rPr>
              <a:t>jen u jednoho dlužníka </a:t>
            </a:r>
            <a:r>
              <a:rPr lang="cs-CZ" sz="2000" dirty="0">
                <a:solidFill>
                  <a:srgbClr val="4E67C8">
                    <a:lumMod val="50000"/>
                  </a:srgbClr>
                </a:solidFill>
              </a:rPr>
              <a:t>(ponecháno na správní úvaze celních orgánů</a:t>
            </a:r>
            <a:r>
              <a:rPr lang="cs-CZ" sz="2000" dirty="0" smtClean="0">
                <a:solidFill>
                  <a:srgbClr val="4E67C8">
                    <a:lumMod val="50000"/>
                  </a:srgbClr>
                </a:solidFill>
              </a:rPr>
              <a:t>)</a:t>
            </a:r>
          </a:p>
          <a:p>
            <a:endParaRPr lang="cs-CZ" sz="2000" dirty="0">
              <a:solidFill>
                <a:srgbClr val="4E67C8">
                  <a:lumMod val="50000"/>
                </a:srgbClr>
              </a:solidFill>
            </a:endParaRPr>
          </a:p>
          <a:p>
            <a:r>
              <a:rPr lang="cs-CZ" sz="2000" dirty="0">
                <a:solidFill>
                  <a:srgbClr val="4E67C8">
                    <a:lumMod val="50000"/>
                  </a:srgbClr>
                </a:solidFill>
              </a:rPr>
              <a:t>Nutno umožnit uplatnění práva na </a:t>
            </a:r>
            <a:r>
              <a:rPr lang="cs-CZ" sz="2000" dirty="0" smtClean="0">
                <a:solidFill>
                  <a:srgbClr val="4E67C8">
                    <a:lumMod val="50000"/>
                  </a:srgbClr>
                </a:solidFill>
              </a:rPr>
              <a:t>slyšení</a:t>
            </a:r>
          </a:p>
          <a:p>
            <a:endParaRPr lang="cs-CZ" sz="2000" dirty="0">
              <a:solidFill>
                <a:srgbClr val="4E67C8">
                  <a:lumMod val="50000"/>
                </a:srgbClr>
              </a:solidFill>
            </a:endParaRPr>
          </a:p>
          <a:p>
            <a:r>
              <a:rPr lang="cs-CZ" sz="2000" dirty="0">
                <a:solidFill>
                  <a:srgbClr val="4E67C8">
                    <a:lumMod val="50000"/>
                  </a:srgbClr>
                </a:solidFill>
              </a:rPr>
              <a:t>Výsledný DPV je doručen oběma dlužníkům, lze uplatnit řádný opravný </a:t>
            </a:r>
            <a:r>
              <a:rPr lang="cs-CZ" sz="2000" dirty="0" smtClean="0">
                <a:solidFill>
                  <a:srgbClr val="4E67C8">
                    <a:lumMod val="50000"/>
                  </a:srgbClr>
                </a:solidFill>
              </a:rPr>
              <a:t>prostředek, </a:t>
            </a:r>
            <a:r>
              <a:rPr lang="cs-CZ" sz="2000" b="1" dirty="0" smtClean="0">
                <a:solidFill>
                  <a:srgbClr val="4E67C8">
                    <a:lumMod val="50000"/>
                  </a:srgbClr>
                </a:solidFill>
              </a:rPr>
              <a:t>úrok z prodlení </a:t>
            </a:r>
            <a:r>
              <a:rPr lang="cs-CZ" sz="2000" dirty="0" smtClean="0">
                <a:solidFill>
                  <a:srgbClr val="4E67C8">
                    <a:lumMod val="50000"/>
                  </a:srgbClr>
                </a:solidFill>
              </a:rPr>
              <a:t>– čl. 114 odst. 2 UCC</a:t>
            </a:r>
          </a:p>
          <a:p>
            <a:endParaRPr lang="cs-CZ" sz="2000" dirty="0">
              <a:solidFill>
                <a:srgbClr val="4E67C8">
                  <a:lumMod val="50000"/>
                </a:srgbClr>
              </a:solidFill>
            </a:endParaRPr>
          </a:p>
          <a:p>
            <a:r>
              <a:rPr lang="cs-CZ" sz="2000" dirty="0">
                <a:solidFill>
                  <a:srgbClr val="4E67C8">
                    <a:lumMod val="50000"/>
                  </a:srgbClr>
                </a:solidFill>
              </a:rPr>
              <a:t>Odpovědnost nepřímého zástupce za celní dluh zaniká až prekluzí cla (max. lhůta 10 let)</a:t>
            </a:r>
          </a:p>
        </p:txBody>
      </p:sp>
    </p:spTree>
    <p:extLst>
      <p:ext uri="{BB962C8B-B14F-4D97-AF65-F5344CB8AC3E}">
        <p14:creationId xmlns:p14="http://schemas.microsoft.com/office/powerpoint/2010/main" val="1667791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976530" y="164725"/>
              <a:ext cx="5833585" cy="400110"/>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6"/>
            <a:ext cx="7992888" cy="2554545"/>
          </a:xfrm>
          <a:prstGeom prst="rect">
            <a:avLst/>
          </a:prstGeom>
          <a:noFill/>
        </p:spPr>
        <p:txBody>
          <a:bodyPr wrap="square" rtlCol="0">
            <a:spAutoFit/>
          </a:bodyPr>
          <a:lstStyle/>
          <a:p>
            <a:pPr algn="just" eaLnBrk="0" fontAlgn="base" hangingPunct="0">
              <a:spcBef>
                <a:spcPct val="0"/>
              </a:spcBef>
              <a:spcAft>
                <a:spcPct val="0"/>
              </a:spcAft>
            </a:pPr>
            <a:endParaRPr lang="cs-CZ" sz="2000" dirty="0">
              <a:solidFill>
                <a:prstClr val="black"/>
              </a:solidFill>
              <a:latin typeface="Arial" panose="020B0604020202020204" pitchFamily="34" charset="0"/>
            </a:endParaRPr>
          </a:p>
          <a:p>
            <a:pPr algn="ctr" eaLnBrk="0" fontAlgn="base" hangingPunct="0">
              <a:spcBef>
                <a:spcPct val="0"/>
              </a:spcBef>
              <a:spcAft>
                <a:spcPct val="0"/>
              </a:spcAft>
            </a:pPr>
            <a:r>
              <a:rPr lang="cs-CZ" sz="2000" b="1" dirty="0" smtClean="0">
                <a:solidFill>
                  <a:prstClr val="black"/>
                </a:solidFill>
              </a:rPr>
              <a:t>Doba pro uchování informací </a:t>
            </a:r>
            <a:r>
              <a:rPr lang="cs-CZ" sz="2000" dirty="0" smtClean="0">
                <a:solidFill>
                  <a:prstClr val="black"/>
                </a:solidFill>
              </a:rPr>
              <a:t>( § 10)</a:t>
            </a:r>
          </a:p>
          <a:p>
            <a:pPr algn="ctr" eaLnBrk="0" fontAlgn="base" hangingPunct="0">
              <a:spcBef>
                <a:spcPct val="0"/>
              </a:spcBef>
              <a:spcAft>
                <a:spcPct val="0"/>
              </a:spcAft>
            </a:pPr>
            <a:endParaRPr lang="cs-CZ" sz="2000" b="1" dirty="0" smtClean="0">
              <a:solidFill>
                <a:prstClr val="black"/>
              </a:solidFill>
            </a:endParaRPr>
          </a:p>
          <a:p>
            <a:pPr algn="just" eaLnBrk="0" fontAlgn="base" hangingPunct="0">
              <a:spcBef>
                <a:spcPct val="0"/>
              </a:spcBef>
              <a:spcAft>
                <a:spcPct val="0"/>
              </a:spcAft>
            </a:pPr>
            <a:r>
              <a:rPr lang="cs-CZ" sz="2000" dirty="0" smtClean="0">
                <a:solidFill>
                  <a:prstClr val="black"/>
                </a:solidFill>
              </a:rPr>
              <a:t> </a:t>
            </a:r>
            <a:r>
              <a:rPr lang="cs-CZ" sz="2000" dirty="0">
                <a:solidFill>
                  <a:prstClr val="black"/>
                </a:solidFill>
              </a:rPr>
              <a:t>- lhůta pro uchování informací pro účely celní kontroly </a:t>
            </a:r>
            <a:r>
              <a:rPr lang="cs-CZ" sz="2000" dirty="0">
                <a:solidFill>
                  <a:srgbClr val="0069B4"/>
                </a:solidFill>
              </a:rPr>
              <a:t>činí 10 let </a:t>
            </a:r>
            <a:r>
              <a:rPr lang="cs-CZ" sz="2000" dirty="0">
                <a:solidFill>
                  <a:prstClr val="black"/>
                </a:solidFill>
              </a:rPr>
              <a:t>– rozšíření lhůty zejména s ohledem na max. možnou prekluzivní lhůtu pro doměření cla</a:t>
            </a:r>
          </a:p>
          <a:p>
            <a:pPr algn="just" eaLnBrk="0" fontAlgn="base" hangingPunct="0">
              <a:spcBef>
                <a:spcPct val="0"/>
              </a:spcBef>
              <a:spcAft>
                <a:spcPct val="0"/>
              </a:spcAft>
            </a:pPr>
            <a:r>
              <a:rPr lang="cs-CZ" sz="2000" dirty="0">
                <a:solidFill>
                  <a:prstClr val="black"/>
                </a:solidFill>
              </a:rPr>
              <a:t>Nesplnění této povinnosti (§ 47 - přestupek a </a:t>
            </a:r>
            <a:r>
              <a:rPr lang="cs-CZ" sz="2000" dirty="0" smtClean="0">
                <a:solidFill>
                  <a:prstClr val="black"/>
                </a:solidFill>
              </a:rPr>
              <a:t>§ 48 </a:t>
            </a:r>
            <a:r>
              <a:rPr lang="cs-CZ" sz="2000" dirty="0">
                <a:solidFill>
                  <a:prstClr val="black"/>
                </a:solidFill>
              </a:rPr>
              <a:t>– </a:t>
            </a:r>
            <a:r>
              <a:rPr lang="cs-CZ" sz="2000" dirty="0" smtClean="0">
                <a:solidFill>
                  <a:prstClr val="black"/>
                </a:solidFill>
              </a:rPr>
              <a:t>delikt) </a:t>
            </a:r>
            <a:r>
              <a:rPr lang="cs-CZ" sz="2000" dirty="0">
                <a:solidFill>
                  <a:prstClr val="black"/>
                </a:solidFill>
              </a:rPr>
              <a:t>sankce až </a:t>
            </a:r>
            <a:endParaRPr lang="cs-CZ" sz="2000" dirty="0" smtClean="0">
              <a:solidFill>
                <a:prstClr val="black"/>
              </a:solidFill>
            </a:endParaRPr>
          </a:p>
          <a:p>
            <a:pPr algn="just" eaLnBrk="0" fontAlgn="base" hangingPunct="0">
              <a:spcBef>
                <a:spcPct val="0"/>
              </a:spcBef>
              <a:spcAft>
                <a:spcPct val="0"/>
              </a:spcAft>
            </a:pPr>
            <a:r>
              <a:rPr lang="cs-CZ" sz="2000" dirty="0" smtClean="0">
                <a:solidFill>
                  <a:prstClr val="black"/>
                </a:solidFill>
              </a:rPr>
              <a:t>4 mil</a:t>
            </a:r>
            <a:r>
              <a:rPr lang="cs-CZ" sz="2000" dirty="0">
                <a:solidFill>
                  <a:prstClr val="black"/>
                </a:solidFill>
              </a:rPr>
              <a:t>. Kč</a:t>
            </a:r>
          </a:p>
        </p:txBody>
      </p:sp>
    </p:spTree>
    <p:extLst>
      <p:ext uri="{BB962C8B-B14F-4D97-AF65-F5344CB8AC3E}">
        <p14:creationId xmlns:p14="http://schemas.microsoft.com/office/powerpoint/2010/main" val="3304274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1524000" y="-486"/>
            <a:ext cx="9144000" cy="6858486"/>
            <a:chOff x="0" y="-486"/>
            <a:chExt cx="9144000" cy="6858486"/>
          </a:xfrm>
        </p:grpSpPr>
        <p:sp>
          <p:nvSpPr>
            <p:cNvPr id="7" name="Obdélník 6"/>
            <p:cNvSpPr/>
            <p:nvPr/>
          </p:nvSpPr>
          <p:spPr>
            <a:xfrm>
              <a:off x="0" y="-486"/>
              <a:ext cx="9144000" cy="792088"/>
            </a:xfrm>
            <a:prstGeom prst="rect">
              <a:avLst/>
            </a:prstGeom>
            <a:gradFill flip="none" rotWithShape="1">
              <a:gsLst>
                <a:gs pos="0">
                  <a:srgbClr val="0070C0"/>
                </a:gs>
                <a:gs pos="29000">
                  <a:srgbClr val="85C2FF"/>
                </a:gs>
                <a:gs pos="52000">
                  <a:srgbClr val="C4D6EB"/>
                </a:gs>
                <a:gs pos="100000">
                  <a:schemeClr val="bg1"/>
                </a:gs>
              </a:gsLst>
              <a:lin ang="10800000" scaled="0"/>
              <a:tileRect/>
            </a:gradFill>
            <a:ln>
              <a:noFill/>
            </a:ln>
            <a:effectLst>
              <a:outerShdw blurRad="774700" dist="215900" dir="5400000" sx="92000" sy="92000" algn="t" rotWithShape="0">
                <a:schemeClr val="tx2">
                  <a:lumMod val="40000"/>
                  <a:lumOff val="60000"/>
                  <a:alpha val="4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pic>
          <p:nvPicPr>
            <p:cNvPr id="9" name="Picture 20" descr="paveza_pruhl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LOGO-small C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extLst>
              <a:ext uri="{909E8E84-426E-40DD-AFC4-6F175D3DCCD1}">
                <a14:hiddenFill xmlns:a14="http://schemas.microsoft.com/office/drawing/2010/main">
                  <a:solidFill>
                    <a:srgbClr val="FFFFFF"/>
                  </a:solidFill>
                </a14:hiddenFill>
              </a:ext>
            </a:extLst>
          </p:spPr>
        </p:pic>
        <p:sp>
          <p:nvSpPr>
            <p:cNvPr id="8" name="TextovéPole 7"/>
            <p:cNvSpPr txBox="1"/>
            <p:nvPr/>
          </p:nvSpPr>
          <p:spPr>
            <a:xfrm>
              <a:off x="1042670" y="164725"/>
              <a:ext cx="7077511" cy="677108"/>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4E67C8">
                      <a:lumMod val="50000"/>
                    </a:srgbClr>
                  </a:solidFill>
                  <a:latin typeface="MS Reference Sans Serif" pitchFamily="34" charset="0"/>
                </a:rPr>
                <a:t>Celní zákon</a:t>
              </a:r>
            </a:p>
            <a:p>
              <a:pPr eaLnBrk="0" fontAlgn="base" hangingPunct="0">
                <a:spcBef>
                  <a:spcPct val="0"/>
                </a:spcBef>
                <a:spcAft>
                  <a:spcPct val="0"/>
                </a:spcAft>
              </a:pPr>
              <a:endParaRPr lang="cs-CZ" b="1" spc="100" dirty="0">
                <a:solidFill>
                  <a:srgbClr val="4E67C8">
                    <a:lumMod val="50000"/>
                  </a:srgbClr>
                </a:solidFill>
                <a:latin typeface="MS Reference Sans Serif" pitchFamily="34" charset="0"/>
              </a:endParaRPr>
            </a:p>
          </p:txBody>
        </p:sp>
        <p:sp>
          <p:nvSpPr>
            <p:cNvPr id="12" name="Vývojový diagram: údaje 11"/>
            <p:cNvSpPr/>
            <p:nvPr/>
          </p:nvSpPr>
          <p:spPr>
            <a:xfrm>
              <a:off x="5792445" y="6318946"/>
              <a:ext cx="3337883" cy="539054"/>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0" name="Pěticípá hvězda 19"/>
            <p:cNvSpPr/>
            <p:nvPr/>
          </p:nvSpPr>
          <p:spPr>
            <a:xfrm>
              <a:off x="8120181" y="2132856"/>
              <a:ext cx="593263" cy="540060"/>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5" name="Pěticípá hvězda 24"/>
            <p:cNvSpPr/>
            <p:nvPr/>
          </p:nvSpPr>
          <p:spPr>
            <a:xfrm>
              <a:off x="6810115" y="2276871"/>
              <a:ext cx="651271" cy="580213"/>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6" name="Pěticípá hvězda 25"/>
            <p:cNvSpPr/>
            <p:nvPr/>
          </p:nvSpPr>
          <p:spPr>
            <a:xfrm>
              <a:off x="5634800" y="2857084"/>
              <a:ext cx="772080" cy="760319"/>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7" name="Pěticípá hvězda 26"/>
            <p:cNvSpPr/>
            <p:nvPr/>
          </p:nvSpPr>
          <p:spPr>
            <a:xfrm>
              <a:off x="4949874" y="4005064"/>
              <a:ext cx="1003523" cy="7920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28" name="Pěticípá hvězda 27"/>
            <p:cNvSpPr/>
            <p:nvPr/>
          </p:nvSpPr>
          <p:spPr>
            <a:xfrm>
              <a:off x="4786068" y="5185202"/>
              <a:ext cx="1167329" cy="90809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cs-CZ" dirty="0">
                <a:solidFill>
                  <a:prstClr val="white"/>
                </a:solidFill>
              </a:endParaRPr>
            </a:p>
          </p:txBody>
        </p:sp>
        <p:sp>
          <p:nvSpPr>
            <p:cNvPr id="13" name="TextovéPole 12"/>
            <p:cNvSpPr txBox="1"/>
            <p:nvPr/>
          </p:nvSpPr>
          <p:spPr>
            <a:xfrm>
              <a:off x="6459577" y="6456241"/>
              <a:ext cx="2664296" cy="369332"/>
            </a:xfrm>
            <a:prstGeom prst="rect">
              <a:avLst/>
            </a:prstGeom>
            <a:noFill/>
          </p:spPr>
          <p:txBody>
            <a:bodyPr wrap="square" rtlCol="0">
              <a:spAutoFit/>
            </a:bodyPr>
            <a:lstStyle/>
            <a:p>
              <a:pPr eaLnBrk="0" fontAlgn="base" hangingPunct="0">
                <a:spcBef>
                  <a:spcPct val="0"/>
                </a:spcBef>
                <a:spcAft>
                  <a:spcPct val="0"/>
                </a:spcAft>
              </a:pPr>
              <a:r>
                <a:rPr lang="cs-CZ" dirty="0">
                  <a:solidFill>
                    <a:prstClr val="black"/>
                  </a:solidFill>
                  <a:latin typeface="Arial" panose="020B0604020202020204" pitchFamily="34" charset="0"/>
                </a:rPr>
                <a:t>www.celnisprava.cz</a:t>
              </a:r>
            </a:p>
          </p:txBody>
        </p:sp>
      </p:grpSp>
      <p:sp>
        <p:nvSpPr>
          <p:cNvPr id="32" name="TextovéPole 31"/>
          <p:cNvSpPr txBox="1"/>
          <p:nvPr/>
        </p:nvSpPr>
        <p:spPr>
          <a:xfrm>
            <a:off x="2279576" y="1412776"/>
            <a:ext cx="7992888" cy="2554545"/>
          </a:xfrm>
          <a:prstGeom prst="rect">
            <a:avLst/>
          </a:prstGeom>
          <a:noFill/>
        </p:spPr>
        <p:txBody>
          <a:bodyPr wrap="square" rtlCol="0">
            <a:spAutoFit/>
          </a:bodyPr>
          <a:lstStyle/>
          <a:p>
            <a:pPr algn="ctr" eaLnBrk="0" fontAlgn="base" hangingPunct="0">
              <a:spcBef>
                <a:spcPct val="0"/>
              </a:spcBef>
              <a:spcAft>
                <a:spcPct val="0"/>
              </a:spcAft>
            </a:pPr>
            <a:r>
              <a:rPr lang="cs-CZ" sz="2000" b="1" spc="100" dirty="0">
                <a:solidFill>
                  <a:srgbClr val="002060"/>
                </a:solidFill>
              </a:rPr>
              <a:t>Zvláštní ustanovení o stížnosti </a:t>
            </a:r>
            <a:r>
              <a:rPr lang="cs-CZ" sz="2000" spc="100" dirty="0">
                <a:solidFill>
                  <a:srgbClr val="002060"/>
                </a:solidFill>
              </a:rPr>
              <a:t>(</a:t>
            </a:r>
            <a:r>
              <a:rPr lang="cs-CZ" sz="2000" dirty="0">
                <a:solidFill>
                  <a:srgbClr val="002060"/>
                </a:solidFill>
              </a:rPr>
              <a:t>§ 11)</a:t>
            </a:r>
          </a:p>
          <a:p>
            <a:pPr algn="just" eaLnBrk="0" fontAlgn="base" hangingPunct="0">
              <a:spcBef>
                <a:spcPct val="0"/>
              </a:spcBef>
              <a:spcAft>
                <a:spcPct val="0"/>
              </a:spcAft>
            </a:pPr>
            <a:endParaRPr lang="cs-CZ" sz="2000" dirty="0">
              <a:solidFill>
                <a:srgbClr val="002060"/>
              </a:solidFill>
            </a:endParaRPr>
          </a:p>
          <a:p>
            <a:pPr algn="just" eaLnBrk="0" fontAlgn="base" hangingPunct="0">
              <a:spcBef>
                <a:spcPct val="0"/>
              </a:spcBef>
              <a:spcAft>
                <a:spcPct val="0"/>
              </a:spcAft>
            </a:pPr>
            <a:r>
              <a:rPr lang="cs-CZ" sz="2000" dirty="0">
                <a:solidFill>
                  <a:srgbClr val="002060"/>
                </a:solidFill>
              </a:rPr>
              <a:t>Stížnost proti nevhodnému chování úřední osoby při celní kontrole nebo postupu správce cla při celní kontrole nemusí být vyřízena do ukončení celní kontroly.</a:t>
            </a:r>
          </a:p>
          <a:p>
            <a:pPr algn="just" eaLnBrk="0" fontAlgn="base" hangingPunct="0">
              <a:spcBef>
                <a:spcPct val="0"/>
              </a:spcBef>
              <a:spcAft>
                <a:spcPct val="0"/>
              </a:spcAft>
            </a:pPr>
            <a:endParaRPr lang="cs-CZ" sz="2000" dirty="0">
              <a:solidFill>
                <a:srgbClr val="002060"/>
              </a:solidFill>
            </a:endParaRPr>
          </a:p>
          <a:p>
            <a:pPr algn="just" eaLnBrk="0" fontAlgn="base" hangingPunct="0">
              <a:spcBef>
                <a:spcPct val="0"/>
              </a:spcBef>
              <a:spcAft>
                <a:spcPct val="0"/>
              </a:spcAft>
            </a:pPr>
            <a:r>
              <a:rPr lang="cs-CZ" sz="2000" dirty="0" err="1">
                <a:solidFill>
                  <a:srgbClr val="002060"/>
                </a:solidFill>
              </a:rPr>
              <a:t>Lex</a:t>
            </a:r>
            <a:r>
              <a:rPr lang="cs-CZ" sz="2000" dirty="0">
                <a:solidFill>
                  <a:srgbClr val="002060"/>
                </a:solidFill>
              </a:rPr>
              <a:t> </a:t>
            </a:r>
            <a:r>
              <a:rPr lang="cs-CZ" sz="2000" dirty="0" err="1">
                <a:solidFill>
                  <a:srgbClr val="002060"/>
                </a:solidFill>
              </a:rPr>
              <a:t>specialis</a:t>
            </a:r>
            <a:r>
              <a:rPr lang="cs-CZ" sz="2000" dirty="0">
                <a:solidFill>
                  <a:srgbClr val="002060"/>
                </a:solidFill>
              </a:rPr>
              <a:t> vůči § 261 DŘ – aplikace zejména při provádění kontroly po propuštění zboží</a:t>
            </a:r>
          </a:p>
        </p:txBody>
      </p:sp>
    </p:spTree>
    <p:extLst>
      <p:ext uri="{BB962C8B-B14F-4D97-AF65-F5344CB8AC3E}">
        <p14:creationId xmlns:p14="http://schemas.microsoft.com/office/powerpoint/2010/main" val="1516965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10.xml><?xml version="1.0" encoding="utf-8"?>
<a:theme xmlns:a="http://schemas.openxmlformats.org/drawingml/2006/main" name="8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11.xml><?xml version="1.0" encoding="utf-8"?>
<a:theme xmlns:a="http://schemas.openxmlformats.org/drawingml/2006/main" name="9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12.xml><?xml version="1.0" encoding="utf-8"?>
<a:theme xmlns:a="http://schemas.openxmlformats.org/drawingml/2006/main" name="10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1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2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3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5.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6.xml><?xml version="1.0" encoding="utf-8"?>
<a:theme xmlns:a="http://schemas.openxmlformats.org/drawingml/2006/main" name="2_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7.xml><?xml version="1.0" encoding="utf-8"?>
<a:theme xmlns:a="http://schemas.openxmlformats.org/drawingml/2006/main" name="5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8.xml><?xml version="1.0" encoding="utf-8"?>
<a:theme xmlns:a="http://schemas.openxmlformats.org/drawingml/2006/main" name="6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9.xml><?xml version="1.0" encoding="utf-8"?>
<a:theme xmlns:a="http://schemas.openxmlformats.org/drawingml/2006/main" name="7_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3DA8BF3700BC54E8B41B7DA65BA6A43" ma:contentTypeVersion="6" ma:contentTypeDescription="Vytvořit nový dokument" ma:contentTypeScope="" ma:versionID="77f7a97c7da86460dd6ba15b93e137e9">
  <xsd:schema xmlns:xsd="http://www.w3.org/2001/XMLSchema" xmlns:xs="http://www.w3.org/2001/XMLSchema" xmlns:p="http://schemas.microsoft.com/office/2006/metadata/properties" xmlns:ns1="http://schemas.microsoft.com/sharepoint/v3" targetNamespace="http://schemas.microsoft.com/office/2006/metadata/properties" ma:root="true" ma:fieldsID="3012c9270d323e78c53f7566489f4c1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Datum zahájení plánování je sloupec webu, který vytvořila funkce Publikování. Používá se k zadání data a času, od kterého se tato stránka začne návštěvníkům webu zobrazovat." ma:hidden="true" ma:internalName="PublishingStartDate">
      <xsd:simpleType>
        <xsd:restriction base="dms:Unknown"/>
      </xsd:simpleType>
    </xsd:element>
    <xsd:element name="PublishingExpirationDate" ma:index="5" nillable="true" ma:displayName="Scheduling End Date" ma:description="Datum ukončení plánování je sloupec webu, který vytvořila funkce Publikování. Používá se k zadání data a času, od kterého se tato stránka už nebude návštěvníkům webu zobrazovat."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Typ obsahu" ma:readOnly="true"/>
        <xsd:element ref="dc:title" minOccurs="0" maxOccurs="1" ma:index="3"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F4141E-9EAB-4081-8186-3480CB6B2E0E}"/>
</file>

<file path=customXml/itemProps2.xml><?xml version="1.0" encoding="utf-8"?>
<ds:datastoreItem xmlns:ds="http://schemas.openxmlformats.org/officeDocument/2006/customXml" ds:itemID="{A8E04D67-0F96-467B-BA23-30ABBA3A57EF}"/>
</file>

<file path=customXml/itemProps3.xml><?xml version="1.0" encoding="utf-8"?>
<ds:datastoreItem xmlns:ds="http://schemas.openxmlformats.org/officeDocument/2006/customXml" ds:itemID="{4A4543C4-7877-42A7-AA7F-894D55A98E53}"/>
</file>

<file path=docProps/app.xml><?xml version="1.0" encoding="utf-8"?>
<Properties xmlns="http://schemas.openxmlformats.org/officeDocument/2006/extended-properties" xmlns:vt="http://schemas.openxmlformats.org/officeDocument/2006/docPropsVTypes">
  <TotalTime>925</TotalTime>
  <Words>1583</Words>
  <Application>Microsoft Office PowerPoint</Application>
  <PresentationFormat>Širokoúhlá obrazovka</PresentationFormat>
  <Paragraphs>239</Paragraphs>
  <Slides>23</Slides>
  <Notes>23</Notes>
  <HiddenSlides>0</HiddenSlides>
  <MMClips>0</MMClips>
  <ScaleCrop>false</ScaleCrop>
  <HeadingPairs>
    <vt:vector size="6" baseType="variant">
      <vt:variant>
        <vt:lpstr>Použitá písma</vt:lpstr>
      </vt:variant>
      <vt:variant>
        <vt:i4>5</vt:i4>
      </vt:variant>
      <vt:variant>
        <vt:lpstr>Motiv</vt:lpstr>
      </vt:variant>
      <vt:variant>
        <vt:i4>12</vt:i4>
      </vt:variant>
      <vt:variant>
        <vt:lpstr>Nadpisy snímků</vt:lpstr>
      </vt:variant>
      <vt:variant>
        <vt:i4>23</vt:i4>
      </vt:variant>
    </vt:vector>
  </HeadingPairs>
  <TitlesOfParts>
    <vt:vector size="40" baseType="lpstr">
      <vt:lpstr>Arial</vt:lpstr>
      <vt:lpstr>Calibri</vt:lpstr>
      <vt:lpstr>Georgia</vt:lpstr>
      <vt:lpstr>MS Reference Sans Serif</vt:lpstr>
      <vt:lpstr>Times New Roman</vt:lpstr>
      <vt:lpstr>1_Aerodynamika</vt:lpstr>
      <vt:lpstr>Šablona prezentace - paveza. celni unie- cs-new</vt:lpstr>
      <vt:lpstr>2_Šablona prezentace - paveza. celni unie- cs-new</vt:lpstr>
      <vt:lpstr>3_Šablona prezentace - paveza. celni unie- cs-new</vt:lpstr>
      <vt:lpstr>Aerodynamika</vt:lpstr>
      <vt:lpstr>2_Aerodynamika</vt:lpstr>
      <vt:lpstr>5_Šablona prezentace - paveza. celni unie- cs-new</vt:lpstr>
      <vt:lpstr>6_Šablona prezentace - paveza. celni unie- cs-new</vt:lpstr>
      <vt:lpstr>7_Šablona prezentace - paveza. celni unie- cs-new</vt:lpstr>
      <vt:lpstr>8_Šablona prezentace - paveza. celni unie- cs-new</vt:lpstr>
      <vt:lpstr>9_Šablona prezentace - paveza. celni unie- cs-new</vt:lpstr>
      <vt:lpstr>10_Šablona prezentace - paveza. celni unie- cs-new</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Celní správa České republiky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Diriglová Petra</dc:creator>
  <cp:lastModifiedBy>Diriglová Petra</cp:lastModifiedBy>
  <cp:revision>39</cp:revision>
  <cp:lastPrinted>2016-03-23T08:58:36Z</cp:lastPrinted>
  <dcterms:created xsi:type="dcterms:W3CDTF">2016-03-14T11:55:31Z</dcterms:created>
  <dcterms:modified xsi:type="dcterms:W3CDTF">2016-03-29T06:20:35Z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0x01010013DA8BF3700BC54E8B41B7DA65BA6A43</vt:lpwstr>
  </property>
  <property fmtid="{D5CDD505-2E9C-101B-9397-08002B2CF9AE}" pid="3" name="Order">
    <vt:r8>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ComplianceAssetId">
    <vt:lpwstr/>
  </property>
</Properties>
</file>