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3"/>
  </p:notesMasterIdLst>
  <p:sldIdLst>
    <p:sldId id="256" r:id="rId5"/>
    <p:sldId id="257" r:id="rId6"/>
    <p:sldId id="295" r:id="rId7"/>
    <p:sldId id="259" r:id="rId8"/>
    <p:sldId id="261" r:id="rId9"/>
    <p:sldId id="262" r:id="rId10"/>
    <p:sldId id="263" r:id="rId11"/>
    <p:sldId id="306" r:id="rId12"/>
    <p:sldId id="307" r:id="rId13"/>
    <p:sldId id="296" r:id="rId14"/>
    <p:sldId id="298" r:id="rId15"/>
    <p:sldId id="308" r:id="rId16"/>
    <p:sldId id="309" r:id="rId17"/>
    <p:sldId id="297" r:id="rId18"/>
    <p:sldId id="310" r:id="rId19"/>
    <p:sldId id="311" r:id="rId20"/>
    <p:sldId id="299" r:id="rId21"/>
    <p:sldId id="266" r:id="rId22"/>
    <p:sldId id="267" r:id="rId23"/>
    <p:sldId id="313" r:id="rId24"/>
    <p:sldId id="300" r:id="rId25"/>
    <p:sldId id="302" r:id="rId26"/>
    <p:sldId id="270" r:id="rId27"/>
    <p:sldId id="271" r:id="rId28"/>
    <p:sldId id="279" r:id="rId29"/>
    <p:sldId id="304" r:id="rId30"/>
    <p:sldId id="280" r:id="rId31"/>
    <p:sldId id="258" r:id="rId32"/>
  </p:sldIdLst>
  <p:sldSz cx="12195175" cy="9753600"/>
  <p:notesSz cx="6858000" cy="9144000"/>
  <p:defaultTextStyle>
    <a:defPPr>
      <a:defRPr lang="cs-CZ"/>
    </a:defPPr>
    <a:lvl1pPr marL="0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27016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54033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81050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508066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135083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762099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389115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5016132" algn="l" defTabSz="125403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434" autoAdjust="0"/>
  </p:normalViewPr>
  <p:slideViewPr>
    <p:cSldViewPr>
      <p:cViewPr varScale="1">
        <p:scale>
          <a:sx n="53" d="100"/>
          <a:sy n="53" d="100"/>
        </p:scale>
        <p:origin x="1212" y="72"/>
      </p:cViewPr>
      <p:guideLst>
        <p:guide orient="horz" pos="3072"/>
        <p:guide pos="3841"/>
      </p:guideLst>
    </p:cSldViewPr>
  </p:slideViewPr>
  <p:outlineViewPr>
    <p:cViewPr>
      <p:scale>
        <a:sx n="33" d="100"/>
        <a:sy n="33" d="100"/>
      </p:scale>
      <p:origin x="0" y="-60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896F1-E300-4F7E-829A-9530B67B4542}" type="datetimeFigureOut">
              <a:rPr lang="cs-CZ" smtClean="0"/>
              <a:t>20.4.2016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500188" y="1143000"/>
            <a:ext cx="3857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CA714-1FE9-419B-8D80-F32D6FC4E2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2324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953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0185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323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808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859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2787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9604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414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u="none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4997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3246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853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47291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2610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4664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8341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40559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890787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5595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567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039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0440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234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514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9201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6424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0CA714-1FE9-419B-8D80-F32D6FC4E299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10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638" y="3029939"/>
            <a:ext cx="10365899" cy="209070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9276" y="5527040"/>
            <a:ext cx="8536623" cy="24925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27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540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81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08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3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62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3891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16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5474746" y="568960"/>
            <a:ext cx="4801851" cy="121378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67078" y="568960"/>
            <a:ext cx="14204415" cy="121378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335" y="6267593"/>
            <a:ext cx="10365899" cy="1937173"/>
          </a:xfrm>
        </p:spPr>
        <p:txBody>
          <a:bodyPr anchor="t"/>
          <a:lstStyle>
            <a:lvl1pPr algn="l">
              <a:defRPr sz="55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335" y="4133992"/>
            <a:ext cx="10365899" cy="2133600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2701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5403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8810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0806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13508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76209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38911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01613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67078" y="3318934"/>
            <a:ext cx="9502074" cy="938784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772405" y="3318934"/>
            <a:ext cx="9504192" cy="9387840"/>
          </a:xfrm>
        </p:spPr>
        <p:txBody>
          <a:bodyPr/>
          <a:lstStyle>
            <a:lvl1pPr>
              <a:defRPr sz="3900"/>
            </a:lvl1pPr>
            <a:lvl2pPr>
              <a:defRPr sz="33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760" y="390597"/>
            <a:ext cx="10975657" cy="16256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759" y="2183272"/>
            <a:ext cx="5388321" cy="909884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16" indent="0">
              <a:buNone/>
              <a:defRPr sz="2800" b="1"/>
            </a:lvl2pPr>
            <a:lvl3pPr marL="1254033" indent="0">
              <a:buNone/>
              <a:defRPr sz="2400" b="1"/>
            </a:lvl3pPr>
            <a:lvl4pPr marL="1881050" indent="0">
              <a:buNone/>
              <a:defRPr sz="2200" b="1"/>
            </a:lvl4pPr>
            <a:lvl5pPr marL="2508066" indent="0">
              <a:buNone/>
              <a:defRPr sz="2200" b="1"/>
            </a:lvl5pPr>
            <a:lvl6pPr marL="3135083" indent="0">
              <a:buNone/>
              <a:defRPr sz="2200" b="1"/>
            </a:lvl6pPr>
            <a:lvl7pPr marL="3762099" indent="0">
              <a:buNone/>
              <a:defRPr sz="2200" b="1"/>
            </a:lvl7pPr>
            <a:lvl8pPr marL="4389115" indent="0">
              <a:buNone/>
              <a:defRPr sz="2200" b="1"/>
            </a:lvl8pPr>
            <a:lvl9pPr marL="5016132" indent="0">
              <a:buNone/>
              <a:defRPr sz="2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759" y="3093157"/>
            <a:ext cx="5388321" cy="561961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4980" y="2183272"/>
            <a:ext cx="5390436" cy="909884"/>
          </a:xfrm>
        </p:spPr>
        <p:txBody>
          <a:bodyPr anchor="b"/>
          <a:lstStyle>
            <a:lvl1pPr marL="0" indent="0">
              <a:buNone/>
              <a:defRPr sz="3300" b="1"/>
            </a:lvl1pPr>
            <a:lvl2pPr marL="627016" indent="0">
              <a:buNone/>
              <a:defRPr sz="2800" b="1"/>
            </a:lvl2pPr>
            <a:lvl3pPr marL="1254033" indent="0">
              <a:buNone/>
              <a:defRPr sz="2400" b="1"/>
            </a:lvl3pPr>
            <a:lvl4pPr marL="1881050" indent="0">
              <a:buNone/>
              <a:defRPr sz="2200" b="1"/>
            </a:lvl4pPr>
            <a:lvl5pPr marL="2508066" indent="0">
              <a:buNone/>
              <a:defRPr sz="2200" b="1"/>
            </a:lvl5pPr>
            <a:lvl6pPr marL="3135083" indent="0">
              <a:buNone/>
              <a:defRPr sz="2200" b="1"/>
            </a:lvl6pPr>
            <a:lvl7pPr marL="3762099" indent="0">
              <a:buNone/>
              <a:defRPr sz="2200" b="1"/>
            </a:lvl7pPr>
            <a:lvl8pPr marL="4389115" indent="0">
              <a:buNone/>
              <a:defRPr sz="2200" b="1"/>
            </a:lvl8pPr>
            <a:lvl9pPr marL="5016132" indent="0">
              <a:buNone/>
              <a:defRPr sz="2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4980" y="3093157"/>
            <a:ext cx="5390436" cy="5619610"/>
          </a:xfrm>
        </p:spPr>
        <p:txBody>
          <a:bodyPr/>
          <a:lstStyle>
            <a:lvl1pPr>
              <a:defRPr sz="3300"/>
            </a:lvl1pPr>
            <a:lvl2pPr>
              <a:defRPr sz="28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759" y="388338"/>
            <a:ext cx="4012128" cy="165269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7974" y="388339"/>
            <a:ext cx="6817442" cy="8324428"/>
          </a:xfrm>
        </p:spPr>
        <p:txBody>
          <a:bodyPr/>
          <a:lstStyle>
            <a:lvl1pPr>
              <a:defRPr sz="4400"/>
            </a:lvl1pPr>
            <a:lvl2pPr>
              <a:defRPr sz="3900"/>
            </a:lvl2pPr>
            <a:lvl3pPr>
              <a:defRPr sz="33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759" y="2041032"/>
            <a:ext cx="4012128" cy="6671735"/>
          </a:xfrm>
        </p:spPr>
        <p:txBody>
          <a:bodyPr/>
          <a:lstStyle>
            <a:lvl1pPr marL="0" indent="0">
              <a:buNone/>
              <a:defRPr sz="2000"/>
            </a:lvl1pPr>
            <a:lvl2pPr marL="627016" indent="0">
              <a:buNone/>
              <a:defRPr sz="1700"/>
            </a:lvl2pPr>
            <a:lvl3pPr marL="1254033" indent="0">
              <a:buNone/>
              <a:defRPr sz="1300"/>
            </a:lvl3pPr>
            <a:lvl4pPr marL="1881050" indent="0">
              <a:buNone/>
              <a:defRPr sz="1300"/>
            </a:lvl4pPr>
            <a:lvl5pPr marL="2508066" indent="0">
              <a:buNone/>
              <a:defRPr sz="1300"/>
            </a:lvl5pPr>
            <a:lvl6pPr marL="3135083" indent="0">
              <a:buNone/>
              <a:defRPr sz="1300"/>
            </a:lvl6pPr>
            <a:lvl7pPr marL="3762099" indent="0">
              <a:buNone/>
              <a:defRPr sz="1300"/>
            </a:lvl7pPr>
            <a:lvl8pPr marL="4389115" indent="0">
              <a:buNone/>
              <a:defRPr sz="1300"/>
            </a:lvl8pPr>
            <a:lvl9pPr marL="5016132" indent="0">
              <a:buNone/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90340" y="6827521"/>
            <a:ext cx="7317105" cy="806027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90340" y="871503"/>
            <a:ext cx="7317105" cy="5852160"/>
          </a:xfrm>
        </p:spPr>
        <p:txBody>
          <a:bodyPr/>
          <a:lstStyle>
            <a:lvl1pPr marL="0" indent="0">
              <a:buNone/>
              <a:defRPr sz="4400"/>
            </a:lvl1pPr>
            <a:lvl2pPr marL="627016" indent="0">
              <a:buNone/>
              <a:defRPr sz="3900"/>
            </a:lvl2pPr>
            <a:lvl3pPr marL="1254033" indent="0">
              <a:buNone/>
              <a:defRPr sz="3300"/>
            </a:lvl3pPr>
            <a:lvl4pPr marL="1881050" indent="0">
              <a:buNone/>
              <a:defRPr sz="2800"/>
            </a:lvl4pPr>
            <a:lvl5pPr marL="2508066" indent="0">
              <a:buNone/>
              <a:defRPr sz="2800"/>
            </a:lvl5pPr>
            <a:lvl6pPr marL="3135083" indent="0">
              <a:buNone/>
              <a:defRPr sz="2800"/>
            </a:lvl6pPr>
            <a:lvl7pPr marL="3762099" indent="0">
              <a:buNone/>
              <a:defRPr sz="2800"/>
            </a:lvl7pPr>
            <a:lvl8pPr marL="4389115" indent="0">
              <a:buNone/>
              <a:defRPr sz="2800"/>
            </a:lvl8pPr>
            <a:lvl9pPr marL="5016132" indent="0">
              <a:buNone/>
              <a:defRPr sz="28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90340" y="7633548"/>
            <a:ext cx="7317105" cy="1144692"/>
          </a:xfrm>
        </p:spPr>
        <p:txBody>
          <a:bodyPr/>
          <a:lstStyle>
            <a:lvl1pPr marL="0" indent="0">
              <a:buNone/>
              <a:defRPr sz="2000"/>
            </a:lvl1pPr>
            <a:lvl2pPr marL="627016" indent="0">
              <a:buNone/>
              <a:defRPr sz="1700"/>
            </a:lvl2pPr>
            <a:lvl3pPr marL="1254033" indent="0">
              <a:buNone/>
              <a:defRPr sz="1300"/>
            </a:lvl3pPr>
            <a:lvl4pPr marL="1881050" indent="0">
              <a:buNone/>
              <a:defRPr sz="1300"/>
            </a:lvl4pPr>
            <a:lvl5pPr marL="2508066" indent="0">
              <a:buNone/>
              <a:defRPr sz="1300"/>
            </a:lvl5pPr>
            <a:lvl6pPr marL="3135083" indent="0">
              <a:buNone/>
              <a:defRPr sz="1300"/>
            </a:lvl6pPr>
            <a:lvl7pPr marL="3762099" indent="0">
              <a:buNone/>
              <a:defRPr sz="1300"/>
            </a:lvl7pPr>
            <a:lvl8pPr marL="4389115" indent="0">
              <a:buNone/>
              <a:defRPr sz="1300"/>
            </a:lvl8pPr>
            <a:lvl9pPr marL="5016132" indent="0">
              <a:buNone/>
              <a:defRPr sz="13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760" y="390597"/>
            <a:ext cx="10975657" cy="1625600"/>
          </a:xfrm>
          <a:prstGeom prst="rect">
            <a:avLst/>
          </a:prstGeom>
        </p:spPr>
        <p:txBody>
          <a:bodyPr vert="horz" lIns="125403" tIns="62702" rIns="125403" bIns="62702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760" y="2275842"/>
            <a:ext cx="10975657" cy="6436925"/>
          </a:xfrm>
          <a:prstGeom prst="rect">
            <a:avLst/>
          </a:prstGeom>
        </p:spPr>
        <p:txBody>
          <a:bodyPr vert="horz" lIns="125403" tIns="62702" rIns="125403" bIns="62702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759" y="9040144"/>
            <a:ext cx="2845541" cy="519289"/>
          </a:xfrm>
          <a:prstGeom prst="rect">
            <a:avLst/>
          </a:prstGeom>
        </p:spPr>
        <p:txBody>
          <a:bodyPr vert="horz" lIns="125403" tIns="62702" rIns="125403" bIns="62702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450F3-88D9-45FD-BA4F-7BDD751C4D8C}" type="datetimeFigureOut">
              <a:rPr lang="cs-CZ" smtClean="0"/>
              <a:pPr/>
              <a:t>20.4.2016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6686" y="9040144"/>
            <a:ext cx="3861805" cy="519289"/>
          </a:xfrm>
          <a:prstGeom prst="rect">
            <a:avLst/>
          </a:prstGeom>
        </p:spPr>
        <p:txBody>
          <a:bodyPr vert="horz" lIns="125403" tIns="62702" rIns="125403" bIns="62702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9876" y="9040144"/>
            <a:ext cx="2845541" cy="519289"/>
          </a:xfrm>
          <a:prstGeom prst="rect">
            <a:avLst/>
          </a:prstGeom>
        </p:spPr>
        <p:txBody>
          <a:bodyPr vert="horz" lIns="125403" tIns="62702" rIns="125403" bIns="62702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36BF9-3620-4A78-A280-EB6AD2F66C2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54033" rtl="0" eaLnBrk="1" latinLnBrk="0" hangingPunct="1"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70263" indent="-470263" algn="l" defTabSz="1254033" rtl="0" eaLnBrk="1" latinLnBrk="0" hangingPunct="1">
        <a:spcBef>
          <a:spcPct val="20000"/>
        </a:spcBef>
        <a:buFont typeface="Arial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8902" indent="-391886" algn="l" defTabSz="1254033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567541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558" indent="-313508" algn="l" defTabSz="125403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21575" indent="-313508" algn="l" defTabSz="1254033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448591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075607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702624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329640" indent="-313508" algn="l" defTabSz="1254033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16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54033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81050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508066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135083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762099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389115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016132" algn="l" defTabSz="125403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7189" y="2140496"/>
            <a:ext cx="11422223" cy="1309032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/>
            <a:r>
              <a:rPr lang="cs-CZ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Informace o změnách v celní problematice v návaznosti na legislativu  ČR a EU – obecné aspekty</a:t>
            </a:r>
            <a:endParaRPr lang="en-GB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7189" y="5092824"/>
            <a:ext cx="10090878" cy="1355198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defTabSz="2976761"/>
            <a:r>
              <a:rPr lang="cs-CZ" sz="2800" b="1" dirty="0" smtClean="0">
                <a:solidFill>
                  <a:srgbClr val="0093DD"/>
                </a:solidFill>
                <a:latin typeface="Arial" pitchFamily="34" charset="0"/>
                <a:cs typeface="Arial" pitchFamily="34" charset="0"/>
              </a:rPr>
              <a:t>kpt. Mgr. Dana Hošťálková</a:t>
            </a:r>
          </a:p>
          <a:p>
            <a:pPr defTabSz="2976761"/>
            <a:r>
              <a:rPr lang="cs-CZ" sz="2800" b="1" dirty="0" smtClean="0">
                <a:solidFill>
                  <a:srgbClr val="0093DD"/>
                </a:solidFill>
                <a:latin typeface="Arial" pitchFamily="34" charset="0"/>
                <a:cs typeface="Arial" pitchFamily="34" charset="0"/>
              </a:rPr>
              <a:t>oddělení Správní a právních činností</a:t>
            </a:r>
          </a:p>
          <a:p>
            <a:pPr defTabSz="1714917">
              <a:buFontTx/>
              <a:buChar char="-"/>
            </a:pPr>
            <a:endParaRPr lang="cs-CZ" sz="27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DOBA PRO UCHOVÁNÍ INFORMACÍ</a:t>
            </a:r>
          </a:p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(§ 10 CZ)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24979" y="3838776"/>
            <a:ext cx="11069561" cy="266324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Lhůta </a:t>
            </a: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uchování informací pro účely celní kontroly </a:t>
            </a:r>
            <a:r>
              <a:rPr lang="cs-CZ" sz="2800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činí 10 let </a:t>
            </a: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rozšíření lhůty zejména s ohledem na max. možnou prekluzivní lhůtu pro doměření </a:t>
            </a:r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Nesplnění této povinnosti (§ 47 - přestupek a § 48 – delikt) sankce až </a:t>
            </a:r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mil. Kč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69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ZVLÁŠTNÍ USTANOVENÍ O STÍŽNOSTI</a:t>
            </a:r>
          </a:p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(§ 11 CZ)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24979" y="3838776"/>
            <a:ext cx="11069561" cy="266324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Stížnost proti nevhodnému chování úřední osoby při celní kontrole nebo postupu správce cla při celní kontrole </a:t>
            </a:r>
            <a:r>
              <a:rPr lang="cs-CZ" sz="2800" u="sng" dirty="0">
                <a:latin typeface="Arial" panose="020B0604020202020204" pitchFamily="34" charset="0"/>
                <a:cs typeface="Arial" panose="020B0604020202020204" pitchFamily="34" charset="0"/>
              </a:rPr>
              <a:t>nemusí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být vyřízena do ukončení celní kontroly.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Lex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specialis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vůči § 261 DŘ – aplikace zejména při provádění kontroly po propuštění zboží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137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CELNÍ ŘÍZENÍ (§ 12 CZ)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939700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Vede se za účelem rozhodnutí o propuštění do režimu a dále ve věci zpětného vývozu, dočasného uskladnění nebo přenechání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zboží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327700" y="4444752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CELNÍ PROSTOR (§ 13 CZ)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81627" y="5506375"/>
            <a:ext cx="11312913" cy="2232362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K provádění celního řízení (např. mezinárodní letiště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Stanoví se opatřením obecné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povahy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  případě letišť nutno vyžádat stanovisko Úřadu pro civilní letectví</a:t>
            </a:r>
          </a:p>
        </p:txBody>
      </p:sp>
    </p:spTree>
    <p:extLst>
      <p:ext uri="{BB962C8B-B14F-4D97-AF65-F5344CB8AC3E}">
        <p14:creationId xmlns:p14="http://schemas.microsoft.com/office/powerpoint/2010/main" val="235277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PLNÁ MOC V CELNÍM ŘÍZENÍ V PŘÍPADĚ PŘÍMÉHO ZASTOUPENÍ (§ 15 CZ)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8" y="4012704"/>
            <a:ext cx="11260576" cy="266324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si zmocnitel v </a:t>
            </a:r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celním řízení </a:t>
            </a: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zvolí nového zmocněnce, platí, že nová plná moc nebyla udělena pro věc, v níž dosavadní zmocněnec začal jednat (ledaže zmocnitel v nové plné moci výslovně zmocnění vypověděl)</a:t>
            </a: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Vede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se za účelem rozhodnutí o propuštění do režimu a dále ve věci zpětného vývozu, dočasného uskladnění nebo přenechání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zboží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8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2847915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OPRAVA ROZHODNUTÍ V CELNÍM </a:t>
            </a:r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ŘÍZENÍ </a:t>
            </a:r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(§ </a:t>
            </a:r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17 </a:t>
            </a:r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CZ)</a:t>
            </a: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endParaRPr lang="cs-CZ" sz="3600" b="1" spc="100" dirty="0">
              <a:solidFill>
                <a:schemeClr val="accent1">
                  <a:lumMod val="50000"/>
                </a:schemeClr>
              </a:solidFill>
              <a:latin typeface="MS Reference Sans Serif" pitchFamily="34" charset="0"/>
            </a:endParaRP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24979" y="3940696"/>
            <a:ext cx="11129066" cy="2232362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Zjistí-li správce cla nesprávnost v </a:t>
            </a:r>
            <a:r>
              <a:rPr lang="cs-CZ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rozhodnutí, </a:t>
            </a: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provede </a:t>
            </a:r>
            <a:r>
              <a:rPr lang="cs-CZ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opravu v </a:t>
            </a: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informačním </a:t>
            </a:r>
            <a:r>
              <a:rPr lang="cs-CZ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systému pouze </a:t>
            </a: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případě, že oprava nemá vliv na výši stanoveného cla. 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provedení opravy sepíše správce cla úřední záznam</a:t>
            </a: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Deklarant je pouze vhodným způsobem vyrozuměn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42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2847915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ZAJIŠTĚNÍ CLA SLOŽENÍM JISTOTY </a:t>
            </a:r>
          </a:p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(§ 27 CZ)</a:t>
            </a: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endParaRPr lang="cs-CZ" sz="3600" b="1" spc="100" dirty="0">
              <a:solidFill>
                <a:schemeClr val="accent1">
                  <a:lumMod val="50000"/>
                </a:schemeClr>
              </a:solidFill>
              <a:latin typeface="MS Reference Sans Serif" pitchFamily="34" charset="0"/>
            </a:endParaRP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24979" y="3220616"/>
            <a:ext cx="10945216" cy="266324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/>
            <a:endParaRPr lang="cs-CZ" sz="2800" b="1" dirty="0">
              <a:solidFill>
                <a:srgbClr val="4E67C8">
                  <a:lumMod val="50000"/>
                </a:srgbClr>
              </a:solidFill>
              <a:ea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4E67C8">
                    <a:lumMod val="50000"/>
                  </a:srgb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částka se skládá na účet správce cla bezhotovostním převodem nebo převodem přeplatku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4E67C8">
                    <a:lumMod val="50000"/>
                  </a:srgb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případě neuhrazení cla včas se použije složená částka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4E67C8">
                    <a:lumMod val="50000"/>
                  </a:srgb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 případě uvolnění jistoty se stává přeplatkem – test </a:t>
            </a:r>
            <a:r>
              <a:rPr lang="cs-CZ" sz="2800" dirty="0" err="1">
                <a:solidFill>
                  <a:srgbClr val="4E67C8">
                    <a:lumMod val="50000"/>
                  </a:srgb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vratitelnosti</a:t>
            </a:r>
            <a:endParaRPr lang="cs-CZ" sz="2800" dirty="0">
              <a:solidFill>
                <a:srgbClr val="4E67C8">
                  <a:lumMod val="50000"/>
                </a:srgb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4E67C8">
                    <a:lumMod val="50000"/>
                  </a:srgb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žádost lze použít i opakovaně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2847915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ZAJIŠTĚNÍ CLA CELNÍM ZÁSTUPCEM </a:t>
            </a:r>
          </a:p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(§ 31 CZ)</a:t>
            </a: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endParaRPr lang="cs-CZ" sz="3600" b="1" spc="100" dirty="0">
              <a:solidFill>
                <a:schemeClr val="accent1">
                  <a:lumMod val="50000"/>
                </a:schemeClr>
              </a:solidFill>
              <a:latin typeface="MS Reference Sans Serif" pitchFamily="34" charset="0"/>
            </a:endParaRP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24979" y="3220616"/>
            <a:ext cx="10945216" cy="266324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/>
            <a:endParaRPr lang="cs-CZ" sz="2800" b="1" dirty="0">
              <a:solidFill>
                <a:srgbClr val="4E67C8">
                  <a:lumMod val="50000"/>
                </a:srgbClr>
              </a:solidFill>
              <a:ea typeface="Times New Roman" panose="02020603050405020304" pitchFamily="18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4E67C8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zástupce, který jedná na základě přímého zastoupení, může clo zajistit namísto osoby, za níž jedná. V takovém případě odpovídá s touto osobou za dluh společně a nerozdílně. 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4E67C8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cla přímým zástupcem není dotčeno vypovězením plné moci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30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2293917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ZMĚNA POVOLENÍ (§ 37 CZ)</a:t>
            </a: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 defTabSz="2976761"/>
            <a:endParaRPr lang="cs-CZ" sz="3600" b="1" spc="100" dirty="0">
              <a:solidFill>
                <a:schemeClr val="accent1">
                  <a:lumMod val="50000"/>
                </a:schemeClr>
              </a:solidFill>
              <a:latin typeface="MS Reference Sans Serif" pitchFamily="34" charset="0"/>
            </a:endParaRP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80963" y="3076600"/>
            <a:ext cx="11273082" cy="35250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Správce cla změní povolení na žádost nebo z moci úřední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došlo ke změně údajů uvedených v tomto povolení nebo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tím v odůvodněných případech změní nebo doplní podmínky podle přímo použitelného předpisu EU stanovené v tímto povolení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Lze aplikovat i na osvědčení </a:t>
            </a:r>
            <a:r>
              <a:rPr lang="cs-CZ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schváleného </a:t>
            </a: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hospodářského subjektu (AEO) a osvědčení o úlovku při dovozu produktů mořského rybolovu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315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ČÁST SEDMÁ CZ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36947" y="2716560"/>
            <a:ext cx="11357593" cy="6260052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r>
              <a:rPr lang="cs-CZ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Zadržení zboží a dopravního prostředku</a:t>
            </a:r>
          </a:p>
          <a:p>
            <a:endParaRPr lang="cs-CZ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Důvody </a:t>
            </a: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zadržení - § 39 </a:t>
            </a:r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</a:t>
            </a: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Zadržet lze zboží nebo dopravní prostředek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základě přímo použitelného předpisu EU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účely řízení o správních deliktech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účely úhrady nedoplatku na daních spravovaných CÚ nebo </a:t>
            </a:r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FÚ, </a:t>
            </a:r>
            <a:r>
              <a:rPr lang="cs-CZ" sz="2800" b="1" u="sng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bez ohledu na práva třetích osob</a:t>
            </a:r>
          </a:p>
          <a:p>
            <a:endParaRPr lang="cs-CZ" sz="2800" b="1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Nově lze rozhodnout o propadnutí nejen zadrženého zboží, ale i dopravního prostředku. </a:t>
            </a:r>
            <a:endParaRPr lang="cs-CZ" sz="28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Námitka</a:t>
            </a:r>
            <a:r>
              <a:rPr lang="cs-CZ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prostředek ochrany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Vrácení zadrženého zboží a dopravního prostředku </a:t>
            </a:r>
            <a:r>
              <a:rPr lang="cs-CZ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(§42)</a:t>
            </a:r>
          </a:p>
          <a:p>
            <a:endParaRPr lang="cs-CZ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59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INTRASTAT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5248572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Změny týkající se </a:t>
            </a:r>
            <a:r>
              <a:rPr lang="cs-CZ" sz="28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Intrastatu</a:t>
            </a:r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sběru, zpracování a kontroly statistických údajů v části IX</a:t>
            </a: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</a:t>
            </a:r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CZ </a:t>
            </a:r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vypouští správní delikty vztahující se ke statistice</a:t>
            </a: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Poskytování statistických údajů se řídí DŘ</a:t>
            </a:r>
          </a:p>
          <a:p>
            <a:pPr algn="just"/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 bude aplikovat pokutu za nesplnění povinnosti nepeněžité povahy podle § 247a odst. 1 DŘ</a:t>
            </a: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Tento způsob postihuje, kromě neplnění oznamovací povinnosti, rovněž i neplnění registrační či evidenční povinnosti</a:t>
            </a:r>
          </a:p>
          <a:p>
            <a:pPr algn="just"/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Pokuta se zvyšuje na 1 mil. Kč (v DŘ je max. částka 500 tis. Kč)</a:t>
            </a: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Pokutu vyměřuje správce daně rozhodnutím (v daném případě tedy kontrolní orgán) </a:t>
            </a:r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to po ukončení kontroly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77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STAV LEGISLATIVNÍHO PROCESU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36947" y="2788568"/>
            <a:ext cx="11357593" cy="61103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Návrh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schválen MF a předložen vládě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ČR</a:t>
            </a: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13. 1.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2016 schválen vládou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ČR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tení proběhlo 9.3.2016 na 42. schůzi PS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37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. schůze rozpočtového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výboru PS – 16. 3. 2016 (sněmovní tisk č. 716) – příprava na druhé čtení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Usnesením bylo přerušeno projednávání vládního návrhu celního zákona do 30.3.2016.(Termín pro podávání písemných pozměňovacích návrhů – do 21.3.2016)</a:t>
            </a: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Projednávání vládního návrhu celního zákona navrženo na pořad 44.schůze na den </a:t>
            </a:r>
            <a:r>
              <a:rPr lang="cs-CZ" sz="2800" smtClean="0">
                <a:latin typeface="Arial" panose="020B0604020202020204" pitchFamily="34" charset="0"/>
                <a:cs typeface="Arial" panose="020B0604020202020204" pitchFamily="34" charset="0"/>
              </a:rPr>
              <a:t>19.4.2016 </a:t>
            </a:r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Účinnost 1. 5. 2016 s </a:t>
            </a:r>
            <a:r>
              <a:rPr lang="cs-CZ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výiimkou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ustanovení § 56 odst. 2 písm. d), které nabývá účinnosti dnem 1. září 2016</a:t>
            </a:r>
            <a:endParaRPr lang="cs-CZ" sz="2800" b="1" dirty="0" smtClean="0">
              <a:solidFill>
                <a:srgbClr val="0093D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NEPŘÍMÉ ZASTOUPENÍ (§ 62 CZ)</a:t>
            </a: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266324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se  nepřímý celní zástupce stal deklarantem, nelze v dané věci řízení ukončit.</a:t>
            </a:r>
          </a:p>
          <a:p>
            <a:pPr algn="just"/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Ten, kdo se stal deklarantem, si nemůže pro danou věc ujednat nepřímé zastoupení</a:t>
            </a:r>
          </a:p>
          <a:p>
            <a:pPr algn="just"/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90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ÚHRADA V ZAHRANIČNÍ MĚNĚ (§ 63 CZ)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869566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Pouze na úhradu cla (nelze aplikovat na poskytnutí jistoty) – použije se přepočet ČNB pro rozhodný den – a to na náklady poskytovatele (plátce cla</a:t>
            </a:r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sz="36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NÁHRADA NÁKLADŮ ŘÍZENÍ VE VĚCÍ ZÁVAZNÉ INFORMACE (</a:t>
            </a:r>
            <a:r>
              <a:rPr lang="cs-CZ" sz="3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§</a:t>
            </a:r>
            <a:r>
              <a:rPr lang="cs-CZ" sz="3600" b="1" dirty="0" smtClean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64 CZ)</a:t>
            </a:r>
            <a:endParaRPr lang="cs-CZ" sz="3600" b="1" dirty="0">
              <a:solidFill>
                <a:schemeClr val="tx2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Držitel rozhodnutí týkajícího se závazné informace je povinen uhradit paušální náklady řízení ve věci závazné informace. 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36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VYLOUČENÍ </a:t>
            </a:r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ÚROKU Z NEOPRÁVNĚNÉHO JEDNÁNÍ SPRÁVCE CLA (§ 66 </a:t>
            </a:r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CZ)</a:t>
            </a:r>
          </a:p>
          <a:p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správě cla se neuplatní ustanovení DŘ o úroku z neoprávněného </a:t>
            </a:r>
            <a:r>
              <a:rPr lang="cs-CZ" sz="28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jednání</a:t>
            </a:r>
          </a:p>
          <a:p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36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b="1" dirty="0">
              <a:solidFill>
                <a:srgbClr val="0069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99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VÝKON JINÉ PŮSOBNOSTI PŘI CELNÍM </a:t>
            </a:r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DOHLEDU (§ 68)</a:t>
            </a:r>
            <a:endParaRPr lang="cs-CZ" sz="36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3771244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cs-CZ" sz="28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Pravidla pro provádění celního dohledu se použijí také na jiné kompetence CS, pokud zvláštní zákon nestanoví odlišný postup</a:t>
            </a:r>
            <a:endParaRPr lang="cs-CZ" sz="2800" dirty="0">
              <a:solidFill>
                <a:srgbClr val="0069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3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s-CZ" sz="3600" b="1" dirty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  <a:p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b="1" dirty="0">
              <a:solidFill>
                <a:srgbClr val="0069B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37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SVOBODNÉ PÁSMO (§ 69 CZ)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4386798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Správce cla může prohlásit </a:t>
            </a:r>
            <a:r>
              <a:rPr lang="cs-CZ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opatřením obecné povahy </a:t>
            </a:r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část území ČR za svobodné pásmo</a:t>
            </a:r>
          </a:p>
          <a:p>
            <a:pPr algn="just"/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Konkrétní podmínky pro provozování tohoto zvláštního režimu stanoví správce cla, v jehož územní působnosti bude svobodné pásmo umístěno</a:t>
            </a:r>
          </a:p>
          <a:p>
            <a:pPr algn="just"/>
            <a:endParaRPr lang="cs-CZ" sz="2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Správce cla bude rovněž oprávněn vydávat závazná stanoviska jako podklad pro vydání rozhodnutí při umisťování a povolování staveb ve svobodném pásmu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025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PŘECHODNÁ USTANOVENÍ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309413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Řízení o správním deliktu </a:t>
            </a:r>
            <a:r>
              <a:rPr lang="cs-CZ" sz="2800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zahájená podle stávající právní úpravy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se ukončí podle této úpravy.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Dojde-li k porušení povinnosti, která zakládá odpovědnost za správní delikt podle stávající právní úpravy (přičemž k zahájení řízení dosud nedošlo), postupuje se v řízení o správním deliktu již podle nové právní úpravy (včetně liberačních ustanovení)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79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SPRÁVNÍ DELIKTY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567945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Národní úprava – část osmá celního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zákona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„správní delikty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Přestupky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(§ 47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CZ) jednotlivé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skutkové podstaty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Nově lze uložit pokutu až 4 mil.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Kč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Správní delikty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(§ 48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CZ)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jednotlivé skutkové podstaty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Výše pokuty stejná jako u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přestupků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Nově lze uložit </a:t>
            </a:r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zákaz činnosti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mj. se jedná se o aplikaci čl. 42 odst. 2 písm. b)  CKU – vazba na zrušení nebo pozastavení povolení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Nejprve dojde k uložení zákazu činnosti dotčeným CÚ – sekundárně obligatorní povinnost CÚ odpovědného za konkrétní povolení pozastavit nebo zrušit toto povolení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982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SPOLEČNÁ USTANOVENÍ KE SPRÁVNÍM DELIKTŮM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61103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Zánik odpovědnosti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(§ 52)</a:t>
            </a:r>
          </a:p>
          <a:p>
            <a:pPr algn="just"/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Obecně – pokud nedojde k zahájení řízení do 2 let od okamžiku, kdy se správce cla o skutku dozvěděl, nejpozději do  6 let od jeho spáchání</a:t>
            </a:r>
          </a:p>
          <a:p>
            <a:pPr algn="just"/>
            <a:r>
              <a:rPr lang="cs-CZ" sz="28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Novinka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poskytnutí nesprávného údaje nebo dokladu  v celním prohlášení bylo pachatelem deliktu oznámeno a současně došlo k </a:t>
            </a:r>
            <a:r>
              <a:rPr lang="cs-CZ" sz="2800" b="1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nápravě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tohoto stavu</a:t>
            </a:r>
          </a:p>
          <a:p>
            <a:pPr algn="just"/>
            <a:r>
              <a:rPr lang="cs-CZ" sz="28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měla nesprávnost vliv na clo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nutno učinit oznámení do 60 dnů od nabytí právní moci rozhodnutí o ukončení celního řízení (může učinit i solidární dlužník), </a:t>
            </a:r>
            <a:r>
              <a:rPr lang="cs-CZ" sz="2800" u="sng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neměla nesprávnost vliv na clo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učinit kdykoliv</a:t>
            </a:r>
          </a:p>
          <a:p>
            <a:pPr algn="just"/>
            <a:r>
              <a:rPr lang="cs-CZ" sz="28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Dojde-li k oznámení po lhůtě 60 dnů, platí snížená max. výše pokuty (400 tis. Kč) – posílení motivačního prvku pro deklaranta – oznámím ve lhůtě – oznámím po lhůtě – neoznámím vůbec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5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OPRAVNÉ PROSTŘEDKY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2232362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b="1" u="sng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Každá osoba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má právo podat opravný prostředek proti jakémukoliv rozhodnutí celních orgánů v rámci celních předpisů, jež se jí </a:t>
            </a:r>
            <a:r>
              <a:rPr lang="cs-CZ" sz="2800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přímo a osobně </a:t>
            </a:r>
            <a:r>
              <a:rPr lang="cs-CZ" sz="2800" dirty="0" smtClean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dotýká.</a:t>
            </a: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Procesně se odvolací řízení bude provádět dle DŘ nebo SŘ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0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/>
          <p:cNvSpPr txBox="1"/>
          <p:nvPr/>
        </p:nvSpPr>
        <p:spPr>
          <a:xfrm>
            <a:off x="1345059" y="2212504"/>
            <a:ext cx="10170539" cy="1190595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DĚKUJI ZA POZORNOST</a:t>
            </a:r>
          </a:p>
          <a:p>
            <a:pPr algn="ctr" defTabSz="1714917"/>
            <a:endParaRPr lang="cs-CZ" sz="34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921123" y="4228728"/>
            <a:ext cx="9124514" cy="1801474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2800" b="1" dirty="0" smtClean="0">
                <a:solidFill>
                  <a:srgbClr val="0093DD"/>
                </a:solidFill>
                <a:latin typeface="Arial" pitchFamily="34" charset="0"/>
                <a:cs typeface="Arial" pitchFamily="34" charset="0"/>
              </a:rPr>
              <a:t>kpt. Mgr. Dana Hošťálková</a:t>
            </a:r>
          </a:p>
          <a:p>
            <a:pPr algn="ctr" defTabSz="2976761"/>
            <a:r>
              <a:rPr lang="cs-CZ" sz="2800" b="1" dirty="0" smtClean="0">
                <a:solidFill>
                  <a:srgbClr val="0093DD"/>
                </a:solidFill>
                <a:latin typeface="Arial" pitchFamily="34" charset="0"/>
                <a:cs typeface="Arial" pitchFamily="34" charset="0"/>
              </a:rPr>
              <a:t>tel.: (+420) 261 334 450</a:t>
            </a:r>
          </a:p>
          <a:p>
            <a:pPr algn="ctr" defTabSz="2976761"/>
            <a:r>
              <a:rPr lang="cs-CZ" sz="2800" b="1" dirty="0" smtClean="0">
                <a:solidFill>
                  <a:srgbClr val="0093DD"/>
                </a:solidFill>
                <a:latin typeface="Arial" pitchFamily="34" charset="0"/>
                <a:cs typeface="Arial" pitchFamily="34" charset="0"/>
              </a:rPr>
              <a:t>e-mail: hostalkova@cs.mfcr.cz</a:t>
            </a:r>
          </a:p>
          <a:p>
            <a:pPr algn="ctr" defTabSz="2976761"/>
            <a:r>
              <a:rPr lang="cs-CZ" sz="2800" b="1" dirty="0" smtClean="0">
                <a:solidFill>
                  <a:srgbClr val="0093DD"/>
                </a:solidFill>
                <a:latin typeface="Arial" pitchFamily="34" charset="0"/>
                <a:cs typeface="Arial" pitchFamily="34" charset="0"/>
              </a:rPr>
              <a:t>www.celnisprava.cz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AKTUÁLNÍ LEGISLATIVNÍ VÝVOJ ČR – PROVÁDĚCÍ PŘEDPISY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80963" y="3364632"/>
            <a:ext cx="11213577" cy="654123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Návrh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nařízení vlády k provedení některých ustanovení celního zákona v oblasti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statistiky</a:t>
            </a:r>
          </a:p>
          <a:p>
            <a:pPr algn="just"/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Návrh vyhlášky Ministerstva financí k provedení některých ustanovení celního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zákona</a:t>
            </a:r>
          </a:p>
          <a:p>
            <a:pPr algn="just"/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Účinnost nařízení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vlády a vyhlášky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se předpokládá současně s účinností nového celního zákona, tj. od 1. května 2016.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800" b="1" dirty="0" smtClean="0">
              <a:solidFill>
                <a:srgbClr val="0093D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7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PRIMÁRNÍ CÍL NOVÉ ÚPRAVY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654123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Nový celní zákon zcela nahrazuje stávající zákon č. 13/1993 Sb., celní zákon, ve znění pozdějších předpisů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Celního zákon implementuje do české legislativy ustanovení celního kodexu EU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Snaha o vytvoření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moderní právní normy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která bude odpovídat platné legislativě EU a zároveň bude zapadat do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kontextu českého právního </a:t>
            </a:r>
            <a:r>
              <a:rPr lang="cs-C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řádu.</a:t>
            </a:r>
          </a:p>
          <a:p>
            <a:pPr algn="just"/>
            <a:endParaRPr lang="cs-CZ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Adaptace bude zaměřena zejména na </a:t>
            </a:r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sjednocení postupů pro výkon celního dohledu, celní kontroly, celního řízení, včetně zajištění cla, jeho vyměření a následný výběr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s cílem využít moderní nástroje a technologie (dlouhodobý cíl EU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976761"/>
            <a:endParaRPr lang="cs-CZ" sz="2800" b="1" dirty="0" smtClean="0">
              <a:solidFill>
                <a:srgbClr val="0093D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87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SEKUNDÁRNÍ </a:t>
            </a:r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CÍL NOVÉ ÚPRAVY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5556348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r>
              <a:rPr lang="cs-CZ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Sekundární cíle nové právní úpravy</a:t>
            </a:r>
          </a:p>
          <a:p>
            <a:endParaRPr lang="cs-C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Cílem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je zejména zjednodušit celní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algn="just"/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Možnost zajištění CD při využití přímého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zastoupení</a:t>
            </a:r>
          </a:p>
          <a:p>
            <a:pPr algn="just"/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Možnost opakovaného používání složené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částky</a:t>
            </a:r>
          </a:p>
          <a:p>
            <a:pPr algn="just"/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Posílení institutu solidární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odpovědnosti</a:t>
            </a:r>
          </a:p>
          <a:p>
            <a:pPr algn="just"/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Zjednodušení provádění kontrol po propuštění </a:t>
            </a:r>
            <a:r>
              <a:rPr lang="cs-C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zboží</a:t>
            </a:r>
          </a:p>
          <a:p>
            <a:pPr algn="just"/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Zánik odpovědnosti pachatele za správní delikt v podobě uvedení chybných údajů v celním prohlášení v případě nápravy následků tohoto pochybení za splnění specifických zákonných podmínek</a:t>
            </a:r>
          </a:p>
          <a:p>
            <a:pPr algn="just" defTabSz="2976761"/>
            <a:endParaRPr lang="cs-CZ" sz="2800" b="1" dirty="0" smtClean="0">
              <a:solidFill>
                <a:srgbClr val="0093D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628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CELNÍ ZÁKON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567945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r>
              <a:rPr lang="cs-CZ" sz="2800" dirty="0"/>
              <a:t>Zachován princip                             </a:t>
            </a:r>
            <a:r>
              <a:rPr lang="cs-CZ" sz="2800" dirty="0" smtClean="0"/>
              <a:t>			Nadřazenost </a:t>
            </a:r>
            <a:r>
              <a:rPr lang="cs-CZ" sz="2800" dirty="0"/>
              <a:t>předpisů</a:t>
            </a:r>
          </a:p>
          <a:p>
            <a:r>
              <a:rPr lang="cs-CZ" sz="2800" dirty="0"/>
              <a:t>subsidiarity DŘ                                              </a:t>
            </a:r>
            <a:r>
              <a:rPr lang="cs-CZ" sz="2800" dirty="0" smtClean="0"/>
              <a:t>			EU 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                                   </a:t>
            </a:r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r>
              <a:rPr lang="cs-CZ" sz="2800" dirty="0"/>
              <a:t>2 procesní normy                            </a:t>
            </a:r>
            <a:r>
              <a:rPr lang="cs-CZ" sz="2800" dirty="0" smtClean="0"/>
              <a:t>			SŘ </a:t>
            </a:r>
            <a:r>
              <a:rPr lang="cs-CZ" sz="2800" dirty="0"/>
              <a:t>pouze v taxativně</a:t>
            </a:r>
          </a:p>
          <a:p>
            <a:r>
              <a:rPr lang="cs-CZ" sz="2800" dirty="0"/>
              <a:t>v oblasti                                            </a:t>
            </a:r>
            <a:r>
              <a:rPr lang="cs-CZ" sz="2800" dirty="0" smtClean="0"/>
              <a:t>			určených </a:t>
            </a:r>
            <a:r>
              <a:rPr lang="cs-CZ" sz="2800" dirty="0"/>
              <a:t>případech          </a:t>
            </a:r>
          </a:p>
          <a:p>
            <a:r>
              <a:rPr lang="cs-CZ" sz="2800" dirty="0"/>
              <a:t>rozhodování</a:t>
            </a:r>
          </a:p>
          <a:p>
            <a:pPr defTabSz="2976761"/>
            <a:endParaRPr lang="cs-CZ" sz="2800" b="1" dirty="0" smtClean="0">
              <a:solidFill>
                <a:srgbClr val="0093D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801443" y="2978250"/>
            <a:ext cx="208823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CKU, DA, IA, TDA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801443" y="4710590"/>
            <a:ext cx="2088232" cy="1147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Další hmotněprávní předpisy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4801443" y="6328246"/>
            <a:ext cx="2088232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Celní zákon</a:t>
            </a:r>
          </a:p>
          <a:p>
            <a:pPr algn="ctr"/>
            <a:r>
              <a:rPr lang="cs-CZ" dirty="0" smtClean="0"/>
              <a:t>Daňový řád</a:t>
            </a:r>
          </a:p>
          <a:p>
            <a:pPr algn="ctr"/>
            <a:r>
              <a:rPr lang="cs-CZ" dirty="0" smtClean="0"/>
              <a:t>Správní řád</a:t>
            </a:r>
          </a:p>
          <a:p>
            <a:pPr algn="ctr"/>
            <a:r>
              <a:rPr lang="cs-CZ" dirty="0" smtClean="0"/>
              <a:t>Kontrolní řad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662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327700" y="1804643"/>
            <a:ext cx="9539778" cy="1185921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MÍSTNÍ PŘÍSLUŠNOST KE SPRÁVĚ CLA</a:t>
            </a:r>
          </a:p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 (§ 4 CZ)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81627" y="2866266"/>
            <a:ext cx="11312913" cy="567945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Nový pojem – </a:t>
            </a:r>
            <a:r>
              <a:rPr lang="cs-CZ" sz="2800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správce cla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Příslušnost ke správě cla – správce cla příslušný k vedení celního řízení, pokud je v něm clo vyměřováno</a:t>
            </a:r>
          </a:p>
          <a:p>
            <a:pPr algn="just"/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Dále správce cla, který jako </a:t>
            </a:r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první zjistil skutečnosti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vedoucí ke vzniku celního dluhu v případech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vyměření cla mimo celní řízení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doměření cla 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zajištění cla vyměřovaného mimo celní řízení nebo doměřovaného cla zajišťovacím příkazem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Ve věci zničení nebo prodeje zboží pod celním dohledem ten správce cla, který zboží zadržel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32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81627" y="2866266"/>
            <a:ext cx="11312913" cy="6110346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Zvláštní ustanovení o provádění kontroly po </a:t>
            </a:r>
            <a:r>
              <a:rPr lang="cs-CZ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prop</a:t>
            </a: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8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zb</a:t>
            </a:r>
            <a:r>
              <a:rPr lang="cs-CZ" sz="2800" b="1" u="sng" dirty="0">
                <a:latin typeface="Arial" panose="020B0604020202020204" pitchFamily="34" charset="0"/>
                <a:cs typeface="Arial" panose="020B0604020202020204" pitchFamily="34" charset="0"/>
              </a:rPr>
              <a:t>. (KPPZ)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Správce cla provede </a:t>
            </a:r>
            <a:r>
              <a:rPr lang="cs-CZ" sz="2800" b="1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daňovou kontrolu (DK)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(§ 5 CZ) v případě KPPZ (čl. 48 CKU) nebo zboží vyjmutého z celního dohledu, je-li zboží zjištěno v rámci KPPZ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DK je </a:t>
            </a:r>
            <a:r>
              <a:rPr lang="cs-CZ" sz="2800" b="1" u="sng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zahájena doručením oznámení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 jejím zahájení (vymezen předmět a rozsah kontroly)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Seznámení se s výsledkem DK a předložení výsledku kontrolního zjištění také jeho doručením</a:t>
            </a:r>
          </a:p>
          <a:p>
            <a:pPr algn="just"/>
            <a:r>
              <a:rPr lang="cs-CZ" sz="2800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Umožněno právo na slyšení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– pokud v průběhu DK na základě vyjádření kontrolované osoby dojde ke změně výsledku kontrolního slyšení </a:t>
            </a:r>
          </a:p>
          <a:p>
            <a:pPr algn="just"/>
            <a:r>
              <a:rPr lang="cs-CZ" sz="2800" b="1" u="sng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Ukončení DK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opět doručením oznámení o ukončení DK a předložením zprávy – </a:t>
            </a:r>
            <a:r>
              <a:rPr lang="cs-CZ" sz="2800" b="1" u="sng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zpráva se s kontrolovanou osobou neprojednává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80100" y="1957043"/>
            <a:ext cx="9539778" cy="631923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CELNÍ KONTROLA (§ 5 CZ)</a:t>
            </a:r>
          </a:p>
        </p:txBody>
      </p:sp>
    </p:spTree>
    <p:extLst>
      <p:ext uri="{BB962C8B-B14F-4D97-AF65-F5344CB8AC3E}">
        <p14:creationId xmlns:p14="http://schemas.microsoft.com/office/powerpoint/2010/main" val="290861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81627" y="3696962"/>
            <a:ext cx="11332584" cy="4386798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Ustanovena solidární odpovědnost za celní dluh (§ 24 CZ)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Clo se doměří </a:t>
            </a:r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všem osobám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, které odpovídají za clo společně a nerozdílně (společný celní dluh)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DK je zahájena  a provedena </a:t>
            </a:r>
            <a:r>
              <a:rPr lang="cs-CZ" sz="2800" b="1" dirty="0">
                <a:solidFill>
                  <a:srgbClr val="0069B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jen u jednoho dlužníka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(ponecháno na správní úvaze celních orgánů)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Nutno umožnit uplatnění práva na slyšení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Výsledný DPV je doručen oběma dlužníkům, lze uplatnit řádný opravný prostředek</a:t>
            </a:r>
          </a:p>
          <a:p>
            <a:pPr algn="just"/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Odpovědnost nepřímého zástupce za celní dluh zaniká až prekluzí cla (max. lhůta 10 let)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8113811" y="556320"/>
            <a:ext cx="38749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CELNÍ ÚŘAD PRAHA RUZYNĚ</a:t>
            </a:r>
            <a:endParaRPr lang="cs-CZ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1480100" y="1957043"/>
            <a:ext cx="9539778" cy="1739919"/>
          </a:xfrm>
          <a:prstGeom prst="rect">
            <a:avLst/>
          </a:prstGeom>
          <a:noFill/>
        </p:spPr>
        <p:txBody>
          <a:bodyPr wrap="square" lIns="77171" tIns="38586" rIns="77171" bIns="38586" rtlCol="0">
            <a:spAutoFit/>
          </a:bodyPr>
          <a:lstStyle/>
          <a:p>
            <a:pPr algn="ctr" defTabSz="2976761"/>
            <a:r>
              <a:rPr lang="cs-CZ" sz="3600" b="1" dirty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DAŇOVÁ KONTROLA V PŘÍPADĚ NEPŘÍMÉHO </a:t>
            </a:r>
            <a:r>
              <a:rPr lang="cs-CZ" sz="3600" b="1" dirty="0" smtClean="0">
                <a:solidFill>
                  <a:srgbClr val="003399"/>
                </a:solidFill>
                <a:latin typeface="Arial" pitchFamily="34" charset="0"/>
                <a:cs typeface="Arial" pitchFamily="34" charset="0"/>
              </a:rPr>
              <a:t>ZASTUPOVÁNÍ</a:t>
            </a:r>
          </a:p>
          <a:p>
            <a:pPr algn="ctr" defTabSz="2976761"/>
            <a:endParaRPr lang="cs-CZ" sz="3600" b="1" dirty="0" smtClean="0">
              <a:solidFill>
                <a:srgbClr val="0033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58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1280x1024_CS_v1.pptx" id="{56C05B84-F254-4A16-8D8D-C5590549FECE}" vid="{B708CAD1-F38F-4C83-AAB1-6F9CDB0BDD0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B85BE9BBA81B47AE204C3C4B06E05C" ma:contentTypeVersion="0" ma:contentTypeDescription="Vytvoří nový dokument" ma:contentTypeScope="" ma:versionID="abd2b3f5cc411fd75ce3160bd8ff798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e2d1e8caac9fe4104d905113c4d1f8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F94F745-2F65-4029-B884-8373237A6421}"/>
</file>

<file path=customXml/itemProps2.xml><?xml version="1.0" encoding="utf-8"?>
<ds:datastoreItem xmlns:ds="http://schemas.openxmlformats.org/officeDocument/2006/customXml" ds:itemID="{F8830BD7-9887-41DA-AE27-0A080043D15F}"/>
</file>

<file path=customXml/itemProps3.xml><?xml version="1.0" encoding="utf-8"?>
<ds:datastoreItem xmlns:ds="http://schemas.openxmlformats.org/officeDocument/2006/customXml" ds:itemID="{FEF2B057-7DC7-465C-B1BD-CD9E86505AA0}"/>
</file>

<file path=docProps/app.xml><?xml version="1.0" encoding="utf-8"?>
<Properties xmlns="http://schemas.openxmlformats.org/officeDocument/2006/extended-properties" xmlns:vt="http://schemas.openxmlformats.org/officeDocument/2006/docPropsVTypes">
  <Template>Prezentace_1280x1024_CS_v1</Template>
  <TotalTime>1357</TotalTime>
  <Words>1937</Words>
  <Application>Microsoft Office PowerPoint</Application>
  <PresentationFormat>Vlastní</PresentationFormat>
  <Paragraphs>273</Paragraphs>
  <Slides>28</Slides>
  <Notes>26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MS Reference Sans Serif</vt:lpstr>
      <vt:lpstr>Times New Roman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Celní správa České republiky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Vlasák Tomáš</dc:creator>
  <cp:lastModifiedBy>Rohlíček Zdeněk Bc.</cp:lastModifiedBy>
  <cp:revision>125</cp:revision>
  <dcterms:created xsi:type="dcterms:W3CDTF">2016-03-11T07:52:19Z</dcterms:created>
  <dcterms:modified xsi:type="dcterms:W3CDTF">2016-04-20T11:29:51Z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0x01010002B85BE9BBA81B47AE204C3C4B06E05C</vt:lpwstr>
  </property>
  <property fmtid="{D5CDD505-2E9C-101B-9397-08002B2CF9AE}" pid="3" name="Order">
    <vt:r8>1500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TemplateUrl">
    <vt:lpwstr/>
  </property>
  <property fmtid="{D5CDD505-2E9C-101B-9397-08002B2CF9AE}" pid="9" name="ComplianceAssetId">
    <vt:lpwstr/>
  </property>
</Properties>
</file>