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3.xml" ContentType="application/vnd.openxmlformats-officedocument.presentationml.slide+xml"/>
  <Override PartName="/ppt/slides/slide19.xml" ContentType="application/vnd.openxmlformats-officedocument.presentationml.slide+xml"/>
  <Override PartName="/ppt/slides/slide53.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52.xml" ContentType="application/vnd.openxmlformats-officedocument.presentationml.slide+xml"/>
  <Override PartName="/ppt/slides/slide51.xml" ContentType="application/vnd.openxmlformats-officedocument.presentationml.slide+xml"/>
  <Override PartName="/ppt/slides/slide50.xml" ContentType="application/vnd.openxmlformats-officedocument.presentationml.slide+xml"/>
  <Override PartName="/ppt/slides/slide49.xml" ContentType="application/vnd.openxmlformats-officedocument.presentationml.slide+xml"/>
  <Override PartName="/ppt/slides/slide48.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47.xml" ContentType="application/vnd.openxmlformats-officedocument.presentationml.slide+xml"/>
  <Override PartName="/ppt/slides/slide46.xml" ContentType="application/vnd.openxmlformats-officedocument.presentationml.slide+xml"/>
  <Override PartName="/ppt/slides/slide45.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42.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27.xml" ContentType="application/vnd.openxmlformats-officedocument.presentationml.slideLayout+xml"/>
  <Override PartName="/ppt/notesSlides/notesSlide6.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7.xml" ContentType="application/vnd.openxmlformats-officedocument.presentationml.notesSlide+xml"/>
  <Override PartName="/ppt/notesSlides/notesSlide11.xml" ContentType="application/vnd.openxmlformats-officedocument.presentationml.notesSlide+xml"/>
  <Override PartName="/ppt/notesSlides/notesSlide13.xml" ContentType="application/vnd.openxmlformats-officedocument.presentationml.notesSlide+xml"/>
  <Override PartName="/ppt/notesSlides/notesSlide15.xml" ContentType="application/vnd.openxmlformats-officedocument.presentationml.notesSlide+xml"/>
  <Override PartName="/ppt/notesSlides/notesSlide12.xml" ContentType="application/vnd.openxmlformats-officedocument.presentationml.notesSlide+xml"/>
  <Override PartName="/ppt/notesSlides/notesSlide14.xml" ContentType="application/vnd.openxmlformats-officedocument.presentationml.notesSlide+xml"/>
  <Override PartName="/ppt/notesSlides/notesSlide1.xml" ContentType="application/vnd.openxmlformats-officedocument.presentationml.notesSlid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 id="2147484067" r:id="rId2"/>
  </p:sldMasterIdLst>
  <p:notesMasterIdLst>
    <p:notesMasterId r:id="rId56"/>
  </p:notesMasterIdLst>
  <p:handoutMasterIdLst>
    <p:handoutMasterId r:id="rId57"/>
  </p:handoutMasterIdLst>
  <p:sldIdLst>
    <p:sldId id="336" r:id="rId3"/>
    <p:sldId id="458" r:id="rId4"/>
    <p:sldId id="416" r:id="rId5"/>
    <p:sldId id="454" r:id="rId6"/>
    <p:sldId id="388" r:id="rId7"/>
    <p:sldId id="440" r:id="rId8"/>
    <p:sldId id="441" r:id="rId9"/>
    <p:sldId id="409" r:id="rId10"/>
    <p:sldId id="427" r:id="rId11"/>
    <p:sldId id="411" r:id="rId12"/>
    <p:sldId id="438" r:id="rId13"/>
    <p:sldId id="428" r:id="rId14"/>
    <p:sldId id="429" r:id="rId15"/>
    <p:sldId id="432" r:id="rId16"/>
    <p:sldId id="433" r:id="rId17"/>
    <p:sldId id="430" r:id="rId18"/>
    <p:sldId id="431" r:id="rId19"/>
    <p:sldId id="442" r:id="rId20"/>
    <p:sldId id="443" r:id="rId21"/>
    <p:sldId id="405" r:id="rId22"/>
    <p:sldId id="434" r:id="rId23"/>
    <p:sldId id="445" r:id="rId24"/>
    <p:sldId id="444" r:id="rId25"/>
    <p:sldId id="406" r:id="rId26"/>
    <p:sldId id="410" r:id="rId27"/>
    <p:sldId id="399" r:id="rId28"/>
    <p:sldId id="400" r:id="rId29"/>
    <p:sldId id="446" r:id="rId30"/>
    <p:sldId id="401" r:id="rId31"/>
    <p:sldId id="402" r:id="rId32"/>
    <p:sldId id="389" r:id="rId33"/>
    <p:sldId id="435" r:id="rId34"/>
    <p:sldId id="395" r:id="rId35"/>
    <p:sldId id="447" r:id="rId36"/>
    <p:sldId id="436" r:id="rId37"/>
    <p:sldId id="398" r:id="rId38"/>
    <p:sldId id="420" r:id="rId39"/>
    <p:sldId id="437" r:id="rId40"/>
    <p:sldId id="439" r:id="rId41"/>
    <p:sldId id="452" r:id="rId42"/>
    <p:sldId id="418" r:id="rId43"/>
    <p:sldId id="421" r:id="rId44"/>
    <p:sldId id="422" r:id="rId45"/>
    <p:sldId id="423" r:id="rId46"/>
    <p:sldId id="448" r:id="rId47"/>
    <p:sldId id="449" r:id="rId48"/>
    <p:sldId id="450" r:id="rId49"/>
    <p:sldId id="451" r:id="rId50"/>
    <p:sldId id="459" r:id="rId51"/>
    <p:sldId id="455" r:id="rId52"/>
    <p:sldId id="456" r:id="rId53"/>
    <p:sldId id="457" r:id="rId54"/>
    <p:sldId id="387" r:id="rId55"/>
  </p:sldIdLst>
  <p:sldSz cx="9144000" cy="6858000" type="screen4x3"/>
  <p:notesSz cx="6735763" cy="9866313"/>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3349"/>
    <a:srgbClr val="009900"/>
    <a:srgbClr val="00808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9" autoAdjust="0"/>
    <p:restoredTop sz="59246" autoAdjust="0"/>
  </p:normalViewPr>
  <p:slideViewPr>
    <p:cSldViewPr>
      <p:cViewPr varScale="1">
        <p:scale>
          <a:sx n="44" d="100"/>
          <a:sy n="44" d="100"/>
        </p:scale>
        <p:origin x="1956"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customXml" Target="../customXml/item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tableStyles" Target="tableStyle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notesMaster" Target="notesMasters/notesMaster1.xml"/><Relationship Id="rId64" Type="http://schemas.openxmlformats.org/officeDocument/2006/relationships/customXml" Target="../customXml/item3.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handoutMaster" Target="handoutMasters/handoutMaster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19413"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cs-CZ"/>
          </a:p>
        </p:txBody>
      </p:sp>
      <p:sp>
        <p:nvSpPr>
          <p:cNvPr id="3" name="Zástupný symbol pro datum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E6F65D5C-A4BB-4FBC-9657-FB73A582D01F}" type="datetimeFigureOut">
              <a:rPr lang="cs-CZ"/>
              <a:pPr>
                <a:defRPr/>
              </a:pPr>
              <a:t>19.4.2016</a:t>
            </a:fld>
            <a:endParaRPr lang="cs-CZ" dirty="0"/>
          </a:p>
        </p:txBody>
      </p:sp>
      <p:sp>
        <p:nvSpPr>
          <p:cNvPr id="4" name="Zástupný symbol pro zápatí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cs-CZ"/>
          </a:p>
        </p:txBody>
      </p:sp>
      <p:sp>
        <p:nvSpPr>
          <p:cNvPr id="5" name="Zástupný symbol pro číslo snímku 4"/>
          <p:cNvSpPr>
            <a:spLocks noGrp="1"/>
          </p:cNvSpPr>
          <p:nvPr>
            <p:ph type="sldNum" sz="quarter" idx="3"/>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4E9C236B-E95D-4E96-A497-89E4C893628C}" type="slidenum">
              <a:rPr lang="cs-CZ"/>
              <a:pPr>
                <a:defRPr/>
              </a:pPr>
              <a:t>‹#›</a:t>
            </a:fld>
            <a:endParaRPr lang="cs-CZ"/>
          </a:p>
        </p:txBody>
      </p:sp>
    </p:spTree>
    <p:extLst>
      <p:ext uri="{BB962C8B-B14F-4D97-AF65-F5344CB8AC3E}">
        <p14:creationId xmlns:p14="http://schemas.microsoft.com/office/powerpoint/2010/main" val="17326245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19413" cy="493713"/>
          </a:xfrm>
          <a:prstGeom prst="rect">
            <a:avLst/>
          </a:prstGeom>
        </p:spPr>
        <p:txBody>
          <a:bodyPr vert="horz" lIns="90763" tIns="45382" rIns="90763" bIns="45382" rtlCol="0"/>
          <a:lstStyle>
            <a:lvl1pPr algn="l" eaLnBrk="1" fontAlgn="auto" hangingPunct="1">
              <a:spcBef>
                <a:spcPts val="0"/>
              </a:spcBef>
              <a:spcAft>
                <a:spcPts val="0"/>
              </a:spcAft>
              <a:defRPr sz="1200">
                <a:latin typeface="+mn-lt"/>
              </a:defRPr>
            </a:lvl1pPr>
          </a:lstStyle>
          <a:p>
            <a:pPr>
              <a:defRPr/>
            </a:pPr>
            <a:endParaRPr lang="cs-CZ"/>
          </a:p>
        </p:txBody>
      </p:sp>
      <p:sp>
        <p:nvSpPr>
          <p:cNvPr id="3" name="Zástupný symbol pro datum 2"/>
          <p:cNvSpPr>
            <a:spLocks noGrp="1"/>
          </p:cNvSpPr>
          <p:nvPr>
            <p:ph type="dt" idx="1"/>
          </p:nvPr>
        </p:nvSpPr>
        <p:spPr>
          <a:xfrm>
            <a:off x="3814763" y="0"/>
            <a:ext cx="2919412" cy="493713"/>
          </a:xfrm>
          <a:prstGeom prst="rect">
            <a:avLst/>
          </a:prstGeom>
        </p:spPr>
        <p:txBody>
          <a:bodyPr vert="horz" lIns="90763" tIns="45382" rIns="90763" bIns="45382" rtlCol="0"/>
          <a:lstStyle>
            <a:lvl1pPr algn="r" eaLnBrk="1" fontAlgn="auto" hangingPunct="1">
              <a:spcBef>
                <a:spcPts val="0"/>
              </a:spcBef>
              <a:spcAft>
                <a:spcPts val="0"/>
              </a:spcAft>
              <a:defRPr sz="1200">
                <a:latin typeface="+mn-lt"/>
              </a:defRPr>
            </a:lvl1pPr>
          </a:lstStyle>
          <a:p>
            <a:pPr>
              <a:defRPr/>
            </a:pPr>
            <a:fld id="{3C1AC331-86C7-4383-8613-FAF2D6824200}" type="datetimeFigureOut">
              <a:rPr lang="cs-CZ"/>
              <a:pPr>
                <a:defRPr/>
              </a:pPr>
              <a:t>19.4.2016</a:t>
            </a:fld>
            <a:endParaRPr lang="cs-CZ" dirty="0"/>
          </a:p>
        </p:txBody>
      </p:sp>
      <p:sp>
        <p:nvSpPr>
          <p:cNvPr id="4" name="Zástupný symbol pro obrázek snímku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0763" tIns="45382" rIns="90763" bIns="45382" rtlCol="0" anchor="ctr"/>
          <a:lstStyle/>
          <a:p>
            <a:pPr lvl="0"/>
            <a:endParaRPr lang="cs-CZ" noProof="0" dirty="0"/>
          </a:p>
        </p:txBody>
      </p:sp>
      <p:sp>
        <p:nvSpPr>
          <p:cNvPr id="5" name="Zástupný symbol pro poznámky 4"/>
          <p:cNvSpPr>
            <a:spLocks noGrp="1"/>
          </p:cNvSpPr>
          <p:nvPr>
            <p:ph type="body" sz="quarter" idx="3"/>
          </p:nvPr>
        </p:nvSpPr>
        <p:spPr>
          <a:xfrm>
            <a:off x="673100" y="4686300"/>
            <a:ext cx="5389563" cy="4440238"/>
          </a:xfrm>
          <a:prstGeom prst="rect">
            <a:avLst/>
          </a:prstGeom>
        </p:spPr>
        <p:txBody>
          <a:bodyPr vert="horz" lIns="90763" tIns="45382" rIns="90763" bIns="45382"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endParaRPr lang="cs-CZ" noProof="0"/>
          </a:p>
        </p:txBody>
      </p:sp>
      <p:sp>
        <p:nvSpPr>
          <p:cNvPr id="6" name="Zástupný symbol pro zápatí 5"/>
          <p:cNvSpPr>
            <a:spLocks noGrp="1"/>
          </p:cNvSpPr>
          <p:nvPr>
            <p:ph type="ftr" sz="quarter" idx="4"/>
          </p:nvPr>
        </p:nvSpPr>
        <p:spPr>
          <a:xfrm>
            <a:off x="0" y="9371013"/>
            <a:ext cx="2919413" cy="493712"/>
          </a:xfrm>
          <a:prstGeom prst="rect">
            <a:avLst/>
          </a:prstGeom>
        </p:spPr>
        <p:txBody>
          <a:bodyPr vert="horz" lIns="90763" tIns="45382" rIns="90763" bIns="45382" rtlCol="0" anchor="b"/>
          <a:lstStyle>
            <a:lvl1pPr algn="l" eaLnBrk="1" fontAlgn="auto" hangingPunct="1">
              <a:spcBef>
                <a:spcPts val="0"/>
              </a:spcBef>
              <a:spcAft>
                <a:spcPts val="0"/>
              </a:spcAft>
              <a:defRPr sz="1200">
                <a:latin typeface="+mn-lt"/>
              </a:defRPr>
            </a:lvl1pPr>
          </a:lstStyle>
          <a:p>
            <a:pPr>
              <a:defRPr/>
            </a:pPr>
            <a:endParaRPr lang="cs-CZ"/>
          </a:p>
        </p:txBody>
      </p:sp>
      <p:sp>
        <p:nvSpPr>
          <p:cNvPr id="7" name="Zástupný symbol pro číslo snímku 6"/>
          <p:cNvSpPr>
            <a:spLocks noGrp="1"/>
          </p:cNvSpPr>
          <p:nvPr>
            <p:ph type="sldNum" sz="quarter" idx="5"/>
          </p:nvPr>
        </p:nvSpPr>
        <p:spPr>
          <a:xfrm>
            <a:off x="3814763" y="9371013"/>
            <a:ext cx="2919412" cy="493712"/>
          </a:xfrm>
          <a:prstGeom prst="rect">
            <a:avLst/>
          </a:prstGeom>
        </p:spPr>
        <p:txBody>
          <a:bodyPr vert="horz" wrap="square" lIns="90763" tIns="45382" rIns="90763" bIns="45382"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2302C679-6959-4C43-B675-80048131DDE2}" type="slidenum">
              <a:rPr lang="cs-CZ"/>
              <a:pPr>
                <a:defRPr/>
              </a:pPr>
              <a:t>‹#›</a:t>
            </a:fld>
            <a:endParaRPr lang="cs-CZ"/>
          </a:p>
        </p:txBody>
      </p:sp>
    </p:spTree>
    <p:extLst>
      <p:ext uri="{BB962C8B-B14F-4D97-AF65-F5344CB8AC3E}">
        <p14:creationId xmlns:p14="http://schemas.microsoft.com/office/powerpoint/2010/main" val="18683334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2302C679-6959-4C43-B675-80048131DDE2}" type="slidenum">
              <a:rPr lang="cs-CZ" smtClean="0"/>
              <a:pPr>
                <a:defRPr/>
              </a:pPr>
              <a:t>2</a:t>
            </a:fld>
            <a:endParaRPr lang="cs-CZ"/>
          </a:p>
        </p:txBody>
      </p:sp>
    </p:spTree>
    <p:extLst>
      <p:ext uri="{BB962C8B-B14F-4D97-AF65-F5344CB8AC3E}">
        <p14:creationId xmlns:p14="http://schemas.microsoft.com/office/powerpoint/2010/main" val="32950839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2302C679-6959-4C43-B675-80048131DDE2}" type="slidenum">
              <a:rPr lang="cs-CZ" smtClean="0"/>
              <a:pPr>
                <a:defRPr/>
              </a:pPr>
              <a:t>37</a:t>
            </a:fld>
            <a:endParaRPr lang="cs-CZ"/>
          </a:p>
        </p:txBody>
      </p:sp>
    </p:spTree>
    <p:extLst>
      <p:ext uri="{BB962C8B-B14F-4D97-AF65-F5344CB8AC3E}">
        <p14:creationId xmlns:p14="http://schemas.microsoft.com/office/powerpoint/2010/main" val="15717420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aseline="0" dirty="0" smtClean="0"/>
              <a:t>.</a:t>
            </a:r>
            <a:endParaRPr lang="cs-CZ" dirty="0"/>
          </a:p>
        </p:txBody>
      </p:sp>
      <p:sp>
        <p:nvSpPr>
          <p:cNvPr id="4" name="Zástupný symbol pro číslo snímku 3"/>
          <p:cNvSpPr>
            <a:spLocks noGrp="1"/>
          </p:cNvSpPr>
          <p:nvPr>
            <p:ph type="sldNum" sz="quarter" idx="10"/>
          </p:nvPr>
        </p:nvSpPr>
        <p:spPr/>
        <p:txBody>
          <a:bodyPr/>
          <a:lstStyle/>
          <a:p>
            <a:pPr>
              <a:defRPr/>
            </a:pPr>
            <a:fld id="{2302C679-6959-4C43-B675-80048131DDE2}" type="slidenum">
              <a:rPr lang="cs-CZ" smtClean="0"/>
              <a:pPr>
                <a:defRPr/>
              </a:pPr>
              <a:t>49</a:t>
            </a:fld>
            <a:endParaRPr lang="cs-CZ"/>
          </a:p>
        </p:txBody>
      </p:sp>
    </p:spTree>
    <p:extLst>
      <p:ext uri="{BB962C8B-B14F-4D97-AF65-F5344CB8AC3E}">
        <p14:creationId xmlns:p14="http://schemas.microsoft.com/office/powerpoint/2010/main" val="1902323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2302C679-6959-4C43-B675-80048131DDE2}" type="slidenum">
              <a:rPr lang="cs-CZ" smtClean="0"/>
              <a:pPr>
                <a:defRPr/>
              </a:pPr>
              <a:t>50</a:t>
            </a:fld>
            <a:endParaRPr lang="cs-CZ"/>
          </a:p>
        </p:txBody>
      </p:sp>
    </p:spTree>
    <p:extLst>
      <p:ext uri="{BB962C8B-B14F-4D97-AF65-F5344CB8AC3E}">
        <p14:creationId xmlns:p14="http://schemas.microsoft.com/office/powerpoint/2010/main" val="14633090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2302C679-6959-4C43-B675-80048131DDE2}" type="slidenum">
              <a:rPr lang="cs-CZ" smtClean="0"/>
              <a:pPr>
                <a:defRPr/>
              </a:pPr>
              <a:t>51</a:t>
            </a:fld>
            <a:endParaRPr lang="cs-CZ"/>
          </a:p>
        </p:txBody>
      </p:sp>
    </p:spTree>
    <p:extLst>
      <p:ext uri="{BB962C8B-B14F-4D97-AF65-F5344CB8AC3E}">
        <p14:creationId xmlns:p14="http://schemas.microsoft.com/office/powerpoint/2010/main" val="23380178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sz="1800" dirty="0">
              <a:latin typeface="Arial Black" panose="020B0A04020102020204" pitchFamily="34" charset="0"/>
            </a:endParaRPr>
          </a:p>
        </p:txBody>
      </p:sp>
      <p:sp>
        <p:nvSpPr>
          <p:cNvPr id="4" name="Zástupný symbol pro číslo snímku 3"/>
          <p:cNvSpPr>
            <a:spLocks noGrp="1"/>
          </p:cNvSpPr>
          <p:nvPr>
            <p:ph type="sldNum" sz="quarter" idx="10"/>
          </p:nvPr>
        </p:nvSpPr>
        <p:spPr/>
        <p:txBody>
          <a:bodyPr/>
          <a:lstStyle/>
          <a:p>
            <a:pPr>
              <a:defRPr/>
            </a:pPr>
            <a:fld id="{2302C679-6959-4C43-B675-80048131DDE2}" type="slidenum">
              <a:rPr lang="cs-CZ" smtClean="0"/>
              <a:pPr>
                <a:defRPr/>
              </a:pPr>
              <a:t>52</a:t>
            </a:fld>
            <a:endParaRPr lang="cs-CZ"/>
          </a:p>
        </p:txBody>
      </p:sp>
    </p:spTree>
    <p:extLst>
      <p:ext uri="{BB962C8B-B14F-4D97-AF65-F5344CB8AC3E}">
        <p14:creationId xmlns:p14="http://schemas.microsoft.com/office/powerpoint/2010/main" val="5426870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2302C679-6959-4C43-B675-80048131DDE2}" type="slidenum">
              <a:rPr lang="cs-CZ" smtClean="0"/>
              <a:pPr>
                <a:defRPr/>
              </a:pPr>
              <a:t>53</a:t>
            </a:fld>
            <a:endParaRPr lang="cs-CZ"/>
          </a:p>
        </p:txBody>
      </p:sp>
    </p:spTree>
    <p:extLst>
      <p:ext uri="{BB962C8B-B14F-4D97-AF65-F5344CB8AC3E}">
        <p14:creationId xmlns:p14="http://schemas.microsoft.com/office/powerpoint/2010/main" val="16240741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2302C679-6959-4C43-B675-80048131DDE2}" type="slidenum">
              <a:rPr lang="cs-CZ" smtClean="0"/>
              <a:pPr>
                <a:defRPr/>
              </a:pPr>
              <a:t>3</a:t>
            </a:fld>
            <a:endParaRPr lang="cs-CZ"/>
          </a:p>
        </p:txBody>
      </p:sp>
    </p:spTree>
    <p:extLst>
      <p:ext uri="{BB962C8B-B14F-4D97-AF65-F5344CB8AC3E}">
        <p14:creationId xmlns:p14="http://schemas.microsoft.com/office/powerpoint/2010/main" val="34655772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2302C679-6959-4C43-B675-80048131DDE2}" type="slidenum">
              <a:rPr lang="cs-CZ" smtClean="0"/>
              <a:pPr>
                <a:defRPr/>
              </a:pPr>
              <a:t>4</a:t>
            </a:fld>
            <a:endParaRPr lang="cs-CZ"/>
          </a:p>
        </p:txBody>
      </p:sp>
    </p:spTree>
    <p:extLst>
      <p:ext uri="{BB962C8B-B14F-4D97-AF65-F5344CB8AC3E}">
        <p14:creationId xmlns:p14="http://schemas.microsoft.com/office/powerpoint/2010/main" val="3448442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2302C679-6959-4C43-B675-80048131DDE2}" type="slidenum">
              <a:rPr lang="cs-CZ" smtClean="0"/>
              <a:pPr>
                <a:defRPr/>
              </a:pPr>
              <a:t>5</a:t>
            </a:fld>
            <a:endParaRPr lang="cs-CZ"/>
          </a:p>
        </p:txBody>
      </p:sp>
    </p:spTree>
    <p:extLst>
      <p:ext uri="{BB962C8B-B14F-4D97-AF65-F5344CB8AC3E}">
        <p14:creationId xmlns:p14="http://schemas.microsoft.com/office/powerpoint/2010/main" val="21097304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2302C679-6959-4C43-B675-80048131DDE2}" type="slidenum">
              <a:rPr lang="cs-CZ" smtClean="0"/>
              <a:pPr>
                <a:defRPr/>
              </a:pPr>
              <a:t>9</a:t>
            </a:fld>
            <a:endParaRPr lang="cs-CZ"/>
          </a:p>
        </p:txBody>
      </p:sp>
    </p:spTree>
    <p:extLst>
      <p:ext uri="{BB962C8B-B14F-4D97-AF65-F5344CB8AC3E}">
        <p14:creationId xmlns:p14="http://schemas.microsoft.com/office/powerpoint/2010/main" val="7418734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2302C679-6959-4C43-B675-80048131DDE2}" type="slidenum">
              <a:rPr lang="cs-CZ" smtClean="0"/>
              <a:pPr>
                <a:defRPr/>
              </a:pPr>
              <a:t>11</a:t>
            </a:fld>
            <a:endParaRPr lang="cs-CZ"/>
          </a:p>
        </p:txBody>
      </p:sp>
    </p:spTree>
    <p:extLst>
      <p:ext uri="{BB962C8B-B14F-4D97-AF65-F5344CB8AC3E}">
        <p14:creationId xmlns:p14="http://schemas.microsoft.com/office/powerpoint/2010/main" val="37329877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2302C679-6959-4C43-B675-80048131DDE2}" type="slidenum">
              <a:rPr lang="cs-CZ" smtClean="0"/>
              <a:pPr>
                <a:defRPr/>
              </a:pPr>
              <a:t>24</a:t>
            </a:fld>
            <a:endParaRPr lang="cs-CZ"/>
          </a:p>
        </p:txBody>
      </p:sp>
    </p:spTree>
    <p:extLst>
      <p:ext uri="{BB962C8B-B14F-4D97-AF65-F5344CB8AC3E}">
        <p14:creationId xmlns:p14="http://schemas.microsoft.com/office/powerpoint/2010/main" val="9735188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2302C679-6959-4C43-B675-80048131DDE2}" type="slidenum">
              <a:rPr lang="cs-CZ" smtClean="0"/>
              <a:pPr>
                <a:defRPr/>
              </a:pPr>
              <a:t>25</a:t>
            </a:fld>
            <a:endParaRPr lang="cs-CZ"/>
          </a:p>
        </p:txBody>
      </p:sp>
    </p:spTree>
    <p:extLst>
      <p:ext uri="{BB962C8B-B14F-4D97-AF65-F5344CB8AC3E}">
        <p14:creationId xmlns:p14="http://schemas.microsoft.com/office/powerpoint/2010/main" val="8968270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2302C679-6959-4C43-B675-80048131DDE2}" type="slidenum">
              <a:rPr lang="cs-CZ" smtClean="0"/>
              <a:pPr>
                <a:defRPr/>
              </a:pPr>
              <a:t>36</a:t>
            </a:fld>
            <a:endParaRPr lang="cs-CZ"/>
          </a:p>
        </p:txBody>
      </p:sp>
    </p:spTree>
    <p:extLst>
      <p:ext uri="{BB962C8B-B14F-4D97-AF65-F5344CB8AC3E}">
        <p14:creationId xmlns:p14="http://schemas.microsoft.com/office/powerpoint/2010/main" val="3785150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Rectangle 12"/>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cs-CZ" smtClean="0"/>
              <a:t>Klepnutím lze upravit styl předlohy nadpisů.</a:t>
            </a:r>
            <a:endParaRPr lang="en-US" dirty="0"/>
          </a:p>
        </p:txBody>
      </p:sp>
      <p:sp>
        <p:nvSpPr>
          <p:cNvPr id="8" name="Date Placeholder 3"/>
          <p:cNvSpPr>
            <a:spLocks noGrp="1"/>
          </p:cNvSpPr>
          <p:nvPr>
            <p:ph type="dt" sz="half" idx="10"/>
          </p:nvPr>
        </p:nvSpPr>
        <p:spPr/>
        <p:txBody>
          <a:bodyPr/>
          <a:lstStyle>
            <a:lvl1pPr>
              <a:defRPr/>
            </a:lvl1pPr>
          </a:lstStyle>
          <a:p>
            <a:pPr>
              <a:defRPr/>
            </a:pPr>
            <a:fld id="{30738A4A-307E-48EA-9D7D-7421347483B8}" type="datetimeFigureOut">
              <a:rPr lang="cs-CZ"/>
              <a:pPr>
                <a:defRPr/>
              </a:pPr>
              <a:t>19.4.2016</a:t>
            </a:fld>
            <a:endParaRPr lang="cs-CZ" dirty="0"/>
          </a:p>
        </p:txBody>
      </p:sp>
      <p:sp>
        <p:nvSpPr>
          <p:cNvPr id="9" name="Footer Placeholder 4"/>
          <p:cNvSpPr>
            <a:spLocks noGrp="1"/>
          </p:cNvSpPr>
          <p:nvPr>
            <p:ph type="ftr" sz="quarter" idx="11"/>
          </p:nvPr>
        </p:nvSpPr>
        <p:spPr/>
        <p:txBody>
          <a:bodyPr/>
          <a:lstStyle>
            <a:lvl1pPr>
              <a:defRPr/>
            </a:lvl1pPr>
          </a:lstStyle>
          <a:p>
            <a:pPr>
              <a:defRPr/>
            </a:pPr>
            <a:endParaRPr lang="cs-CZ"/>
          </a:p>
        </p:txBody>
      </p:sp>
      <p:sp>
        <p:nvSpPr>
          <p:cNvPr id="10" name="Slide Number Placeholder 5"/>
          <p:cNvSpPr>
            <a:spLocks noGrp="1"/>
          </p:cNvSpPr>
          <p:nvPr>
            <p:ph type="sldNum" sz="quarter" idx="12"/>
          </p:nvPr>
        </p:nvSpPr>
        <p:spPr/>
        <p:txBody>
          <a:bodyPr/>
          <a:lstStyle>
            <a:lvl1pPr>
              <a:defRPr/>
            </a:lvl1pPr>
          </a:lstStyle>
          <a:p>
            <a:pPr>
              <a:defRPr/>
            </a:pPr>
            <a:fld id="{F63DC023-BCFE-45DF-B698-88FBFC80FF0D}" type="slidenum">
              <a:rPr lang="cs-CZ"/>
              <a:pPr>
                <a:defRPr/>
              </a:pPr>
              <a:t>‹#›</a:t>
            </a:fld>
            <a:endParaRPr lang="cs-CZ"/>
          </a:p>
        </p:txBody>
      </p:sp>
    </p:spTree>
    <p:extLst>
      <p:ext uri="{BB962C8B-B14F-4D97-AF65-F5344CB8AC3E}">
        <p14:creationId xmlns:p14="http://schemas.microsoft.com/office/powerpoint/2010/main" val="1910899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lvl1pPr>
              <a:defRPr/>
            </a:lvl1pPr>
          </a:lstStyle>
          <a:p>
            <a:pPr>
              <a:defRPr/>
            </a:pPr>
            <a:fld id="{66CE1222-14EA-4927-8613-80A2C8DFAE2A}" type="datetimeFigureOut">
              <a:rPr lang="cs-CZ"/>
              <a:pPr>
                <a:defRPr/>
              </a:pPr>
              <a:t>19.4.2016</a:t>
            </a:fld>
            <a:endParaRPr lang="cs-CZ" dirty="0"/>
          </a:p>
        </p:txBody>
      </p:sp>
      <p:sp>
        <p:nvSpPr>
          <p:cNvPr id="5" name="Footer Placeholder 4"/>
          <p:cNvSpPr>
            <a:spLocks noGrp="1"/>
          </p:cNvSpPr>
          <p:nvPr>
            <p:ph type="ftr" sz="quarter" idx="11"/>
          </p:nvPr>
        </p:nvSpPr>
        <p:spPr/>
        <p:txBody>
          <a:bodyPr/>
          <a:lstStyle>
            <a:lvl1pPr>
              <a:defRPr/>
            </a:lvl1pPr>
          </a:lstStyle>
          <a:p>
            <a:pPr>
              <a:defRPr/>
            </a:pPr>
            <a:endParaRPr lang="cs-CZ"/>
          </a:p>
        </p:txBody>
      </p:sp>
      <p:sp>
        <p:nvSpPr>
          <p:cNvPr id="6" name="Slide Number Placeholder 5"/>
          <p:cNvSpPr>
            <a:spLocks noGrp="1"/>
          </p:cNvSpPr>
          <p:nvPr>
            <p:ph type="sldNum" sz="quarter" idx="12"/>
          </p:nvPr>
        </p:nvSpPr>
        <p:spPr/>
        <p:txBody>
          <a:bodyPr/>
          <a:lstStyle>
            <a:lvl1pPr>
              <a:defRPr/>
            </a:lvl1pPr>
          </a:lstStyle>
          <a:p>
            <a:pPr>
              <a:defRPr/>
            </a:pPr>
            <a:fld id="{FC04CA3C-4C59-4E32-BCFF-D55FD5FF09A7}" type="slidenum">
              <a:rPr lang="cs-CZ"/>
              <a:pPr>
                <a:defRPr/>
              </a:pPr>
              <a:t>‹#›</a:t>
            </a:fld>
            <a:endParaRPr lang="cs-CZ"/>
          </a:p>
        </p:txBody>
      </p:sp>
    </p:spTree>
    <p:extLst>
      <p:ext uri="{BB962C8B-B14F-4D97-AF65-F5344CB8AC3E}">
        <p14:creationId xmlns:p14="http://schemas.microsoft.com/office/powerpoint/2010/main" val="769570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fld id="{39313A93-27CF-4024-A62B-6E0F905FF245}" type="datetimeFigureOut">
              <a:rPr lang="cs-CZ"/>
              <a:pPr>
                <a:defRPr/>
              </a:pPr>
              <a:t>19.4.2016</a:t>
            </a:fld>
            <a:endParaRPr lang="cs-CZ" dirty="0"/>
          </a:p>
        </p:txBody>
      </p:sp>
      <p:sp>
        <p:nvSpPr>
          <p:cNvPr id="5" name="Footer Placeholder 4"/>
          <p:cNvSpPr>
            <a:spLocks noGrp="1"/>
          </p:cNvSpPr>
          <p:nvPr>
            <p:ph type="ftr" sz="quarter" idx="11"/>
          </p:nvPr>
        </p:nvSpPr>
        <p:spPr/>
        <p:txBody>
          <a:bodyPr/>
          <a:lstStyle>
            <a:lvl1pPr>
              <a:defRPr/>
            </a:lvl1pPr>
          </a:lstStyle>
          <a:p>
            <a:pPr>
              <a:defRPr/>
            </a:pPr>
            <a:endParaRPr lang="cs-CZ"/>
          </a:p>
        </p:txBody>
      </p:sp>
      <p:sp>
        <p:nvSpPr>
          <p:cNvPr id="6" name="Slide Number Placeholder 5"/>
          <p:cNvSpPr>
            <a:spLocks noGrp="1"/>
          </p:cNvSpPr>
          <p:nvPr>
            <p:ph type="sldNum" sz="quarter" idx="12"/>
          </p:nvPr>
        </p:nvSpPr>
        <p:spPr/>
        <p:txBody>
          <a:bodyPr/>
          <a:lstStyle>
            <a:lvl1pPr>
              <a:defRPr/>
            </a:lvl1pPr>
          </a:lstStyle>
          <a:p>
            <a:pPr>
              <a:defRPr/>
            </a:pPr>
            <a:fld id="{F13A2952-B1D9-4CDA-89F5-3E765805AE7B}" type="slidenum">
              <a:rPr lang="cs-CZ"/>
              <a:pPr>
                <a:defRPr/>
              </a:pPr>
              <a:t>‹#›</a:t>
            </a:fld>
            <a:endParaRPr lang="cs-CZ"/>
          </a:p>
        </p:txBody>
      </p:sp>
    </p:spTree>
    <p:extLst>
      <p:ext uri="{BB962C8B-B14F-4D97-AF65-F5344CB8AC3E}">
        <p14:creationId xmlns:p14="http://schemas.microsoft.com/office/powerpoint/2010/main" val="37764770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cs-CZ" smtClean="0"/>
              <a:t>Kliknutím lze upravit styl.</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pPr>
              <a:defRPr/>
            </a:pPr>
            <a:fld id="{30738A4A-307E-48EA-9D7D-7421347483B8}" type="datetimeFigureOut">
              <a:rPr lang="cs-CZ" smtClean="0"/>
              <a:pPr>
                <a:defRPr/>
              </a:pPr>
              <a:t>19.4.2016</a:t>
            </a:fld>
            <a:endParaRPr lang="cs-CZ" dirty="0"/>
          </a:p>
        </p:txBody>
      </p:sp>
      <p:sp>
        <p:nvSpPr>
          <p:cNvPr id="5" name="Footer Placeholder 4"/>
          <p:cNvSpPr>
            <a:spLocks noGrp="1"/>
          </p:cNvSpPr>
          <p:nvPr>
            <p:ph type="ftr" sz="quarter" idx="11"/>
          </p:nvPr>
        </p:nvSpPr>
        <p:spPr/>
        <p:txBody>
          <a:bodyPr/>
          <a:lstStyle/>
          <a:p>
            <a:pPr>
              <a:defRPr/>
            </a:pPr>
            <a:endParaRPr lang="cs-CZ"/>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pPr>
              <a:defRPr/>
            </a:pPr>
            <a:fld id="{F63DC023-BCFE-45DF-B698-88FBFC80FF0D}" type="slidenum">
              <a:rPr lang="cs-CZ" smtClean="0"/>
              <a:pPr>
                <a:defRPr/>
              </a:pPr>
              <a:t>‹#›</a:t>
            </a:fld>
            <a:endParaRPr lang="cs-CZ"/>
          </a:p>
        </p:txBody>
      </p:sp>
    </p:spTree>
    <p:extLst>
      <p:ext uri="{BB962C8B-B14F-4D97-AF65-F5344CB8AC3E}">
        <p14:creationId xmlns:p14="http://schemas.microsoft.com/office/powerpoint/2010/main" val="26067079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cs-CZ" smtClean="0"/>
              <a:t>Kliknutím lze upravit styl.</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pPr>
              <a:defRPr/>
            </a:pPr>
            <a:fld id="{50F242B5-2D77-49CD-92A3-3F1C1144A2CF}" type="datetimeFigureOut">
              <a:rPr lang="cs-CZ" smtClean="0"/>
              <a:pPr>
                <a:defRPr/>
              </a:pPr>
              <a:t>19.4.2016</a:t>
            </a:fld>
            <a:endParaRPr lang="cs-CZ" dirty="0"/>
          </a:p>
        </p:txBody>
      </p:sp>
      <p:sp>
        <p:nvSpPr>
          <p:cNvPr id="5" name="Footer Placeholder 4"/>
          <p:cNvSpPr>
            <a:spLocks noGrp="1"/>
          </p:cNvSpPr>
          <p:nvPr>
            <p:ph type="ftr" sz="quarter" idx="11"/>
          </p:nvPr>
        </p:nvSpPr>
        <p:spPr/>
        <p:txBody>
          <a:bodyPr/>
          <a:lstStyle/>
          <a:p>
            <a:pPr>
              <a:defRPr/>
            </a:pPr>
            <a:endParaRPr lang="cs-CZ"/>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BDE03A7C-222C-43B0-B027-915E033C33B5}" type="slidenum">
              <a:rPr lang="cs-CZ" smtClean="0"/>
              <a:pPr>
                <a:defRPr/>
              </a:pPr>
              <a:t>‹#›</a:t>
            </a:fld>
            <a:endParaRPr lang="cs-CZ"/>
          </a:p>
        </p:txBody>
      </p:sp>
    </p:spTree>
    <p:extLst>
      <p:ext uri="{BB962C8B-B14F-4D97-AF65-F5344CB8AC3E}">
        <p14:creationId xmlns:p14="http://schemas.microsoft.com/office/powerpoint/2010/main" val="38752235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pPr>
              <a:defRPr/>
            </a:pPr>
            <a:fld id="{1B5896E8-5B95-4399-94E1-7D723CBC69CD}" type="datetimeFigureOut">
              <a:rPr lang="cs-CZ" smtClean="0"/>
              <a:pPr>
                <a:defRPr/>
              </a:pPr>
              <a:t>19.4.2016</a:t>
            </a:fld>
            <a:endParaRPr lang="cs-CZ" dirty="0"/>
          </a:p>
        </p:txBody>
      </p:sp>
      <p:sp>
        <p:nvSpPr>
          <p:cNvPr id="5" name="Footer Placeholder 4"/>
          <p:cNvSpPr>
            <a:spLocks noGrp="1"/>
          </p:cNvSpPr>
          <p:nvPr>
            <p:ph type="ftr" sz="quarter" idx="11"/>
          </p:nvPr>
        </p:nvSpPr>
        <p:spPr/>
        <p:txBody>
          <a:bodyPr/>
          <a:lstStyle/>
          <a:p>
            <a:pPr>
              <a:defRPr/>
            </a:pPr>
            <a:endParaRPr lang="cs-CZ"/>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E1341A4B-4828-4F0A-B55C-984ACF34E94F}" type="slidenum">
              <a:rPr lang="cs-CZ" smtClean="0"/>
              <a:pPr>
                <a:defRPr/>
              </a:pPr>
              <a:t>‹#›</a:t>
            </a:fld>
            <a:endParaRPr lang="cs-CZ"/>
          </a:p>
        </p:txBody>
      </p:sp>
    </p:spTree>
    <p:extLst>
      <p:ext uri="{BB962C8B-B14F-4D97-AF65-F5344CB8AC3E}">
        <p14:creationId xmlns:p14="http://schemas.microsoft.com/office/powerpoint/2010/main" val="2096208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pPr>
              <a:defRPr/>
            </a:pPr>
            <a:fld id="{6ED0D87F-0568-4D25-B65A-DAFCAE4E018C}" type="datetimeFigureOut">
              <a:rPr lang="cs-CZ" smtClean="0"/>
              <a:pPr>
                <a:defRPr/>
              </a:pPr>
              <a:t>19.4.2016</a:t>
            </a:fld>
            <a:endParaRPr lang="cs-CZ" dirty="0"/>
          </a:p>
        </p:txBody>
      </p:sp>
      <p:sp>
        <p:nvSpPr>
          <p:cNvPr id="6" name="Footer Placeholder 5"/>
          <p:cNvSpPr>
            <a:spLocks noGrp="1"/>
          </p:cNvSpPr>
          <p:nvPr>
            <p:ph type="ftr" sz="quarter" idx="11"/>
          </p:nvPr>
        </p:nvSpPr>
        <p:spPr/>
        <p:txBody>
          <a:bodyPr/>
          <a:lstStyle/>
          <a:p>
            <a:pPr>
              <a:defRPr/>
            </a:pPr>
            <a:endParaRPr lang="cs-CZ"/>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pPr>
              <a:defRPr/>
            </a:pPr>
            <a:fld id="{17433256-629C-4502-B8AF-F19DF14B3724}" type="slidenum">
              <a:rPr lang="cs-CZ" smtClean="0"/>
              <a:pPr>
                <a:defRPr/>
              </a:pPr>
              <a:t>‹#›</a:t>
            </a:fld>
            <a:endParaRPr lang="cs-CZ"/>
          </a:p>
        </p:txBody>
      </p:sp>
    </p:spTree>
    <p:extLst>
      <p:ext uri="{BB962C8B-B14F-4D97-AF65-F5344CB8AC3E}">
        <p14:creationId xmlns:p14="http://schemas.microsoft.com/office/powerpoint/2010/main" val="4701710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pPr>
              <a:defRPr/>
            </a:pPr>
            <a:fld id="{FFCD3B4C-CABC-4F6B-9918-1B6D686294B2}" type="datetimeFigureOut">
              <a:rPr lang="cs-CZ" smtClean="0"/>
              <a:pPr>
                <a:defRPr/>
              </a:pPr>
              <a:t>19.4.2016</a:t>
            </a:fld>
            <a:endParaRPr lang="cs-CZ" dirty="0"/>
          </a:p>
        </p:txBody>
      </p:sp>
      <p:sp>
        <p:nvSpPr>
          <p:cNvPr id="8" name="Footer Placeholder 7"/>
          <p:cNvSpPr>
            <a:spLocks noGrp="1"/>
          </p:cNvSpPr>
          <p:nvPr>
            <p:ph type="ftr" sz="quarter" idx="11"/>
          </p:nvPr>
        </p:nvSpPr>
        <p:spPr/>
        <p:txBody>
          <a:bodyPr/>
          <a:lstStyle/>
          <a:p>
            <a:pPr>
              <a:defRPr/>
            </a:pPr>
            <a:endParaRPr lang="cs-CZ"/>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pPr>
              <a:defRPr/>
            </a:pPr>
            <a:fld id="{5859E0DE-CDF0-460F-B2CA-0C9003CECBED}" type="slidenum">
              <a:rPr lang="cs-CZ" smtClean="0"/>
              <a:pPr>
                <a:defRPr/>
              </a:pPr>
              <a:t>‹#›</a:t>
            </a:fld>
            <a:endParaRPr lang="cs-CZ"/>
          </a:p>
        </p:txBody>
      </p:sp>
    </p:spTree>
    <p:extLst>
      <p:ext uri="{BB962C8B-B14F-4D97-AF65-F5344CB8AC3E}">
        <p14:creationId xmlns:p14="http://schemas.microsoft.com/office/powerpoint/2010/main" val="8748013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pPr>
              <a:defRPr/>
            </a:pPr>
            <a:fld id="{73D17AA8-4F4C-4876-B6C5-52FA5814171B}" type="datetimeFigureOut">
              <a:rPr lang="cs-CZ" smtClean="0"/>
              <a:pPr>
                <a:defRPr/>
              </a:pPr>
              <a:t>19.4.2016</a:t>
            </a:fld>
            <a:endParaRPr lang="cs-CZ" dirty="0"/>
          </a:p>
        </p:txBody>
      </p:sp>
      <p:sp>
        <p:nvSpPr>
          <p:cNvPr id="4" name="Footer Placeholder 3"/>
          <p:cNvSpPr>
            <a:spLocks noGrp="1"/>
          </p:cNvSpPr>
          <p:nvPr>
            <p:ph type="ftr" sz="quarter" idx="11"/>
          </p:nvPr>
        </p:nvSpPr>
        <p:spPr/>
        <p:txBody>
          <a:bodyPr/>
          <a:lstStyle/>
          <a:p>
            <a:pPr>
              <a:defRPr/>
            </a:pPr>
            <a:endParaRPr lang="cs-CZ"/>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707D05B9-CF32-4318-97D5-37764A9B8C5F}" type="slidenum">
              <a:rPr lang="cs-CZ" smtClean="0"/>
              <a:pPr>
                <a:defRPr/>
              </a:pPr>
              <a:t>‹#›</a:t>
            </a:fld>
            <a:endParaRPr lang="cs-CZ"/>
          </a:p>
        </p:txBody>
      </p:sp>
    </p:spTree>
    <p:extLst>
      <p:ext uri="{BB962C8B-B14F-4D97-AF65-F5344CB8AC3E}">
        <p14:creationId xmlns:p14="http://schemas.microsoft.com/office/powerpoint/2010/main" val="18774780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F07C32B9-540A-43EC-93DA-52F6B617FD41}" type="datetimeFigureOut">
              <a:rPr lang="cs-CZ" smtClean="0"/>
              <a:pPr>
                <a:defRPr/>
              </a:pPr>
              <a:t>19.4.2016</a:t>
            </a:fld>
            <a:endParaRPr lang="cs-CZ" dirty="0"/>
          </a:p>
        </p:txBody>
      </p:sp>
      <p:sp>
        <p:nvSpPr>
          <p:cNvPr id="3" name="Footer Placeholder 2"/>
          <p:cNvSpPr>
            <a:spLocks noGrp="1"/>
          </p:cNvSpPr>
          <p:nvPr>
            <p:ph type="ftr" sz="quarter" idx="11"/>
          </p:nvPr>
        </p:nvSpPr>
        <p:spPr/>
        <p:txBody>
          <a:bodyPr/>
          <a:lstStyle/>
          <a:p>
            <a:pPr>
              <a:defRPr/>
            </a:pPr>
            <a:endParaRPr lang="cs-CZ"/>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C6D66B09-042E-45F9-8D00-D64B321414D1}" type="slidenum">
              <a:rPr lang="cs-CZ" smtClean="0"/>
              <a:pPr>
                <a:defRPr/>
              </a:pPr>
              <a:t>‹#›</a:t>
            </a:fld>
            <a:endParaRPr lang="cs-CZ"/>
          </a:p>
        </p:txBody>
      </p:sp>
    </p:spTree>
    <p:extLst>
      <p:ext uri="{BB962C8B-B14F-4D97-AF65-F5344CB8AC3E}">
        <p14:creationId xmlns:p14="http://schemas.microsoft.com/office/powerpoint/2010/main" val="14806299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cs-CZ" smtClean="0"/>
              <a:t>Kliknutím lze upravit styl.</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pPr>
              <a:defRPr/>
            </a:pPr>
            <a:fld id="{BAF6E1C9-2C3A-4052-8211-A19D24274905}" type="datetimeFigureOut">
              <a:rPr lang="cs-CZ" smtClean="0"/>
              <a:pPr>
                <a:defRPr/>
              </a:pPr>
              <a:t>19.4.2016</a:t>
            </a:fld>
            <a:endParaRPr lang="cs-CZ" dirty="0"/>
          </a:p>
        </p:txBody>
      </p:sp>
      <p:sp>
        <p:nvSpPr>
          <p:cNvPr id="6" name="Footer Placeholder 5"/>
          <p:cNvSpPr>
            <a:spLocks noGrp="1"/>
          </p:cNvSpPr>
          <p:nvPr>
            <p:ph type="ftr" sz="quarter" idx="11"/>
          </p:nvPr>
        </p:nvSpPr>
        <p:spPr/>
        <p:txBody>
          <a:bodyPr/>
          <a:lstStyle/>
          <a:p>
            <a:pPr>
              <a:defRPr/>
            </a:pPr>
            <a:endParaRPr lang="cs-CZ"/>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1E0C84FE-EDEE-4B8E-899E-01ADFC32F88A}" type="slidenum">
              <a:rPr lang="cs-CZ" smtClean="0"/>
              <a:pPr>
                <a:defRPr/>
              </a:pPr>
              <a:t>‹#›</a:t>
            </a:fld>
            <a:endParaRPr lang="cs-CZ"/>
          </a:p>
        </p:txBody>
      </p:sp>
    </p:spTree>
    <p:extLst>
      <p:ext uri="{BB962C8B-B14F-4D97-AF65-F5344CB8AC3E}">
        <p14:creationId xmlns:p14="http://schemas.microsoft.com/office/powerpoint/2010/main" val="2539106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Klepnutím lze upravit styl předlohy nadpisů.</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4"/>
          </p:nvPr>
        </p:nvSpPr>
        <p:spPr/>
        <p:txBody>
          <a:bodyPr/>
          <a:lstStyle>
            <a:lvl1pPr>
              <a:defRPr/>
            </a:lvl1pPr>
          </a:lstStyle>
          <a:p>
            <a:pPr>
              <a:defRPr/>
            </a:pPr>
            <a:fld id="{4269BF88-C894-41D1-A1F2-57136DAC8324}" type="datetimeFigureOut">
              <a:rPr lang="cs-CZ"/>
              <a:pPr>
                <a:defRPr/>
              </a:pPr>
              <a:t>19.4.2016</a:t>
            </a:fld>
            <a:endParaRPr lang="cs-CZ" dirty="0"/>
          </a:p>
        </p:txBody>
      </p:sp>
      <p:sp>
        <p:nvSpPr>
          <p:cNvPr id="5" name="Footer Placeholder 4"/>
          <p:cNvSpPr>
            <a:spLocks noGrp="1"/>
          </p:cNvSpPr>
          <p:nvPr>
            <p:ph type="ftr" sz="quarter" idx="15"/>
          </p:nvPr>
        </p:nvSpPr>
        <p:spPr/>
        <p:txBody>
          <a:bodyPr/>
          <a:lstStyle>
            <a:lvl1pPr>
              <a:defRPr/>
            </a:lvl1pPr>
          </a:lstStyle>
          <a:p>
            <a:pPr>
              <a:defRPr/>
            </a:pPr>
            <a:endParaRPr lang="cs-CZ"/>
          </a:p>
        </p:txBody>
      </p:sp>
      <p:sp>
        <p:nvSpPr>
          <p:cNvPr id="6" name="Slide Number Placeholder 5"/>
          <p:cNvSpPr>
            <a:spLocks noGrp="1"/>
          </p:cNvSpPr>
          <p:nvPr>
            <p:ph type="sldNum" sz="quarter" idx="16"/>
          </p:nvPr>
        </p:nvSpPr>
        <p:spPr/>
        <p:txBody>
          <a:bodyPr/>
          <a:lstStyle>
            <a:lvl1pPr>
              <a:defRPr/>
            </a:lvl1pPr>
          </a:lstStyle>
          <a:p>
            <a:pPr>
              <a:defRPr/>
            </a:pPr>
            <a:fld id="{B7D107A1-ACA6-416D-88D5-A58BDED71DB1}" type="slidenum">
              <a:rPr lang="cs-CZ"/>
              <a:pPr>
                <a:defRPr/>
              </a:pPr>
              <a:t>‹#›</a:t>
            </a:fld>
            <a:endParaRPr lang="cs-CZ"/>
          </a:p>
        </p:txBody>
      </p:sp>
    </p:spTree>
    <p:extLst>
      <p:ext uri="{BB962C8B-B14F-4D97-AF65-F5344CB8AC3E}">
        <p14:creationId xmlns:p14="http://schemas.microsoft.com/office/powerpoint/2010/main" val="29308562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pPr>
              <a:defRPr/>
            </a:pPr>
            <a:fld id="{02DB9E24-395A-4FDF-9CD9-F34A24BC1B21}" type="datetimeFigureOut">
              <a:rPr lang="cs-CZ" smtClean="0"/>
              <a:pPr>
                <a:defRPr/>
              </a:pPr>
              <a:t>19.4.2016</a:t>
            </a:fld>
            <a:endParaRPr lang="cs-CZ" dirty="0"/>
          </a:p>
        </p:txBody>
      </p:sp>
      <p:sp>
        <p:nvSpPr>
          <p:cNvPr id="6" name="Footer Placeholder 5"/>
          <p:cNvSpPr>
            <a:spLocks noGrp="1"/>
          </p:cNvSpPr>
          <p:nvPr>
            <p:ph type="ftr" sz="quarter" idx="11"/>
          </p:nvPr>
        </p:nvSpPr>
        <p:spPr/>
        <p:txBody>
          <a:bodyPr/>
          <a:lstStyle/>
          <a:p>
            <a:pPr>
              <a:defRPr/>
            </a:pPr>
            <a:endParaRPr lang="cs-CZ"/>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A3909169-ED79-47EB-90C1-6EDF1875804C}" type="slidenum">
              <a:rPr lang="cs-CZ" smtClean="0"/>
              <a:pPr>
                <a:defRPr/>
              </a:pPr>
              <a:t>‹#›</a:t>
            </a:fld>
            <a:endParaRPr lang="cs-CZ"/>
          </a:p>
        </p:txBody>
      </p:sp>
    </p:spTree>
    <p:extLst>
      <p:ext uri="{BB962C8B-B14F-4D97-AF65-F5344CB8AC3E}">
        <p14:creationId xmlns:p14="http://schemas.microsoft.com/office/powerpoint/2010/main" val="13724041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cs-CZ" smtClean="0"/>
              <a:t>Kliknutím lze upravit styl.</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pPr>
              <a:defRPr/>
            </a:pPr>
            <a:fld id="{50F242B5-2D77-49CD-92A3-3F1C1144A2CF}" type="datetimeFigureOut">
              <a:rPr lang="cs-CZ" smtClean="0"/>
              <a:pPr>
                <a:defRPr/>
              </a:pPr>
              <a:t>19.4.2016</a:t>
            </a:fld>
            <a:endParaRPr lang="cs-CZ" dirty="0"/>
          </a:p>
        </p:txBody>
      </p:sp>
      <p:sp>
        <p:nvSpPr>
          <p:cNvPr id="5" name="Footer Placeholder 4"/>
          <p:cNvSpPr>
            <a:spLocks noGrp="1"/>
          </p:cNvSpPr>
          <p:nvPr>
            <p:ph type="ftr" sz="quarter" idx="11"/>
          </p:nvPr>
        </p:nvSpPr>
        <p:spPr/>
        <p:txBody>
          <a:bodyPr/>
          <a:lstStyle/>
          <a:p>
            <a:pPr>
              <a:defRPr/>
            </a:pPr>
            <a:endParaRPr lang="cs-CZ"/>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BDE03A7C-222C-43B0-B027-915E033C33B5}" type="slidenum">
              <a:rPr lang="cs-CZ" smtClean="0"/>
              <a:pPr>
                <a:defRPr/>
              </a:pPr>
              <a:t>‹#›</a:t>
            </a:fld>
            <a:endParaRPr lang="cs-CZ"/>
          </a:p>
        </p:txBody>
      </p:sp>
    </p:spTree>
    <p:extLst>
      <p:ext uri="{BB962C8B-B14F-4D97-AF65-F5344CB8AC3E}">
        <p14:creationId xmlns:p14="http://schemas.microsoft.com/office/powerpoint/2010/main" val="1045119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cs-CZ" smtClean="0"/>
              <a:t>Kliknutím lze upravit styl.</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pPr>
              <a:defRPr/>
            </a:pPr>
            <a:fld id="{50F242B5-2D77-49CD-92A3-3F1C1144A2CF}" type="datetimeFigureOut">
              <a:rPr lang="cs-CZ" smtClean="0"/>
              <a:pPr>
                <a:defRPr/>
              </a:pPr>
              <a:t>19.4.2016</a:t>
            </a:fld>
            <a:endParaRPr lang="cs-CZ" dirty="0"/>
          </a:p>
        </p:txBody>
      </p:sp>
      <p:sp>
        <p:nvSpPr>
          <p:cNvPr id="5" name="Footer Placeholder 4"/>
          <p:cNvSpPr>
            <a:spLocks noGrp="1"/>
          </p:cNvSpPr>
          <p:nvPr>
            <p:ph type="ftr" sz="quarter" idx="11"/>
          </p:nvPr>
        </p:nvSpPr>
        <p:spPr/>
        <p:txBody>
          <a:bodyPr/>
          <a:lstStyle/>
          <a:p>
            <a:pPr>
              <a:defRPr/>
            </a:pPr>
            <a:endParaRPr lang="cs-CZ"/>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BDE03A7C-222C-43B0-B027-915E033C33B5}" type="slidenum">
              <a:rPr lang="cs-CZ" smtClean="0"/>
              <a:pPr>
                <a:defRPr/>
              </a:pPr>
              <a:t>‹#›</a:t>
            </a:fld>
            <a:endParaRPr lang="cs-CZ"/>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551821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cs-CZ" smtClean="0"/>
              <a:t>Kliknutím lze upravit styl.</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pPr>
              <a:defRPr/>
            </a:pPr>
            <a:fld id="{50F242B5-2D77-49CD-92A3-3F1C1144A2CF}" type="datetimeFigureOut">
              <a:rPr lang="cs-CZ" smtClean="0"/>
              <a:pPr>
                <a:defRPr/>
              </a:pPr>
              <a:t>19.4.2016</a:t>
            </a:fld>
            <a:endParaRPr lang="cs-CZ" dirty="0"/>
          </a:p>
        </p:txBody>
      </p:sp>
      <p:sp>
        <p:nvSpPr>
          <p:cNvPr id="6" name="Footer Placeholder 5"/>
          <p:cNvSpPr>
            <a:spLocks noGrp="1"/>
          </p:cNvSpPr>
          <p:nvPr>
            <p:ph type="ftr" sz="quarter" idx="11"/>
          </p:nvPr>
        </p:nvSpPr>
        <p:spPr/>
        <p:txBody>
          <a:bodyPr/>
          <a:lstStyle/>
          <a:p>
            <a:pPr>
              <a:defRPr/>
            </a:pPr>
            <a:endParaRPr lang="cs-CZ"/>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BDE03A7C-222C-43B0-B027-915E033C33B5}" type="slidenum">
              <a:rPr lang="cs-CZ" smtClean="0"/>
              <a:pPr>
                <a:defRPr/>
              </a:pPr>
              <a:t>‹#›</a:t>
            </a:fld>
            <a:endParaRPr lang="cs-CZ"/>
          </a:p>
        </p:txBody>
      </p:sp>
    </p:spTree>
    <p:extLst>
      <p:ext uri="{BB962C8B-B14F-4D97-AF65-F5344CB8AC3E}">
        <p14:creationId xmlns:p14="http://schemas.microsoft.com/office/powerpoint/2010/main" val="3209737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cs-CZ" smtClean="0"/>
              <a:t>Kliknutím lze upravit styl.</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pPr>
              <a:defRPr/>
            </a:pPr>
            <a:fld id="{50F242B5-2D77-49CD-92A3-3F1C1144A2CF}" type="datetimeFigureOut">
              <a:rPr lang="cs-CZ" smtClean="0"/>
              <a:pPr>
                <a:defRPr/>
              </a:pPr>
              <a:t>19.4.2016</a:t>
            </a:fld>
            <a:endParaRPr lang="cs-CZ" dirty="0"/>
          </a:p>
        </p:txBody>
      </p:sp>
      <p:sp>
        <p:nvSpPr>
          <p:cNvPr id="6" name="Footer Placeholder 5"/>
          <p:cNvSpPr>
            <a:spLocks noGrp="1"/>
          </p:cNvSpPr>
          <p:nvPr>
            <p:ph type="ftr" sz="quarter" idx="11"/>
          </p:nvPr>
        </p:nvSpPr>
        <p:spPr/>
        <p:txBody>
          <a:bodyPr/>
          <a:lstStyle/>
          <a:p>
            <a:pPr>
              <a:defRPr/>
            </a:pPr>
            <a:endParaRPr lang="cs-CZ"/>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BDE03A7C-222C-43B0-B027-915E033C33B5}" type="slidenum">
              <a:rPr lang="cs-CZ" smtClean="0"/>
              <a:pPr>
                <a:defRPr/>
              </a:pPr>
              <a:t>‹#›</a:t>
            </a:fld>
            <a:endParaRPr lang="cs-CZ"/>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080851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cs-CZ" smtClean="0"/>
              <a:t>Kliknutím lze upravit styl.</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pPr>
              <a:defRPr/>
            </a:pPr>
            <a:fld id="{50F242B5-2D77-49CD-92A3-3F1C1144A2CF}" type="datetimeFigureOut">
              <a:rPr lang="cs-CZ" smtClean="0"/>
              <a:pPr>
                <a:defRPr/>
              </a:pPr>
              <a:t>19.4.2016</a:t>
            </a:fld>
            <a:endParaRPr lang="cs-CZ" dirty="0"/>
          </a:p>
        </p:txBody>
      </p:sp>
      <p:sp>
        <p:nvSpPr>
          <p:cNvPr id="6" name="Footer Placeholder 5"/>
          <p:cNvSpPr>
            <a:spLocks noGrp="1"/>
          </p:cNvSpPr>
          <p:nvPr>
            <p:ph type="ftr" sz="quarter" idx="11"/>
          </p:nvPr>
        </p:nvSpPr>
        <p:spPr/>
        <p:txBody>
          <a:bodyPr/>
          <a:lstStyle/>
          <a:p>
            <a:pPr>
              <a:defRPr/>
            </a:pPr>
            <a:endParaRPr lang="cs-CZ"/>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BDE03A7C-222C-43B0-B027-915E033C33B5}" type="slidenum">
              <a:rPr lang="cs-CZ" smtClean="0"/>
              <a:pPr>
                <a:defRPr/>
              </a:pPr>
              <a:t>‹#›</a:t>
            </a:fld>
            <a:endParaRPr lang="cs-CZ"/>
          </a:p>
        </p:txBody>
      </p:sp>
    </p:spTree>
    <p:extLst>
      <p:ext uri="{BB962C8B-B14F-4D97-AF65-F5344CB8AC3E}">
        <p14:creationId xmlns:p14="http://schemas.microsoft.com/office/powerpoint/2010/main" val="16767820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pPr>
              <a:defRPr/>
            </a:pPr>
            <a:fld id="{66CE1222-14EA-4927-8613-80A2C8DFAE2A}" type="datetimeFigureOut">
              <a:rPr lang="cs-CZ" smtClean="0"/>
              <a:pPr>
                <a:defRPr/>
              </a:pPr>
              <a:t>19.4.2016</a:t>
            </a:fld>
            <a:endParaRPr lang="cs-CZ" dirty="0"/>
          </a:p>
        </p:txBody>
      </p:sp>
      <p:sp>
        <p:nvSpPr>
          <p:cNvPr id="5" name="Footer Placeholder 4"/>
          <p:cNvSpPr>
            <a:spLocks noGrp="1"/>
          </p:cNvSpPr>
          <p:nvPr>
            <p:ph type="ftr" sz="quarter" idx="11"/>
          </p:nvPr>
        </p:nvSpPr>
        <p:spPr/>
        <p:txBody>
          <a:bodyPr/>
          <a:lstStyle/>
          <a:p>
            <a:pPr>
              <a:defRPr/>
            </a:pPr>
            <a:endParaRPr lang="cs-CZ"/>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FC04CA3C-4C59-4E32-BCFF-D55FD5FF09A7}" type="slidenum">
              <a:rPr lang="cs-CZ" smtClean="0"/>
              <a:pPr>
                <a:defRPr/>
              </a:pPr>
              <a:t>‹#›</a:t>
            </a:fld>
            <a:endParaRPr lang="cs-CZ"/>
          </a:p>
        </p:txBody>
      </p:sp>
    </p:spTree>
    <p:extLst>
      <p:ext uri="{BB962C8B-B14F-4D97-AF65-F5344CB8AC3E}">
        <p14:creationId xmlns:p14="http://schemas.microsoft.com/office/powerpoint/2010/main" val="38499851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pPr>
              <a:defRPr/>
            </a:pPr>
            <a:fld id="{39313A93-27CF-4024-A62B-6E0F905FF245}" type="datetimeFigureOut">
              <a:rPr lang="cs-CZ" smtClean="0"/>
              <a:pPr>
                <a:defRPr/>
              </a:pPr>
              <a:t>19.4.2016</a:t>
            </a:fld>
            <a:endParaRPr lang="cs-CZ" dirty="0"/>
          </a:p>
        </p:txBody>
      </p:sp>
      <p:sp>
        <p:nvSpPr>
          <p:cNvPr id="5" name="Footer Placeholder 4"/>
          <p:cNvSpPr>
            <a:spLocks noGrp="1"/>
          </p:cNvSpPr>
          <p:nvPr>
            <p:ph type="ftr" sz="quarter" idx="11"/>
          </p:nvPr>
        </p:nvSpPr>
        <p:spPr/>
        <p:txBody>
          <a:bodyPr/>
          <a:lstStyle/>
          <a:p>
            <a:pPr>
              <a:defRPr/>
            </a:pPr>
            <a:endParaRPr lang="cs-CZ"/>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F13A2952-B1D9-4CDA-89F5-3E765805AE7B}" type="slidenum">
              <a:rPr lang="cs-CZ" smtClean="0"/>
              <a:pPr>
                <a:defRPr/>
              </a:pPr>
              <a:t>‹#›</a:t>
            </a:fld>
            <a:endParaRPr lang="cs-CZ"/>
          </a:p>
        </p:txBody>
      </p:sp>
    </p:spTree>
    <p:extLst>
      <p:ext uri="{BB962C8B-B14F-4D97-AF65-F5344CB8AC3E}">
        <p14:creationId xmlns:p14="http://schemas.microsoft.com/office/powerpoint/2010/main" val="593899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4"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Rectangle 8"/>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cs-CZ" smtClean="0"/>
              <a:t>Klepnutím lze upravit styl předlohy nadpisů.</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8" name="Date Placeholder 3"/>
          <p:cNvSpPr>
            <a:spLocks noGrp="1"/>
          </p:cNvSpPr>
          <p:nvPr>
            <p:ph type="dt" sz="half" idx="10"/>
          </p:nvPr>
        </p:nvSpPr>
        <p:spPr/>
        <p:txBody>
          <a:bodyPr/>
          <a:lstStyle>
            <a:lvl1pPr>
              <a:defRPr/>
            </a:lvl1pPr>
          </a:lstStyle>
          <a:p>
            <a:pPr>
              <a:defRPr/>
            </a:pPr>
            <a:fld id="{1B5896E8-5B95-4399-94E1-7D723CBC69CD}" type="datetimeFigureOut">
              <a:rPr lang="cs-CZ"/>
              <a:pPr>
                <a:defRPr/>
              </a:pPr>
              <a:t>19.4.2016</a:t>
            </a:fld>
            <a:endParaRPr lang="cs-CZ" dirty="0"/>
          </a:p>
        </p:txBody>
      </p:sp>
      <p:sp>
        <p:nvSpPr>
          <p:cNvPr id="9" name="Footer Placeholder 4"/>
          <p:cNvSpPr>
            <a:spLocks noGrp="1"/>
          </p:cNvSpPr>
          <p:nvPr>
            <p:ph type="ftr" sz="quarter" idx="11"/>
          </p:nvPr>
        </p:nvSpPr>
        <p:spPr/>
        <p:txBody>
          <a:bodyPr/>
          <a:lstStyle>
            <a:lvl1pPr>
              <a:defRPr/>
            </a:lvl1pPr>
          </a:lstStyle>
          <a:p>
            <a:pPr>
              <a:defRPr/>
            </a:pPr>
            <a:endParaRPr lang="cs-CZ"/>
          </a:p>
        </p:txBody>
      </p:sp>
      <p:sp>
        <p:nvSpPr>
          <p:cNvPr id="10" name="Slide Number Placeholder 5"/>
          <p:cNvSpPr>
            <a:spLocks noGrp="1"/>
          </p:cNvSpPr>
          <p:nvPr>
            <p:ph type="sldNum" sz="quarter" idx="12"/>
          </p:nvPr>
        </p:nvSpPr>
        <p:spPr/>
        <p:txBody>
          <a:bodyPr/>
          <a:lstStyle>
            <a:lvl1pPr>
              <a:defRPr/>
            </a:lvl1pPr>
          </a:lstStyle>
          <a:p>
            <a:pPr>
              <a:defRPr/>
            </a:pPr>
            <a:fld id="{E1341A4B-4828-4F0A-B55C-984ACF34E94F}" type="slidenum">
              <a:rPr lang="cs-CZ"/>
              <a:pPr>
                <a:defRPr/>
              </a:pPr>
              <a:t>‹#›</a:t>
            </a:fld>
            <a:endParaRPr lang="cs-CZ"/>
          </a:p>
        </p:txBody>
      </p:sp>
    </p:spTree>
    <p:extLst>
      <p:ext uri="{BB962C8B-B14F-4D97-AF65-F5344CB8AC3E}">
        <p14:creationId xmlns:p14="http://schemas.microsoft.com/office/powerpoint/2010/main" val="4160933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Klepnutím lze upravit styl předlohy nadpisů.</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Date Placeholder 3"/>
          <p:cNvSpPr>
            <a:spLocks noGrp="1"/>
          </p:cNvSpPr>
          <p:nvPr>
            <p:ph type="dt" sz="half" idx="15"/>
          </p:nvPr>
        </p:nvSpPr>
        <p:spPr/>
        <p:txBody>
          <a:bodyPr/>
          <a:lstStyle>
            <a:lvl1pPr>
              <a:defRPr/>
            </a:lvl1pPr>
          </a:lstStyle>
          <a:p>
            <a:pPr>
              <a:defRPr/>
            </a:pPr>
            <a:fld id="{6ED0D87F-0568-4D25-B65A-DAFCAE4E018C}" type="datetimeFigureOut">
              <a:rPr lang="cs-CZ"/>
              <a:pPr>
                <a:defRPr/>
              </a:pPr>
              <a:t>19.4.2016</a:t>
            </a:fld>
            <a:endParaRPr lang="cs-CZ" dirty="0"/>
          </a:p>
        </p:txBody>
      </p:sp>
      <p:sp>
        <p:nvSpPr>
          <p:cNvPr id="6" name="Footer Placeholder 4"/>
          <p:cNvSpPr>
            <a:spLocks noGrp="1"/>
          </p:cNvSpPr>
          <p:nvPr>
            <p:ph type="ftr" sz="quarter" idx="16"/>
          </p:nvPr>
        </p:nvSpPr>
        <p:spPr/>
        <p:txBody>
          <a:bodyPr/>
          <a:lstStyle>
            <a:lvl1pPr>
              <a:defRPr/>
            </a:lvl1pPr>
          </a:lstStyle>
          <a:p>
            <a:pPr>
              <a:defRPr/>
            </a:pPr>
            <a:endParaRPr lang="cs-CZ"/>
          </a:p>
        </p:txBody>
      </p:sp>
      <p:sp>
        <p:nvSpPr>
          <p:cNvPr id="7" name="Slide Number Placeholder 5"/>
          <p:cNvSpPr>
            <a:spLocks noGrp="1"/>
          </p:cNvSpPr>
          <p:nvPr>
            <p:ph type="sldNum" sz="quarter" idx="17"/>
          </p:nvPr>
        </p:nvSpPr>
        <p:spPr/>
        <p:txBody>
          <a:bodyPr/>
          <a:lstStyle>
            <a:lvl1pPr>
              <a:defRPr/>
            </a:lvl1pPr>
          </a:lstStyle>
          <a:p>
            <a:pPr>
              <a:defRPr/>
            </a:pPr>
            <a:fld id="{17433256-629C-4502-B8AF-F19DF14B3724}" type="slidenum">
              <a:rPr lang="cs-CZ"/>
              <a:pPr>
                <a:defRPr/>
              </a:pPr>
              <a:t>‹#›</a:t>
            </a:fld>
            <a:endParaRPr lang="cs-CZ"/>
          </a:p>
        </p:txBody>
      </p:sp>
    </p:spTree>
    <p:extLst>
      <p:ext uri="{BB962C8B-B14F-4D97-AF65-F5344CB8AC3E}">
        <p14:creationId xmlns:p14="http://schemas.microsoft.com/office/powerpoint/2010/main" val="1042798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0" name="Title 9"/>
          <p:cNvSpPr>
            <a:spLocks noGrp="1"/>
          </p:cNvSpPr>
          <p:nvPr>
            <p:ph type="title"/>
          </p:nvPr>
        </p:nvSpPr>
        <p:spPr/>
        <p:txBody>
          <a:bodyPr/>
          <a:lstStyle/>
          <a:p>
            <a:r>
              <a:rPr lang="cs-CZ" smtClean="0"/>
              <a:t>Klepnutím lze upravit styl předlohy nadpisů.</a:t>
            </a:r>
            <a:endParaRPr lang="en-US" dirty="0"/>
          </a:p>
        </p:txBody>
      </p:sp>
      <p:sp>
        <p:nvSpPr>
          <p:cNvPr id="7" name="Date Placeholder 3"/>
          <p:cNvSpPr>
            <a:spLocks noGrp="1"/>
          </p:cNvSpPr>
          <p:nvPr>
            <p:ph type="dt" sz="half" idx="10"/>
          </p:nvPr>
        </p:nvSpPr>
        <p:spPr/>
        <p:txBody>
          <a:bodyPr/>
          <a:lstStyle>
            <a:lvl1pPr>
              <a:defRPr/>
            </a:lvl1pPr>
          </a:lstStyle>
          <a:p>
            <a:pPr>
              <a:defRPr/>
            </a:pPr>
            <a:fld id="{FFCD3B4C-CABC-4F6B-9918-1B6D686294B2}" type="datetimeFigureOut">
              <a:rPr lang="cs-CZ"/>
              <a:pPr>
                <a:defRPr/>
              </a:pPr>
              <a:t>19.4.2016</a:t>
            </a:fld>
            <a:endParaRPr lang="cs-CZ" dirty="0"/>
          </a:p>
        </p:txBody>
      </p:sp>
      <p:sp>
        <p:nvSpPr>
          <p:cNvPr id="8" name="Footer Placeholder 4"/>
          <p:cNvSpPr>
            <a:spLocks noGrp="1"/>
          </p:cNvSpPr>
          <p:nvPr>
            <p:ph type="ftr" sz="quarter" idx="11"/>
          </p:nvPr>
        </p:nvSpPr>
        <p:spPr/>
        <p:txBody>
          <a:bodyPr/>
          <a:lstStyle>
            <a:lvl1pPr>
              <a:defRPr/>
            </a:lvl1pPr>
          </a:lstStyle>
          <a:p>
            <a:pPr>
              <a:defRPr/>
            </a:pPr>
            <a:endParaRPr lang="cs-CZ"/>
          </a:p>
        </p:txBody>
      </p:sp>
      <p:sp>
        <p:nvSpPr>
          <p:cNvPr id="9" name="Slide Number Placeholder 5"/>
          <p:cNvSpPr>
            <a:spLocks noGrp="1"/>
          </p:cNvSpPr>
          <p:nvPr>
            <p:ph type="sldNum" sz="quarter" idx="12"/>
          </p:nvPr>
        </p:nvSpPr>
        <p:spPr/>
        <p:txBody>
          <a:bodyPr/>
          <a:lstStyle>
            <a:lvl1pPr>
              <a:defRPr/>
            </a:lvl1pPr>
          </a:lstStyle>
          <a:p>
            <a:pPr>
              <a:defRPr/>
            </a:pPr>
            <a:fld id="{5859E0DE-CDF0-460F-B2CA-0C9003CECBED}" type="slidenum">
              <a:rPr lang="cs-CZ"/>
              <a:pPr>
                <a:defRPr/>
              </a:pPr>
              <a:t>‹#›</a:t>
            </a:fld>
            <a:endParaRPr lang="cs-CZ"/>
          </a:p>
        </p:txBody>
      </p:sp>
    </p:spTree>
    <p:extLst>
      <p:ext uri="{BB962C8B-B14F-4D97-AF65-F5344CB8AC3E}">
        <p14:creationId xmlns:p14="http://schemas.microsoft.com/office/powerpoint/2010/main" val="2690532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dirty="0"/>
          </a:p>
        </p:txBody>
      </p:sp>
      <p:sp>
        <p:nvSpPr>
          <p:cNvPr id="3" name="Date Placeholder 3"/>
          <p:cNvSpPr>
            <a:spLocks noGrp="1"/>
          </p:cNvSpPr>
          <p:nvPr>
            <p:ph type="dt" sz="half" idx="10"/>
          </p:nvPr>
        </p:nvSpPr>
        <p:spPr/>
        <p:txBody>
          <a:bodyPr/>
          <a:lstStyle>
            <a:lvl1pPr>
              <a:defRPr/>
            </a:lvl1pPr>
          </a:lstStyle>
          <a:p>
            <a:pPr>
              <a:defRPr/>
            </a:pPr>
            <a:fld id="{73D17AA8-4F4C-4876-B6C5-52FA5814171B}" type="datetimeFigureOut">
              <a:rPr lang="cs-CZ"/>
              <a:pPr>
                <a:defRPr/>
              </a:pPr>
              <a:t>19.4.2016</a:t>
            </a:fld>
            <a:endParaRPr lang="cs-CZ" dirty="0"/>
          </a:p>
        </p:txBody>
      </p:sp>
      <p:sp>
        <p:nvSpPr>
          <p:cNvPr id="4" name="Footer Placeholder 4"/>
          <p:cNvSpPr>
            <a:spLocks noGrp="1"/>
          </p:cNvSpPr>
          <p:nvPr>
            <p:ph type="ftr" sz="quarter" idx="11"/>
          </p:nvPr>
        </p:nvSpPr>
        <p:spPr/>
        <p:txBody>
          <a:bodyPr/>
          <a:lstStyle>
            <a:lvl1pPr>
              <a:defRPr/>
            </a:lvl1pPr>
          </a:lstStyle>
          <a:p>
            <a:pPr>
              <a:defRPr/>
            </a:pPr>
            <a:endParaRPr lang="cs-CZ"/>
          </a:p>
        </p:txBody>
      </p:sp>
      <p:sp>
        <p:nvSpPr>
          <p:cNvPr id="5" name="Slide Number Placeholder 5"/>
          <p:cNvSpPr>
            <a:spLocks noGrp="1"/>
          </p:cNvSpPr>
          <p:nvPr>
            <p:ph type="sldNum" sz="quarter" idx="12"/>
          </p:nvPr>
        </p:nvSpPr>
        <p:spPr/>
        <p:txBody>
          <a:bodyPr/>
          <a:lstStyle>
            <a:lvl1pPr>
              <a:defRPr/>
            </a:lvl1pPr>
          </a:lstStyle>
          <a:p>
            <a:pPr>
              <a:defRPr/>
            </a:pPr>
            <a:fld id="{707D05B9-CF32-4318-97D5-37764A9B8C5F}" type="slidenum">
              <a:rPr lang="cs-CZ"/>
              <a:pPr>
                <a:defRPr/>
              </a:pPr>
              <a:t>‹#›</a:t>
            </a:fld>
            <a:endParaRPr lang="cs-CZ"/>
          </a:p>
        </p:txBody>
      </p:sp>
    </p:spTree>
    <p:extLst>
      <p:ext uri="{BB962C8B-B14F-4D97-AF65-F5344CB8AC3E}">
        <p14:creationId xmlns:p14="http://schemas.microsoft.com/office/powerpoint/2010/main" val="1791531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07C32B9-540A-43EC-93DA-52F6B617FD41}" type="datetimeFigureOut">
              <a:rPr lang="cs-CZ"/>
              <a:pPr>
                <a:defRPr/>
              </a:pPr>
              <a:t>19.4.2016</a:t>
            </a:fld>
            <a:endParaRPr lang="cs-CZ" dirty="0"/>
          </a:p>
        </p:txBody>
      </p:sp>
      <p:sp>
        <p:nvSpPr>
          <p:cNvPr id="3" name="Footer Placeholder 4"/>
          <p:cNvSpPr>
            <a:spLocks noGrp="1"/>
          </p:cNvSpPr>
          <p:nvPr>
            <p:ph type="ftr" sz="quarter" idx="11"/>
          </p:nvPr>
        </p:nvSpPr>
        <p:spPr/>
        <p:txBody>
          <a:bodyPr/>
          <a:lstStyle>
            <a:lvl1pPr>
              <a:defRPr/>
            </a:lvl1pPr>
          </a:lstStyle>
          <a:p>
            <a:pPr>
              <a:defRPr/>
            </a:pPr>
            <a:endParaRPr lang="cs-CZ"/>
          </a:p>
        </p:txBody>
      </p:sp>
      <p:sp>
        <p:nvSpPr>
          <p:cNvPr id="4" name="Slide Number Placeholder 5"/>
          <p:cNvSpPr>
            <a:spLocks noGrp="1"/>
          </p:cNvSpPr>
          <p:nvPr>
            <p:ph type="sldNum" sz="quarter" idx="12"/>
          </p:nvPr>
        </p:nvSpPr>
        <p:spPr/>
        <p:txBody>
          <a:bodyPr/>
          <a:lstStyle>
            <a:lvl1pPr>
              <a:defRPr/>
            </a:lvl1pPr>
          </a:lstStyle>
          <a:p>
            <a:pPr>
              <a:defRPr/>
            </a:pPr>
            <a:fld id="{C6D66B09-042E-45F9-8D00-D64B321414D1}" type="slidenum">
              <a:rPr lang="cs-CZ"/>
              <a:pPr>
                <a:defRPr/>
              </a:pPr>
              <a:t>‹#›</a:t>
            </a:fld>
            <a:endParaRPr lang="cs-CZ"/>
          </a:p>
        </p:txBody>
      </p:sp>
    </p:spTree>
    <p:extLst>
      <p:ext uri="{BB962C8B-B14F-4D97-AF65-F5344CB8AC3E}">
        <p14:creationId xmlns:p14="http://schemas.microsoft.com/office/powerpoint/2010/main" val="4196178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cs-CZ" smtClean="0"/>
              <a:t>Klepnutím lze upravit styl předlohy nadpisů.</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Date Placeholder 3"/>
          <p:cNvSpPr>
            <a:spLocks noGrp="1"/>
          </p:cNvSpPr>
          <p:nvPr>
            <p:ph type="dt" sz="half" idx="10"/>
          </p:nvPr>
        </p:nvSpPr>
        <p:spPr/>
        <p:txBody>
          <a:bodyPr/>
          <a:lstStyle>
            <a:lvl1pPr>
              <a:defRPr/>
            </a:lvl1pPr>
          </a:lstStyle>
          <a:p>
            <a:pPr>
              <a:defRPr/>
            </a:pPr>
            <a:fld id="{BAF6E1C9-2C3A-4052-8211-A19D24274905}" type="datetimeFigureOut">
              <a:rPr lang="cs-CZ"/>
              <a:pPr>
                <a:defRPr/>
              </a:pPr>
              <a:t>19.4.2016</a:t>
            </a:fld>
            <a:endParaRPr lang="cs-CZ" dirty="0"/>
          </a:p>
        </p:txBody>
      </p:sp>
      <p:sp>
        <p:nvSpPr>
          <p:cNvPr id="6" name="Footer Placeholder 4"/>
          <p:cNvSpPr>
            <a:spLocks noGrp="1"/>
          </p:cNvSpPr>
          <p:nvPr>
            <p:ph type="ftr" sz="quarter" idx="11"/>
          </p:nvPr>
        </p:nvSpPr>
        <p:spPr/>
        <p:txBody>
          <a:bodyPr/>
          <a:lstStyle>
            <a:lvl1pPr>
              <a:defRPr/>
            </a:lvl1pPr>
          </a:lstStyle>
          <a:p>
            <a:pPr>
              <a:defRPr/>
            </a:pPr>
            <a:endParaRPr lang="cs-CZ"/>
          </a:p>
        </p:txBody>
      </p:sp>
      <p:sp>
        <p:nvSpPr>
          <p:cNvPr id="7" name="Slide Number Placeholder 5"/>
          <p:cNvSpPr>
            <a:spLocks noGrp="1"/>
          </p:cNvSpPr>
          <p:nvPr>
            <p:ph type="sldNum" sz="quarter" idx="12"/>
          </p:nvPr>
        </p:nvSpPr>
        <p:spPr/>
        <p:txBody>
          <a:bodyPr/>
          <a:lstStyle>
            <a:lvl1pPr>
              <a:defRPr/>
            </a:lvl1pPr>
          </a:lstStyle>
          <a:p>
            <a:pPr>
              <a:defRPr/>
            </a:pPr>
            <a:fld id="{1E0C84FE-EDEE-4B8E-899E-01ADFC32F88A}" type="slidenum">
              <a:rPr lang="cs-CZ"/>
              <a:pPr>
                <a:defRPr/>
              </a:pPr>
              <a:t>‹#›</a:t>
            </a:fld>
            <a:endParaRPr lang="cs-CZ"/>
          </a:p>
        </p:txBody>
      </p:sp>
    </p:spTree>
    <p:extLst>
      <p:ext uri="{BB962C8B-B14F-4D97-AF65-F5344CB8AC3E}">
        <p14:creationId xmlns:p14="http://schemas.microsoft.com/office/powerpoint/2010/main" val="260598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Rectangle 9"/>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dirty="0" smtClean="0"/>
              <a:t>Klepnutím na ikonu přidáte obrázek.</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cs-CZ" smtClean="0"/>
              <a:t>Klepnutím lze upravit styl předlohy nadpisů.</a:t>
            </a:r>
            <a:endParaRPr lang="en-US" dirty="0"/>
          </a:p>
        </p:txBody>
      </p:sp>
      <p:sp>
        <p:nvSpPr>
          <p:cNvPr id="9" name="Date Placeholder 4"/>
          <p:cNvSpPr>
            <a:spLocks noGrp="1"/>
          </p:cNvSpPr>
          <p:nvPr>
            <p:ph type="dt" sz="half" idx="10"/>
          </p:nvPr>
        </p:nvSpPr>
        <p:spPr/>
        <p:txBody>
          <a:bodyPr/>
          <a:lstStyle>
            <a:lvl1pPr>
              <a:defRPr/>
            </a:lvl1pPr>
          </a:lstStyle>
          <a:p>
            <a:pPr>
              <a:defRPr/>
            </a:pPr>
            <a:fld id="{02DB9E24-395A-4FDF-9CD9-F34A24BC1B21}" type="datetimeFigureOut">
              <a:rPr lang="cs-CZ"/>
              <a:pPr>
                <a:defRPr/>
              </a:pPr>
              <a:t>19.4.2016</a:t>
            </a:fld>
            <a:endParaRPr lang="cs-CZ" dirty="0"/>
          </a:p>
        </p:txBody>
      </p:sp>
      <p:sp>
        <p:nvSpPr>
          <p:cNvPr id="10" name="Footer Placeholder 5"/>
          <p:cNvSpPr>
            <a:spLocks noGrp="1"/>
          </p:cNvSpPr>
          <p:nvPr>
            <p:ph type="ftr" sz="quarter" idx="11"/>
          </p:nvPr>
        </p:nvSpPr>
        <p:spPr/>
        <p:txBody>
          <a:bodyPr/>
          <a:lstStyle>
            <a:lvl1pPr>
              <a:defRPr/>
            </a:lvl1pPr>
          </a:lstStyle>
          <a:p>
            <a:pPr>
              <a:defRPr/>
            </a:pPr>
            <a:endParaRPr lang="cs-CZ"/>
          </a:p>
        </p:txBody>
      </p:sp>
      <p:sp>
        <p:nvSpPr>
          <p:cNvPr id="11" name="Slide Number Placeholder 6"/>
          <p:cNvSpPr>
            <a:spLocks noGrp="1"/>
          </p:cNvSpPr>
          <p:nvPr>
            <p:ph type="sldNum" sz="quarter" idx="12"/>
          </p:nvPr>
        </p:nvSpPr>
        <p:spPr/>
        <p:txBody>
          <a:bodyPr/>
          <a:lstStyle>
            <a:lvl1pPr>
              <a:defRPr/>
            </a:lvl1pPr>
          </a:lstStyle>
          <a:p>
            <a:pPr>
              <a:defRPr/>
            </a:pPr>
            <a:fld id="{A3909169-ED79-47EB-90C1-6EDF1875804C}" type="slidenum">
              <a:rPr lang="cs-CZ"/>
              <a:pPr>
                <a:defRPr/>
              </a:pPr>
              <a:t>‹#›</a:t>
            </a:fld>
            <a:endParaRPr lang="cs-CZ"/>
          </a:p>
        </p:txBody>
      </p:sp>
    </p:spTree>
    <p:extLst>
      <p:ext uri="{BB962C8B-B14F-4D97-AF65-F5344CB8AC3E}">
        <p14:creationId xmlns:p14="http://schemas.microsoft.com/office/powerpoint/2010/main" val="3101987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cs-CZ" smtClean="0"/>
              <a:t>Kliknutím lze upravit styl.</a:t>
            </a:r>
            <a:endParaRPr lang="en-US" dirty="0"/>
          </a:p>
        </p:txBody>
      </p:sp>
      <p:sp>
        <p:nvSpPr>
          <p:cNvPr id="1037" name="Text Placeholder 2"/>
          <p:cNvSpPr>
            <a:spLocks noGrp="1"/>
          </p:cNvSpPr>
          <p:nvPr>
            <p:ph type="body" idx="1"/>
          </p:nvPr>
        </p:nvSpPr>
        <p:spPr bwMode="auto">
          <a:xfrm>
            <a:off x="1143000" y="731838"/>
            <a:ext cx="64008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Kliknutím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endParaRPr lang="en-US" altLang="cs-CZ" smtClean="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eaLnBrk="1" fontAlgn="auto" hangingPunct="1">
              <a:spcBef>
                <a:spcPts val="0"/>
              </a:spcBef>
              <a:spcAft>
                <a:spcPts val="0"/>
              </a:spcAft>
              <a:defRPr sz="1100" b="1">
                <a:solidFill>
                  <a:schemeClr val="tx1">
                    <a:lumMod val="50000"/>
                    <a:lumOff val="50000"/>
                  </a:schemeClr>
                </a:solidFill>
                <a:latin typeface="+mn-lt"/>
              </a:defRPr>
            </a:lvl1pPr>
          </a:lstStyle>
          <a:p>
            <a:pPr>
              <a:defRPr/>
            </a:pPr>
            <a:fld id="{50F242B5-2D77-49CD-92A3-3F1C1144A2CF}" type="datetimeFigureOut">
              <a:rPr lang="cs-CZ"/>
              <a:pPr>
                <a:defRPr/>
              </a:pPr>
              <a:t>19.4.2016</a:t>
            </a:fld>
            <a:endParaRPr lang="cs-CZ" dirty="0"/>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eaLnBrk="1" fontAlgn="auto" hangingPunct="1">
              <a:spcBef>
                <a:spcPts val="0"/>
              </a:spcBef>
              <a:spcAft>
                <a:spcPts val="0"/>
              </a:spcAft>
              <a:defRPr sz="1100" b="1">
                <a:solidFill>
                  <a:schemeClr val="tx1">
                    <a:lumMod val="50000"/>
                    <a:lumOff val="50000"/>
                  </a:schemeClr>
                </a:solidFill>
                <a:latin typeface="+mn-lt"/>
              </a:defRPr>
            </a:lvl1pPr>
          </a:lstStyle>
          <a:p>
            <a:pPr>
              <a:defRPr/>
            </a:pPr>
            <a:endParaRPr lang="cs-CZ"/>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b="1">
                <a:solidFill>
                  <a:srgbClr val="7F7F7F"/>
                </a:solidFill>
                <a:latin typeface="Calibri" panose="020F0502020204030204" pitchFamily="34" charset="0"/>
              </a:defRPr>
            </a:lvl1pPr>
          </a:lstStyle>
          <a:p>
            <a:pPr>
              <a:defRPr/>
            </a:pPr>
            <a:fld id="{BDE03A7C-222C-43B0-B027-915E033C33B5}"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4064" r:id="rId1"/>
    <p:sldLayoutId id="2147484056" r:id="rId2"/>
    <p:sldLayoutId id="2147484065" r:id="rId3"/>
    <p:sldLayoutId id="2147484057" r:id="rId4"/>
    <p:sldLayoutId id="2147484058" r:id="rId5"/>
    <p:sldLayoutId id="2147484059" r:id="rId6"/>
    <p:sldLayoutId id="2147484060" r:id="rId7"/>
    <p:sldLayoutId id="2147484061" r:id="rId8"/>
    <p:sldLayoutId id="2147484066" r:id="rId9"/>
    <p:sldLayoutId id="2147484062" r:id="rId10"/>
    <p:sldLayoutId id="2147484063" r:id="rId11"/>
  </p:sldLayoutIdLst>
  <p:timing>
    <p:tnLst>
      <p:par>
        <p:cTn id="1" dur="indefinite" restart="never" nodeType="tmRoot"/>
      </p:par>
    </p:tnLst>
  </p:timing>
  <p:txStyles>
    <p:titleStyle>
      <a:lvl1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2pPr>
      <a:lvl3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3pPr>
      <a:lvl4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4pPr>
      <a:lvl5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anose="02040502050405020303"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C3260C"/>
        </a:buClr>
        <a:buSzPct val="130000"/>
        <a:buFont typeface="Georgia" panose="02040502050405020303"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C3260C"/>
        </a:buClr>
        <a:buSzPct val="130000"/>
        <a:buFont typeface="Georgia" panose="02040502050405020303"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C3260C"/>
        </a:buClr>
        <a:buSzPct val="130000"/>
        <a:buFont typeface="Georgia" panose="02040502050405020303"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C3260C"/>
        </a:buClr>
        <a:buSzPct val="130000"/>
        <a:buFont typeface="Georgia" panose="02040502050405020303"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50F242B5-2D77-49CD-92A3-3F1C1144A2CF}" type="datetimeFigureOut">
              <a:rPr lang="cs-CZ" smtClean="0"/>
              <a:pPr>
                <a:defRPr/>
              </a:pPr>
              <a:t>19.4.2016</a:t>
            </a:fld>
            <a:endParaRPr lang="cs-CZ"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cs-CZ"/>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a:defRPr/>
            </a:pPr>
            <a:fld id="{BDE03A7C-222C-43B0-B027-915E033C33B5}" type="slidenum">
              <a:rPr lang="cs-CZ" smtClean="0"/>
              <a:pPr>
                <a:defRPr/>
              </a:pPr>
              <a:t>‹#›</a:t>
            </a:fld>
            <a:endParaRPr lang="cs-CZ"/>
          </a:p>
        </p:txBody>
      </p:sp>
    </p:spTree>
    <p:extLst>
      <p:ext uri="{BB962C8B-B14F-4D97-AF65-F5344CB8AC3E}">
        <p14:creationId xmlns:p14="http://schemas.microsoft.com/office/powerpoint/2010/main" val="126515850"/>
      </p:ext>
    </p:extLst>
  </p:cSld>
  <p:clrMap bg1="lt1" tx1="dk1" bg2="lt2" tx2="dk2" accent1="accent1" accent2="accent2" accent3="accent3" accent4="accent4" accent5="accent5" accent6="accent6" hlink="hlink" folHlink="folHlink"/>
  <p:sldLayoutIdLst>
    <p:sldLayoutId id="2147484068" r:id="rId1"/>
    <p:sldLayoutId id="2147484069" r:id="rId2"/>
    <p:sldLayoutId id="2147484070" r:id="rId3"/>
    <p:sldLayoutId id="2147484071" r:id="rId4"/>
    <p:sldLayoutId id="2147484072" r:id="rId5"/>
    <p:sldLayoutId id="2147484073" r:id="rId6"/>
    <p:sldLayoutId id="2147484074" r:id="rId7"/>
    <p:sldLayoutId id="2147484075" r:id="rId8"/>
    <p:sldLayoutId id="2147484076" r:id="rId9"/>
    <p:sldLayoutId id="2147484077" r:id="rId10"/>
    <p:sldLayoutId id="2147484078" r:id="rId11"/>
    <p:sldLayoutId id="2147484079" r:id="rId12"/>
    <p:sldLayoutId id="2147484080" r:id="rId13"/>
    <p:sldLayoutId id="2147484081" r:id="rId14"/>
    <p:sldLayoutId id="2147484082" r:id="rId15"/>
    <p:sldLayoutId id="214748408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emf"/><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emf"/></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Zástupný symbol pro obsah 2"/>
          <p:cNvSpPr>
            <a:spLocks noGrp="1"/>
          </p:cNvSpPr>
          <p:nvPr>
            <p:ph sz="quarter" idx="13"/>
          </p:nvPr>
        </p:nvSpPr>
        <p:spPr>
          <a:xfrm>
            <a:off x="207963" y="404664"/>
            <a:ext cx="8802687" cy="5942161"/>
          </a:xfrm>
          <a:extLst/>
        </p:spPr>
        <p:txBody>
          <a:bodyPr/>
          <a:lstStyle/>
          <a:p>
            <a:pPr marL="46037" indent="0" algn="ctr">
              <a:buFont typeface="Georgia" panose="02040502050405020303" pitchFamily="18" charset="0"/>
              <a:buNone/>
              <a:defRPr/>
            </a:pPr>
            <a:r>
              <a:rPr lang="cs-CZ" sz="5400" b="1" dirty="0" smtClean="0">
                <a:solidFill>
                  <a:schemeClr val="accent6">
                    <a:lumMod val="75000"/>
                  </a:schemeClr>
                </a:solidFill>
              </a:rPr>
              <a:t>SEMINÁŘ ke změnám</a:t>
            </a:r>
          </a:p>
          <a:p>
            <a:pPr marL="46037" indent="0" algn="ctr">
              <a:buFont typeface="Georgia" panose="02040502050405020303" pitchFamily="18" charset="0"/>
              <a:buNone/>
              <a:defRPr/>
            </a:pPr>
            <a:r>
              <a:rPr lang="cs-CZ" sz="4400" b="1" dirty="0" smtClean="0">
                <a:solidFill>
                  <a:schemeClr val="accent6">
                    <a:lumMod val="75000"/>
                  </a:schemeClr>
                </a:solidFill>
              </a:rPr>
              <a:t>podle UCC,  DA,  IA a TDA</a:t>
            </a:r>
          </a:p>
          <a:p>
            <a:pPr marL="46037" indent="0" algn="ctr">
              <a:buFont typeface="Georgia" panose="02040502050405020303" pitchFamily="18" charset="0"/>
              <a:buNone/>
              <a:defRPr/>
            </a:pPr>
            <a:r>
              <a:rPr lang="cs-CZ" sz="4400" b="1" dirty="0" smtClean="0">
                <a:solidFill>
                  <a:schemeClr val="accent6">
                    <a:lumMod val="75000"/>
                  </a:schemeClr>
                </a:solidFill>
              </a:rPr>
              <a:t>13. 4. 2016</a:t>
            </a:r>
          </a:p>
          <a:p>
            <a:pPr marL="44450" indent="0" algn="ctr" eaLnBrk="1" hangingPunct="1">
              <a:buClr>
                <a:srgbClr val="002060"/>
              </a:buClr>
              <a:buFont typeface="Georgia" panose="02040502050405020303" pitchFamily="18" charset="0"/>
              <a:buNone/>
              <a:defRPr/>
            </a:pPr>
            <a:endParaRPr lang="cs-CZ" altLang="cs-CZ" sz="4400" b="1" dirty="0" smtClean="0">
              <a:solidFill>
                <a:schemeClr val="accent6">
                  <a:lumMod val="75000"/>
                </a:schemeClr>
              </a:solidFill>
            </a:endParaRPr>
          </a:p>
          <a:p>
            <a:pPr marL="44450" indent="0" eaLnBrk="1" hangingPunct="1">
              <a:buClr>
                <a:srgbClr val="002060"/>
              </a:buClr>
              <a:buFont typeface="Georgia" panose="02040502050405020303" pitchFamily="18" charset="0"/>
              <a:buNone/>
              <a:defRPr/>
            </a:pPr>
            <a:r>
              <a:rPr lang="cs-CZ" altLang="cs-CZ" sz="2000" b="1" dirty="0" smtClean="0">
                <a:solidFill>
                  <a:schemeClr val="accent6">
                    <a:lumMod val="75000"/>
                  </a:schemeClr>
                </a:solidFill>
              </a:rPr>
              <a:t>Mgr. Zdeněk Rohlíček, odbor 2 CÚ</a:t>
            </a:r>
          </a:p>
          <a:p>
            <a:pPr marL="44450" indent="0" eaLnBrk="1" hangingPunct="1">
              <a:buClr>
                <a:srgbClr val="002060"/>
              </a:buClr>
              <a:buNone/>
              <a:defRPr/>
            </a:pPr>
            <a:r>
              <a:rPr lang="cs-CZ" altLang="cs-CZ" sz="2000" b="1" dirty="0">
                <a:solidFill>
                  <a:schemeClr val="accent6">
                    <a:lumMod val="75000"/>
                  </a:schemeClr>
                </a:solidFill>
              </a:rPr>
              <a:t>(z.rohlicek@cs.mfcr.cz)</a:t>
            </a:r>
          </a:p>
          <a:p>
            <a:pPr marL="44450" indent="0" eaLnBrk="1" hangingPunct="1">
              <a:buClr>
                <a:srgbClr val="002060"/>
              </a:buClr>
              <a:buFont typeface="Georgia" panose="02040502050405020303" pitchFamily="18" charset="0"/>
              <a:buNone/>
              <a:defRPr/>
            </a:pPr>
            <a:r>
              <a:rPr lang="cs-CZ" altLang="cs-CZ" sz="2000" b="1" dirty="0" smtClean="0">
                <a:solidFill>
                  <a:schemeClr val="accent6">
                    <a:lumMod val="75000"/>
                  </a:schemeClr>
                </a:solidFill>
              </a:rPr>
              <a:t>Mgr. Dana Hošťálková – právník</a:t>
            </a:r>
          </a:p>
          <a:p>
            <a:pPr marL="44450" indent="0" eaLnBrk="1" hangingPunct="1">
              <a:buClr>
                <a:srgbClr val="002060"/>
              </a:buClr>
              <a:buNone/>
              <a:defRPr/>
            </a:pPr>
            <a:r>
              <a:rPr lang="cs-CZ" altLang="cs-CZ" sz="2000" b="1" dirty="0">
                <a:solidFill>
                  <a:schemeClr val="accent6">
                    <a:lumMod val="75000"/>
                  </a:schemeClr>
                </a:solidFill>
              </a:rPr>
              <a:t>(</a:t>
            </a:r>
            <a:r>
              <a:rPr lang="cs-CZ" altLang="cs-CZ" sz="2000" b="1" dirty="0" smtClean="0">
                <a:solidFill>
                  <a:schemeClr val="accent6">
                    <a:lumMod val="75000"/>
                  </a:schemeClr>
                </a:solidFill>
              </a:rPr>
              <a:t>hostalkova@cs.mfcr.cz)</a:t>
            </a:r>
          </a:p>
          <a:p>
            <a:pPr marL="44450" indent="0" eaLnBrk="1" hangingPunct="1">
              <a:buClr>
                <a:srgbClr val="002060"/>
              </a:buClr>
              <a:buFont typeface="Georgia" panose="02040502050405020303" pitchFamily="18" charset="0"/>
              <a:buNone/>
              <a:defRPr/>
            </a:pPr>
            <a:r>
              <a:rPr lang="cs-CZ" altLang="cs-CZ" sz="2000" b="1" dirty="0" smtClean="0">
                <a:solidFill>
                  <a:schemeClr val="accent6">
                    <a:lumMod val="75000"/>
                  </a:schemeClr>
                </a:solidFill>
              </a:rPr>
              <a:t>Celní úřad Praha Ruzyně </a:t>
            </a:r>
          </a:p>
        </p:txBody>
      </p:sp>
      <p:grpSp>
        <p:nvGrpSpPr>
          <p:cNvPr id="7172" name="Skupina 3"/>
          <p:cNvGrpSpPr>
            <a:grpSpLocks/>
          </p:cNvGrpSpPr>
          <p:nvPr/>
        </p:nvGrpSpPr>
        <p:grpSpPr bwMode="auto">
          <a:xfrm>
            <a:off x="233363"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pic>
        <p:nvPicPr>
          <p:cNvPr id="3" name="Obrázek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51823" y="3994546"/>
            <a:ext cx="4760913" cy="2380457"/>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a:solidFill>
                  <a:schemeClr val="accent1">
                    <a:lumMod val="50000"/>
                  </a:schemeClr>
                </a:solidFill>
              </a:rPr>
              <a:t>Obecná ustanovení a zásady </a:t>
            </a:r>
            <a:r>
              <a:rPr lang="cs-CZ" altLang="cs-CZ" sz="3600" dirty="0" smtClean="0">
                <a:solidFill>
                  <a:schemeClr val="accent1">
                    <a:lumMod val="50000"/>
                  </a:schemeClr>
                </a:solidFill>
              </a:rPr>
              <a:t>(6)</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744501"/>
            <a:ext cx="8802687" cy="5541323"/>
          </a:xfrm>
          <a:extLst/>
        </p:spPr>
        <p:txBody>
          <a:bodyPr/>
          <a:lstStyle/>
          <a:p>
            <a:pPr marL="46037" indent="0" algn="just">
              <a:buNone/>
              <a:defRPr/>
            </a:pPr>
            <a:r>
              <a:rPr lang="cs-CZ" sz="2400" b="1" dirty="0">
                <a:solidFill>
                  <a:schemeClr val="accent1">
                    <a:lumMod val="50000"/>
                  </a:schemeClr>
                </a:solidFill>
              </a:rPr>
              <a:t>Definice </a:t>
            </a:r>
            <a:r>
              <a:rPr lang="cs-CZ" sz="2400" b="1" dirty="0" smtClean="0">
                <a:solidFill>
                  <a:schemeClr val="accent1">
                    <a:lumMod val="50000"/>
                  </a:schemeClr>
                </a:solidFill>
              </a:rPr>
              <a:t>vývozce (čl</a:t>
            </a:r>
            <a:r>
              <a:rPr lang="cs-CZ" sz="2400" b="1" dirty="0">
                <a:solidFill>
                  <a:schemeClr val="accent1">
                    <a:lumMod val="50000"/>
                  </a:schemeClr>
                </a:solidFill>
              </a:rPr>
              <a:t>. </a:t>
            </a:r>
            <a:r>
              <a:rPr lang="cs-CZ" sz="2400" b="1" dirty="0" smtClean="0">
                <a:solidFill>
                  <a:schemeClr val="accent1">
                    <a:lumMod val="50000"/>
                  </a:schemeClr>
                </a:solidFill>
              </a:rPr>
              <a:t>1 </a:t>
            </a:r>
            <a:r>
              <a:rPr lang="cs-CZ" sz="2400" b="1" dirty="0">
                <a:solidFill>
                  <a:schemeClr val="accent1">
                    <a:lumMod val="50000"/>
                  </a:schemeClr>
                </a:solidFill>
              </a:rPr>
              <a:t>odst. </a:t>
            </a:r>
            <a:r>
              <a:rPr lang="cs-CZ" sz="2400" b="1" dirty="0" smtClean="0">
                <a:solidFill>
                  <a:schemeClr val="accent1">
                    <a:lumMod val="50000"/>
                  </a:schemeClr>
                </a:solidFill>
              </a:rPr>
              <a:t>19 UCC DA)</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a) osoba </a:t>
            </a:r>
            <a:r>
              <a:rPr lang="cs-CZ" sz="2000" b="1" dirty="0">
                <a:solidFill>
                  <a:schemeClr val="accent1">
                    <a:lumMod val="50000"/>
                  </a:schemeClr>
                </a:solidFill>
              </a:rPr>
              <a:t>usazená na celním území Unie</a:t>
            </a:r>
            <a:r>
              <a:rPr lang="cs-CZ" sz="2000" dirty="0">
                <a:solidFill>
                  <a:schemeClr val="accent1">
                    <a:lumMod val="50000"/>
                  </a:schemeClr>
                </a:solidFill>
              </a:rPr>
              <a:t>, která má v okamžiku, kdy je přijímáno prohlášení, </a:t>
            </a:r>
            <a:r>
              <a:rPr lang="cs-CZ" sz="2000" b="1" dirty="0">
                <a:solidFill>
                  <a:schemeClr val="accent1">
                    <a:lumMod val="50000"/>
                  </a:schemeClr>
                </a:solidFill>
              </a:rPr>
              <a:t>uzavřenou smlouvu </a:t>
            </a:r>
            <a:r>
              <a:rPr lang="cs-CZ" sz="2000" dirty="0">
                <a:solidFill>
                  <a:schemeClr val="accent1">
                    <a:lumMod val="50000"/>
                  </a:schemeClr>
                </a:solidFill>
              </a:rPr>
              <a:t>s příjemcem ve třetí zemi a je oprávněna určit, </a:t>
            </a:r>
            <a:r>
              <a:rPr lang="cs-CZ" sz="2000" b="1" dirty="0">
                <a:solidFill>
                  <a:schemeClr val="accent1">
                    <a:lumMod val="50000"/>
                  </a:schemeClr>
                </a:solidFill>
              </a:rPr>
              <a:t>že má být zboží dopraveno </a:t>
            </a:r>
            <a:r>
              <a:rPr lang="cs-CZ" sz="2000" dirty="0">
                <a:solidFill>
                  <a:schemeClr val="accent1">
                    <a:lumMod val="50000"/>
                  </a:schemeClr>
                </a:solidFill>
              </a:rPr>
              <a:t>do místa určení mimo celní území Unie;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b) </a:t>
            </a:r>
            <a:r>
              <a:rPr lang="cs-CZ" sz="2000" b="1" dirty="0">
                <a:solidFill>
                  <a:schemeClr val="accent1">
                    <a:lumMod val="50000"/>
                  </a:schemeClr>
                </a:solidFill>
              </a:rPr>
              <a:t>soukromá osoba</a:t>
            </a:r>
            <a:r>
              <a:rPr lang="cs-CZ" sz="2000" dirty="0">
                <a:solidFill>
                  <a:schemeClr val="accent1">
                    <a:lumMod val="50000"/>
                  </a:schemeClr>
                </a:solidFill>
              </a:rPr>
              <a:t> přepravující zboží, jež má být vyvezeno, jestliže se toto zboží nachází v jejím osobním zavazadle;</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c) v jiných případech </a:t>
            </a:r>
            <a:r>
              <a:rPr lang="cs-CZ" sz="2000" b="1" dirty="0">
                <a:solidFill>
                  <a:schemeClr val="accent1">
                    <a:lumMod val="50000"/>
                  </a:schemeClr>
                </a:solidFill>
              </a:rPr>
              <a:t>osoba usazená na celním území Unie</a:t>
            </a:r>
            <a:r>
              <a:rPr lang="cs-CZ" sz="2000" dirty="0">
                <a:solidFill>
                  <a:schemeClr val="accent1">
                    <a:lumMod val="50000"/>
                  </a:schemeClr>
                </a:solidFill>
              </a:rPr>
              <a:t>, která je oprávněna určit, </a:t>
            </a:r>
            <a:r>
              <a:rPr lang="cs-CZ" sz="2000" b="1" dirty="0">
                <a:solidFill>
                  <a:schemeClr val="accent1">
                    <a:lumMod val="50000"/>
                  </a:schemeClr>
                </a:solidFill>
              </a:rPr>
              <a:t>že má být zboží dopraveno</a:t>
            </a:r>
            <a:r>
              <a:rPr lang="cs-CZ" sz="2000" dirty="0">
                <a:solidFill>
                  <a:schemeClr val="accent1">
                    <a:lumMod val="50000"/>
                  </a:schemeClr>
                </a:solidFill>
              </a:rPr>
              <a:t> do místa určení mimo celní území Unie</a:t>
            </a:r>
            <a:r>
              <a:rPr lang="cs-CZ" sz="2000" dirty="0" smtClean="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Oproti </a:t>
            </a:r>
            <a:r>
              <a:rPr lang="cs-CZ" sz="2000" dirty="0">
                <a:solidFill>
                  <a:schemeClr val="accent1">
                    <a:lumMod val="50000"/>
                  </a:schemeClr>
                </a:solidFill>
              </a:rPr>
              <a:t>stávajícímu CCIP (čl. </a:t>
            </a:r>
            <a:r>
              <a:rPr lang="cs-CZ" sz="2000" dirty="0" smtClean="0">
                <a:solidFill>
                  <a:schemeClr val="accent1">
                    <a:lumMod val="50000"/>
                  </a:schemeClr>
                </a:solidFill>
              </a:rPr>
              <a:t>788 CCIP</a:t>
            </a:r>
            <a:r>
              <a:rPr lang="cs-CZ" sz="2000" dirty="0">
                <a:solidFill>
                  <a:schemeClr val="accent1">
                    <a:lumMod val="50000"/>
                  </a:schemeClr>
                </a:solidFill>
              </a:rPr>
              <a:t>) </a:t>
            </a:r>
            <a:r>
              <a:rPr lang="cs-CZ" sz="2000" dirty="0" smtClean="0">
                <a:solidFill>
                  <a:schemeClr val="accent1">
                    <a:lumMod val="50000"/>
                  </a:schemeClr>
                </a:solidFill>
              </a:rPr>
              <a:t>není již osoba vývozce toutéž osobou, jejímž jménem je podáváno vývozní CP. </a:t>
            </a:r>
            <a:r>
              <a:rPr lang="cs-CZ" sz="2000" b="1" dirty="0" smtClean="0">
                <a:solidFill>
                  <a:schemeClr val="accent1">
                    <a:lumMod val="50000"/>
                  </a:schemeClr>
                </a:solidFill>
              </a:rPr>
              <a:t>Osoby</a:t>
            </a:r>
            <a:r>
              <a:rPr lang="cs-CZ" sz="2000" dirty="0" smtClean="0">
                <a:solidFill>
                  <a:schemeClr val="accent1">
                    <a:lumMod val="50000"/>
                  </a:schemeClr>
                </a:solidFill>
              </a:rPr>
              <a:t> v kolonce č. 2 (vývozce) a v kol. č. 14 (deklarant) CP tedy </a:t>
            </a:r>
            <a:r>
              <a:rPr lang="cs-CZ" sz="2000" b="1" dirty="0" smtClean="0">
                <a:solidFill>
                  <a:schemeClr val="accent1">
                    <a:lumMod val="50000"/>
                  </a:schemeClr>
                </a:solidFill>
              </a:rPr>
              <a:t>nemusí být shodné</a:t>
            </a:r>
            <a:r>
              <a:rPr lang="cs-CZ" sz="2000" dirty="0" smtClean="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Vývozce </a:t>
            </a:r>
            <a:r>
              <a:rPr lang="cs-CZ" sz="2000" dirty="0" smtClean="0">
                <a:solidFill>
                  <a:schemeClr val="accent1">
                    <a:lumMod val="50000"/>
                  </a:schemeClr>
                </a:solidFill>
              </a:rPr>
              <a:t>tedy bude mít </a:t>
            </a:r>
            <a:r>
              <a:rPr lang="cs-CZ" sz="2000" b="1" dirty="0" smtClean="0">
                <a:solidFill>
                  <a:schemeClr val="accent1">
                    <a:lumMod val="50000"/>
                  </a:schemeClr>
                </a:solidFill>
              </a:rPr>
              <a:t>stejnou pozici</a:t>
            </a:r>
            <a:r>
              <a:rPr lang="cs-CZ" sz="2000" dirty="0" smtClean="0">
                <a:solidFill>
                  <a:schemeClr val="accent1">
                    <a:lumMod val="50000"/>
                  </a:schemeClr>
                </a:solidFill>
              </a:rPr>
              <a:t>, jako </a:t>
            </a:r>
            <a:r>
              <a:rPr lang="cs-CZ" sz="2000" b="1" dirty="0" smtClean="0">
                <a:solidFill>
                  <a:schemeClr val="accent1">
                    <a:lumMod val="50000"/>
                  </a:schemeClr>
                </a:solidFill>
              </a:rPr>
              <a:t>příjemce při dovozu</a:t>
            </a:r>
            <a:r>
              <a:rPr lang="cs-CZ" sz="2000" dirty="0" smtClean="0">
                <a:solidFill>
                  <a:schemeClr val="accent1">
                    <a:lumMod val="50000"/>
                  </a:schemeClr>
                </a:solidFill>
              </a:rPr>
              <a:t>. Obecně se i na vývoz bude plně vztahovat čl. 170 odst. 1 UCC – </a:t>
            </a:r>
            <a:r>
              <a:rPr lang="cs-CZ" sz="2000" b="1" dirty="0" smtClean="0">
                <a:solidFill>
                  <a:schemeClr val="accent1">
                    <a:lumMod val="50000"/>
                  </a:schemeClr>
                </a:solidFill>
              </a:rPr>
              <a:t>CP může učinit každý</a:t>
            </a:r>
            <a:r>
              <a:rPr lang="cs-CZ" sz="2000" dirty="0" smtClean="0">
                <a:solidFill>
                  <a:schemeClr val="accent1">
                    <a:lumMod val="50000"/>
                  </a:schemeClr>
                </a:solidFill>
              </a:rPr>
              <a:t>, tedy nejen vývozce nebo jeho zástupce, ale i jiná osoba, případně její zástupce.</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Dále již </a:t>
            </a:r>
            <a:r>
              <a:rPr lang="cs-CZ" sz="2000" b="1" dirty="0" smtClean="0">
                <a:solidFill>
                  <a:schemeClr val="accent1">
                    <a:lumMod val="50000"/>
                  </a:schemeClr>
                </a:solidFill>
              </a:rPr>
              <a:t>není možné </a:t>
            </a:r>
            <a:r>
              <a:rPr lang="cs-CZ" sz="2000" dirty="0" smtClean="0">
                <a:solidFill>
                  <a:schemeClr val="accent1">
                    <a:lumMod val="50000"/>
                  </a:schemeClr>
                </a:solidFill>
              </a:rPr>
              <a:t>ani extenzivním výkladem připustit, že by </a:t>
            </a:r>
            <a:r>
              <a:rPr lang="cs-CZ" sz="2000" b="1" dirty="0" smtClean="0">
                <a:solidFill>
                  <a:schemeClr val="accent1">
                    <a:lumMod val="50000"/>
                  </a:schemeClr>
                </a:solidFill>
              </a:rPr>
              <a:t>vývozcem</a:t>
            </a:r>
            <a:r>
              <a:rPr lang="cs-CZ" sz="2000" dirty="0" smtClean="0">
                <a:solidFill>
                  <a:schemeClr val="accent1">
                    <a:lumMod val="50000"/>
                  </a:schemeClr>
                </a:solidFill>
              </a:rPr>
              <a:t> (kol. č. 2 CP) mohla být někdy </a:t>
            </a:r>
            <a:r>
              <a:rPr lang="cs-CZ" sz="2000" b="1" dirty="0" smtClean="0">
                <a:solidFill>
                  <a:schemeClr val="accent1">
                    <a:lumMod val="50000"/>
                  </a:schemeClr>
                </a:solidFill>
              </a:rPr>
              <a:t>osoba usazená mimo EU</a:t>
            </a:r>
            <a:r>
              <a:rPr lang="cs-CZ" sz="2000" dirty="0" smtClean="0">
                <a:solidFill>
                  <a:schemeClr val="accent1">
                    <a:lumMod val="50000"/>
                  </a:schemeClr>
                </a:solidFill>
              </a:rPr>
              <a:t>.</a:t>
            </a: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141777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a:solidFill>
                  <a:schemeClr val="accent1">
                    <a:lumMod val="50000"/>
                  </a:schemeClr>
                </a:solidFill>
              </a:rPr>
              <a:t>Obecná ustanovení a zásady </a:t>
            </a:r>
            <a:r>
              <a:rPr lang="cs-CZ" altLang="cs-CZ" sz="3600" dirty="0" smtClean="0">
                <a:solidFill>
                  <a:schemeClr val="accent1">
                    <a:lumMod val="50000"/>
                  </a:schemeClr>
                </a:solidFill>
              </a:rPr>
              <a:t>(7)</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692696"/>
            <a:ext cx="8802687" cy="5593128"/>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Dle čl. 89 odst. 9 UCC </a:t>
            </a:r>
            <a:r>
              <a:rPr lang="cs-CZ" sz="2000" b="1" dirty="0" smtClean="0">
                <a:solidFill>
                  <a:schemeClr val="accent1">
                    <a:lumMod val="50000"/>
                  </a:schemeClr>
                </a:solidFill>
              </a:rPr>
              <a:t>nemusí</a:t>
            </a:r>
            <a:r>
              <a:rPr lang="cs-CZ" sz="2000" dirty="0" smtClean="0">
                <a:solidFill>
                  <a:schemeClr val="accent1">
                    <a:lumMod val="50000"/>
                  </a:schemeClr>
                </a:solidFill>
              </a:rPr>
              <a:t> celní orgány </a:t>
            </a:r>
            <a:r>
              <a:rPr lang="cs-CZ" sz="2000" b="1" dirty="0" smtClean="0">
                <a:solidFill>
                  <a:schemeClr val="accent1">
                    <a:lumMod val="50000"/>
                  </a:schemeClr>
                </a:solidFill>
              </a:rPr>
              <a:t>požadovat poskytnutí jistoty </a:t>
            </a:r>
            <a:r>
              <a:rPr lang="cs-CZ" sz="2000" dirty="0" smtClean="0">
                <a:solidFill>
                  <a:schemeClr val="accent1">
                    <a:lumMod val="50000"/>
                  </a:schemeClr>
                </a:solidFill>
              </a:rPr>
              <a:t>u částek dovozního cla </a:t>
            </a:r>
            <a:r>
              <a:rPr lang="cs-CZ" sz="2000" b="1" dirty="0" smtClean="0">
                <a:solidFill>
                  <a:schemeClr val="accent1">
                    <a:lumMod val="50000"/>
                  </a:schemeClr>
                </a:solidFill>
              </a:rPr>
              <a:t>do 1.000 EUR </a:t>
            </a:r>
            <a:r>
              <a:rPr lang="cs-CZ" sz="2000" dirty="0" smtClean="0">
                <a:solidFill>
                  <a:schemeClr val="accent1">
                    <a:lumMod val="50000"/>
                  </a:schemeClr>
                </a:solidFill>
              </a:rPr>
              <a:t>(zdvojnásobení stávajícího limitu dle čl. 189 odst. 5 CC). Tato možnost bude ze strany GŘC podporována, resp. CÚ využívána.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Podle čl</a:t>
            </a:r>
            <a:r>
              <a:rPr lang="cs-CZ" sz="2000" dirty="0">
                <a:solidFill>
                  <a:schemeClr val="accent1">
                    <a:lumMod val="50000"/>
                  </a:schemeClr>
                </a:solidFill>
              </a:rPr>
              <a:t>. </a:t>
            </a:r>
            <a:r>
              <a:rPr lang="cs-CZ" sz="2000" dirty="0" smtClean="0">
                <a:solidFill>
                  <a:schemeClr val="accent1">
                    <a:lumMod val="50000"/>
                  </a:schemeClr>
                </a:solidFill>
              </a:rPr>
              <a:t>102 odst</a:t>
            </a:r>
            <a:r>
              <a:rPr lang="cs-CZ" sz="2000" dirty="0">
                <a:solidFill>
                  <a:schemeClr val="accent1">
                    <a:lumMod val="50000"/>
                  </a:schemeClr>
                </a:solidFill>
              </a:rPr>
              <a:t>. 1 písm. </a:t>
            </a:r>
            <a:r>
              <a:rPr lang="cs-CZ" sz="2000" dirty="0" smtClean="0">
                <a:solidFill>
                  <a:schemeClr val="accent1">
                    <a:lumMod val="50000"/>
                  </a:schemeClr>
                </a:solidFill>
              </a:rPr>
              <a:t>d) </a:t>
            </a:r>
            <a:r>
              <a:rPr lang="cs-CZ" sz="2000" dirty="0">
                <a:solidFill>
                  <a:schemeClr val="accent1">
                    <a:lumMod val="50000"/>
                  </a:schemeClr>
                </a:solidFill>
              </a:rPr>
              <a:t>UCC </a:t>
            </a:r>
            <a:r>
              <a:rPr lang="cs-CZ" sz="2000" dirty="0" smtClean="0">
                <a:solidFill>
                  <a:schemeClr val="accent1">
                    <a:lumMod val="50000"/>
                  </a:schemeClr>
                </a:solidFill>
              </a:rPr>
              <a:t>a čl. 88 UCC DA </a:t>
            </a:r>
            <a:r>
              <a:rPr lang="cs-CZ" sz="2000" b="1" dirty="0" smtClean="0">
                <a:solidFill>
                  <a:schemeClr val="accent1">
                    <a:lumMod val="50000"/>
                  </a:schemeClr>
                </a:solidFill>
              </a:rPr>
              <a:t>nebudou v ČR nadále uplatňovány limity</a:t>
            </a:r>
            <a:r>
              <a:rPr lang="cs-CZ" sz="2000" dirty="0" smtClean="0">
                <a:solidFill>
                  <a:schemeClr val="accent1">
                    <a:lumMod val="50000"/>
                  </a:schemeClr>
                </a:solidFill>
              </a:rPr>
              <a:t> ve věci nezaúčtování a </a:t>
            </a:r>
            <a:r>
              <a:rPr lang="cs-CZ" sz="2000" b="1" dirty="0" smtClean="0">
                <a:solidFill>
                  <a:schemeClr val="accent1">
                    <a:lumMod val="50000"/>
                  </a:schemeClr>
                </a:solidFill>
              </a:rPr>
              <a:t>neoznamování/</a:t>
            </a:r>
            <a:r>
              <a:rPr lang="cs-CZ" sz="2000" dirty="0" smtClean="0">
                <a:solidFill>
                  <a:schemeClr val="accent1">
                    <a:lumMod val="50000"/>
                  </a:schemeClr>
                </a:solidFill>
              </a:rPr>
              <a:t>nesdělování částek cla do </a:t>
            </a:r>
            <a:r>
              <a:rPr lang="cs-CZ" sz="2000" b="1" dirty="0" smtClean="0">
                <a:solidFill>
                  <a:schemeClr val="accent1">
                    <a:lumMod val="50000"/>
                  </a:schemeClr>
                </a:solidFill>
              </a:rPr>
              <a:t>10 EUR</a:t>
            </a:r>
            <a:r>
              <a:rPr lang="cs-CZ" sz="2000" dirty="0" smtClean="0">
                <a:solidFill>
                  <a:schemeClr val="accent1">
                    <a:lumMod val="50000"/>
                  </a:schemeClr>
                </a:solidFill>
              </a:rPr>
              <a:t> (zrušení stávajícího limitu dle čl. 217 odst. 1 písm. c) CC a čl. 868 CCIP)</a:t>
            </a:r>
            <a:r>
              <a:rPr lang="cs-CZ" sz="2000" b="1" dirty="0" smtClean="0">
                <a:solidFill>
                  <a:schemeClr val="accent1">
                    <a:lumMod val="50000"/>
                  </a:schemeClr>
                </a:solidFill>
              </a:rPr>
              <a:t>.</a:t>
            </a: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Jak </a:t>
            </a:r>
            <a:r>
              <a:rPr lang="cs-CZ" sz="2000" b="1" dirty="0" smtClean="0">
                <a:solidFill>
                  <a:schemeClr val="accent1">
                    <a:lumMod val="50000"/>
                  </a:schemeClr>
                </a:solidFill>
              </a:rPr>
              <a:t>při prvotním</a:t>
            </a:r>
            <a:r>
              <a:rPr lang="cs-CZ" sz="2000" dirty="0" smtClean="0">
                <a:solidFill>
                  <a:schemeClr val="accent1">
                    <a:lumMod val="50000"/>
                  </a:schemeClr>
                </a:solidFill>
              </a:rPr>
              <a:t>, tak </a:t>
            </a:r>
            <a:r>
              <a:rPr lang="cs-CZ" sz="2000" b="1" dirty="0" smtClean="0">
                <a:solidFill>
                  <a:schemeClr val="accent1">
                    <a:lumMod val="50000"/>
                  </a:schemeClr>
                </a:solidFill>
              </a:rPr>
              <a:t>při dodatečném zaúčtování </a:t>
            </a:r>
            <a:r>
              <a:rPr lang="cs-CZ" sz="2000" dirty="0" smtClean="0">
                <a:solidFill>
                  <a:schemeClr val="accent1">
                    <a:lumMod val="50000"/>
                  </a:schemeClr>
                </a:solidFill>
              </a:rPr>
              <a:t>bude v případě </a:t>
            </a:r>
            <a:r>
              <a:rPr lang="cs-CZ" sz="2000" b="1" dirty="0" smtClean="0">
                <a:solidFill>
                  <a:schemeClr val="accent1">
                    <a:lumMod val="50000"/>
                  </a:schemeClr>
                </a:solidFill>
              </a:rPr>
              <a:t>celního dluhu,</a:t>
            </a:r>
            <a:r>
              <a:rPr lang="cs-CZ" sz="2000" b="1" dirty="0">
                <a:solidFill>
                  <a:schemeClr val="accent1">
                    <a:lumMod val="50000"/>
                  </a:schemeClr>
                </a:solidFill>
              </a:rPr>
              <a:t> </a:t>
            </a:r>
            <a:r>
              <a:rPr lang="cs-CZ" sz="2000" b="1" dirty="0" smtClean="0">
                <a:solidFill>
                  <a:schemeClr val="accent1">
                    <a:lumMod val="50000"/>
                  </a:schemeClr>
                </a:solidFill>
              </a:rPr>
              <a:t>vzniklého z jakéhokoli </a:t>
            </a:r>
            <a:r>
              <a:rPr lang="cs-CZ" sz="2000" dirty="0" smtClean="0">
                <a:solidFill>
                  <a:schemeClr val="accent1">
                    <a:lumMod val="50000"/>
                  </a:schemeClr>
                </a:solidFill>
              </a:rPr>
              <a:t>titulu/</a:t>
            </a:r>
            <a:r>
              <a:rPr lang="cs-CZ" sz="2000" b="1" dirty="0" smtClean="0">
                <a:solidFill>
                  <a:schemeClr val="accent1">
                    <a:lumMod val="50000"/>
                  </a:schemeClr>
                </a:solidFill>
              </a:rPr>
              <a:t>důvodu</a:t>
            </a:r>
            <a:r>
              <a:rPr lang="cs-CZ" sz="2000" dirty="0" smtClean="0">
                <a:solidFill>
                  <a:schemeClr val="accent1">
                    <a:lumMod val="50000"/>
                  </a:schemeClr>
                </a:solidFill>
              </a:rPr>
              <a:t> </a:t>
            </a:r>
            <a:r>
              <a:rPr lang="cs-CZ" sz="2000" b="1" dirty="0" smtClean="0">
                <a:solidFill>
                  <a:schemeClr val="accent1">
                    <a:lumMod val="50000"/>
                  </a:schemeClr>
                </a:solidFill>
              </a:rPr>
              <a:t>po 1. 5. 2016</a:t>
            </a:r>
            <a:r>
              <a:rPr lang="cs-CZ" sz="2000" dirty="0" smtClean="0">
                <a:solidFill>
                  <a:schemeClr val="accent1">
                    <a:lumMod val="50000"/>
                  </a:schemeClr>
                </a:solidFill>
              </a:rPr>
              <a:t>, zaúčtována a </a:t>
            </a:r>
            <a:r>
              <a:rPr lang="cs-CZ" sz="2000" b="1" dirty="0" smtClean="0">
                <a:solidFill>
                  <a:schemeClr val="accent1">
                    <a:lumMod val="50000"/>
                  </a:schemeClr>
                </a:solidFill>
              </a:rPr>
              <a:t>oznámena</a:t>
            </a:r>
            <a:r>
              <a:rPr lang="cs-CZ" sz="2000" dirty="0" smtClean="0">
                <a:solidFill>
                  <a:schemeClr val="accent1">
                    <a:lumMod val="50000"/>
                  </a:schemeClr>
                </a:solidFill>
              </a:rPr>
              <a:t> (případně následně vymáhána) </a:t>
            </a:r>
            <a:r>
              <a:rPr lang="cs-CZ" sz="2000" b="1" dirty="0" smtClean="0">
                <a:solidFill>
                  <a:schemeClr val="accent1">
                    <a:lumMod val="50000"/>
                  </a:schemeClr>
                </a:solidFill>
              </a:rPr>
              <a:t>každá částka cla </a:t>
            </a:r>
            <a:r>
              <a:rPr lang="cs-CZ" sz="2000" dirty="0" smtClean="0">
                <a:solidFill>
                  <a:schemeClr val="accent1">
                    <a:lumMod val="50000"/>
                  </a:schemeClr>
                </a:solidFill>
              </a:rPr>
              <a:t>bez ohledu na její výši a tedy bez ohledu také např. na počet položek CP.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Dle čl. 9 UCC IA se </a:t>
            </a:r>
            <a:r>
              <a:rPr lang="cs-CZ" sz="2000" b="1" dirty="0" smtClean="0">
                <a:solidFill>
                  <a:schemeClr val="accent1">
                    <a:lumMod val="50000"/>
                  </a:schemeClr>
                </a:solidFill>
              </a:rPr>
              <a:t>právo na slyšení </a:t>
            </a:r>
            <a:r>
              <a:rPr lang="cs-CZ" sz="2000" dirty="0" smtClean="0">
                <a:solidFill>
                  <a:schemeClr val="accent1">
                    <a:lumMod val="50000"/>
                  </a:schemeClr>
                </a:solidFill>
              </a:rPr>
              <a:t>v souladu s čl. 22 odst. 6 UCC </a:t>
            </a:r>
            <a:r>
              <a:rPr lang="cs-CZ" sz="2000" b="1" dirty="0" smtClean="0">
                <a:solidFill>
                  <a:schemeClr val="accent1">
                    <a:lumMod val="50000"/>
                  </a:schemeClr>
                </a:solidFill>
              </a:rPr>
              <a:t>poskytuje</a:t>
            </a:r>
            <a:r>
              <a:rPr lang="cs-CZ" sz="2000" dirty="0" smtClean="0">
                <a:solidFill>
                  <a:schemeClr val="accent1">
                    <a:lumMod val="50000"/>
                  </a:schemeClr>
                </a:solidFill>
              </a:rPr>
              <a:t> také v případě, kdy by dotčená osoba byla </a:t>
            </a:r>
            <a:r>
              <a:rPr lang="cs-CZ" sz="2000" b="1" dirty="0" smtClean="0">
                <a:solidFill>
                  <a:schemeClr val="accent1">
                    <a:lumMod val="50000"/>
                  </a:schemeClr>
                </a:solidFill>
              </a:rPr>
              <a:t>nepříznivě dotčena rozhodnutím</a:t>
            </a:r>
            <a:r>
              <a:rPr lang="cs-CZ" sz="2000" dirty="0" smtClean="0">
                <a:solidFill>
                  <a:schemeClr val="accent1">
                    <a:lumMod val="50000"/>
                  </a:schemeClr>
                </a:solidFill>
              </a:rPr>
              <a:t>, přijatým na základě výsledků </a:t>
            </a:r>
            <a:r>
              <a:rPr lang="cs-CZ" sz="2000" b="1" dirty="0" smtClean="0">
                <a:solidFill>
                  <a:schemeClr val="accent1">
                    <a:lumMod val="50000"/>
                  </a:schemeClr>
                </a:solidFill>
              </a:rPr>
              <a:t>ověření po předložení zboží </a:t>
            </a:r>
            <a:r>
              <a:rPr lang="cs-CZ" sz="2000" dirty="0" smtClean="0">
                <a:solidFill>
                  <a:schemeClr val="accent1">
                    <a:lumMod val="50000"/>
                  </a:schemeClr>
                </a:solidFill>
              </a:rPr>
              <a:t>nebo výsledků </a:t>
            </a:r>
            <a:r>
              <a:rPr lang="cs-CZ" sz="2000" b="1" dirty="0" smtClean="0">
                <a:solidFill>
                  <a:schemeClr val="accent1">
                    <a:lumMod val="50000"/>
                  </a:schemeClr>
                </a:solidFill>
              </a:rPr>
              <a:t>ověření CP</a:t>
            </a:r>
            <a:r>
              <a:rPr lang="cs-CZ" sz="2000" dirty="0" smtClean="0">
                <a:solidFill>
                  <a:schemeClr val="accent1">
                    <a:lumMod val="50000"/>
                  </a:schemeClr>
                </a:solidFill>
              </a:rPr>
              <a:t>. </a:t>
            </a: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1646900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Přechodná ustanovení (Hl. IX) (1)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476673"/>
            <a:ext cx="8802687" cy="6120680"/>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Čl. </a:t>
            </a:r>
            <a:r>
              <a:rPr lang="cs-CZ" sz="2000" dirty="0">
                <a:solidFill>
                  <a:schemeClr val="accent1">
                    <a:lumMod val="50000"/>
                  </a:schemeClr>
                </a:solidFill>
              </a:rPr>
              <a:t>250 </a:t>
            </a:r>
            <a:r>
              <a:rPr lang="cs-CZ" sz="2000" dirty="0" smtClean="0">
                <a:solidFill>
                  <a:schemeClr val="accent1">
                    <a:lumMod val="50000"/>
                  </a:schemeClr>
                </a:solidFill>
              </a:rPr>
              <a:t>odst. 1 UCC </a:t>
            </a:r>
            <a:r>
              <a:rPr lang="cs-CZ" sz="2000" dirty="0">
                <a:solidFill>
                  <a:schemeClr val="accent1">
                    <a:lumMod val="50000"/>
                  </a:schemeClr>
                </a:solidFill>
              </a:rPr>
              <a:t>DA - </a:t>
            </a:r>
            <a:r>
              <a:rPr lang="cs-CZ" sz="2000" b="1" dirty="0">
                <a:solidFill>
                  <a:schemeClr val="accent1">
                    <a:lumMod val="50000"/>
                  </a:schemeClr>
                </a:solidFill>
              </a:rPr>
              <a:t>Povolení udělená na základě </a:t>
            </a:r>
            <a:r>
              <a:rPr lang="cs-CZ" sz="2000" b="1" dirty="0" smtClean="0">
                <a:solidFill>
                  <a:schemeClr val="accent1">
                    <a:lumMod val="50000"/>
                  </a:schemeClr>
                </a:solidFill>
              </a:rPr>
              <a:t>CC nebo CCIP</a:t>
            </a:r>
            <a:r>
              <a:rPr lang="cs-CZ" sz="2000" dirty="0" smtClean="0">
                <a:solidFill>
                  <a:schemeClr val="accent1">
                    <a:lumMod val="50000"/>
                  </a:schemeClr>
                </a:solidFill>
              </a:rPr>
              <a:t>, </a:t>
            </a:r>
            <a:r>
              <a:rPr lang="cs-CZ" sz="2000" dirty="0">
                <a:solidFill>
                  <a:schemeClr val="accent1">
                    <a:lumMod val="50000"/>
                  </a:schemeClr>
                </a:solidFill>
              </a:rPr>
              <a:t>která jsou </a:t>
            </a:r>
            <a:r>
              <a:rPr lang="cs-CZ" sz="2000" b="1" dirty="0">
                <a:solidFill>
                  <a:schemeClr val="accent1">
                    <a:lumMod val="50000"/>
                  </a:schemeClr>
                </a:solidFill>
              </a:rPr>
              <a:t>platná k 1. </a:t>
            </a:r>
            <a:r>
              <a:rPr lang="cs-CZ" sz="2000" b="1" dirty="0" smtClean="0">
                <a:solidFill>
                  <a:schemeClr val="accent1">
                    <a:lumMod val="50000"/>
                  </a:schemeClr>
                </a:solidFill>
              </a:rPr>
              <a:t>5. 2016 </a:t>
            </a:r>
            <a:r>
              <a:rPr lang="cs-CZ" sz="2000" dirty="0">
                <a:solidFill>
                  <a:schemeClr val="accent1">
                    <a:lumMod val="50000"/>
                  </a:schemeClr>
                </a:solidFill>
              </a:rPr>
              <a:t>a </a:t>
            </a:r>
            <a:r>
              <a:rPr lang="cs-CZ" sz="2000" b="1" dirty="0">
                <a:solidFill>
                  <a:schemeClr val="accent1">
                    <a:lumMod val="50000"/>
                  </a:schemeClr>
                </a:solidFill>
              </a:rPr>
              <a:t>nemají omezenou </a:t>
            </a:r>
            <a:r>
              <a:rPr lang="cs-CZ" sz="2000" dirty="0">
                <a:solidFill>
                  <a:schemeClr val="accent1">
                    <a:lumMod val="50000"/>
                  </a:schemeClr>
                </a:solidFill>
              </a:rPr>
              <a:t>dobu platnosti, </a:t>
            </a:r>
            <a:r>
              <a:rPr lang="cs-CZ" sz="2000" b="1" dirty="0">
                <a:solidFill>
                  <a:schemeClr val="accent1">
                    <a:lumMod val="50000"/>
                  </a:schemeClr>
                </a:solidFill>
              </a:rPr>
              <a:t>se znovu posoudí</a:t>
            </a:r>
            <a:r>
              <a:rPr lang="cs-CZ" sz="2000" dirty="0" smtClean="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Čl. 251 odst. 1 UCC DA </a:t>
            </a:r>
            <a:r>
              <a:rPr lang="cs-CZ" sz="2000" dirty="0">
                <a:solidFill>
                  <a:schemeClr val="accent1">
                    <a:lumMod val="50000"/>
                  </a:schemeClr>
                </a:solidFill>
              </a:rPr>
              <a:t>- Povolení udělená na základě </a:t>
            </a:r>
            <a:r>
              <a:rPr lang="cs-CZ" sz="2000" dirty="0" smtClean="0">
                <a:solidFill>
                  <a:schemeClr val="accent1">
                    <a:lumMod val="50000"/>
                  </a:schemeClr>
                </a:solidFill>
              </a:rPr>
              <a:t>CC nebo CCIP, </a:t>
            </a:r>
            <a:r>
              <a:rPr lang="cs-CZ" sz="2000" dirty="0">
                <a:solidFill>
                  <a:schemeClr val="accent1">
                    <a:lumMod val="50000"/>
                  </a:schemeClr>
                </a:solidFill>
              </a:rPr>
              <a:t>která jsou platná k 1. </a:t>
            </a:r>
            <a:r>
              <a:rPr lang="cs-CZ" sz="2000" dirty="0" smtClean="0">
                <a:solidFill>
                  <a:schemeClr val="accent1">
                    <a:lumMod val="50000"/>
                  </a:schemeClr>
                </a:solidFill>
              </a:rPr>
              <a:t>5. 2016</a:t>
            </a:r>
            <a:r>
              <a:rPr lang="cs-CZ" sz="2000" dirty="0">
                <a:solidFill>
                  <a:schemeClr val="accent1">
                    <a:lumMod val="50000"/>
                  </a:schemeClr>
                </a:solidFill>
              </a:rPr>
              <a:t>, zůstávají v platnosti takto: </a:t>
            </a: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a:t>
            </a:r>
            <a:r>
              <a:rPr lang="cs-CZ" sz="2000" dirty="0">
                <a:solidFill>
                  <a:schemeClr val="accent1">
                    <a:lumMod val="50000"/>
                  </a:schemeClr>
                </a:solidFill>
              </a:rPr>
              <a:t>)	povolení </a:t>
            </a:r>
            <a:r>
              <a:rPr lang="cs-CZ" sz="2000" b="1" dirty="0">
                <a:solidFill>
                  <a:schemeClr val="accent1">
                    <a:lumMod val="50000"/>
                  </a:schemeClr>
                </a:solidFill>
              </a:rPr>
              <a:t>s omezenou </a:t>
            </a:r>
            <a:r>
              <a:rPr lang="cs-CZ" sz="2000" dirty="0">
                <a:solidFill>
                  <a:schemeClr val="accent1">
                    <a:lumMod val="50000"/>
                  </a:schemeClr>
                </a:solidFill>
              </a:rPr>
              <a:t>dobou platnosti </a:t>
            </a:r>
            <a:r>
              <a:rPr lang="cs-CZ" sz="2000" b="1" dirty="0">
                <a:solidFill>
                  <a:schemeClr val="accent1">
                    <a:lumMod val="50000"/>
                  </a:schemeClr>
                </a:solidFill>
              </a:rPr>
              <a:t>platí do konce </a:t>
            </a:r>
            <a:r>
              <a:rPr lang="cs-CZ" sz="2000" dirty="0">
                <a:solidFill>
                  <a:schemeClr val="accent1">
                    <a:lumMod val="50000"/>
                  </a:schemeClr>
                </a:solidFill>
              </a:rPr>
              <a:t>této </a:t>
            </a:r>
            <a:r>
              <a:rPr lang="cs-CZ" sz="2000" b="1" dirty="0">
                <a:solidFill>
                  <a:schemeClr val="accent1">
                    <a:lumMod val="50000"/>
                  </a:schemeClr>
                </a:solidFill>
              </a:rPr>
              <a:t>doby</a:t>
            </a:r>
            <a:r>
              <a:rPr lang="cs-CZ" sz="2000" dirty="0">
                <a:solidFill>
                  <a:schemeClr val="accent1">
                    <a:lumMod val="50000"/>
                  </a:schemeClr>
                </a:solidFill>
              </a:rPr>
              <a:t> </a:t>
            </a:r>
            <a:r>
              <a:rPr lang="cs-CZ" sz="2000" b="1" dirty="0">
                <a:solidFill>
                  <a:schemeClr val="accent1">
                    <a:lumMod val="50000"/>
                  </a:schemeClr>
                </a:solidFill>
              </a:rPr>
              <a:t>nebo </a:t>
            </a:r>
            <a:r>
              <a:rPr lang="cs-CZ" sz="2000" b="1" dirty="0" smtClean="0">
                <a:solidFill>
                  <a:schemeClr val="accent1">
                    <a:lumMod val="50000"/>
                  </a:schemeClr>
                </a:solidFill>
              </a:rPr>
              <a:t>do 1</a:t>
            </a:r>
            <a:r>
              <a:rPr lang="cs-CZ" sz="2000" b="1" dirty="0">
                <a:solidFill>
                  <a:schemeClr val="accent1">
                    <a:lumMod val="50000"/>
                  </a:schemeClr>
                </a:solidFill>
              </a:rPr>
              <a:t>. </a:t>
            </a:r>
            <a:r>
              <a:rPr lang="cs-CZ" sz="2000" b="1" dirty="0" smtClean="0">
                <a:solidFill>
                  <a:schemeClr val="accent1">
                    <a:lumMod val="50000"/>
                  </a:schemeClr>
                </a:solidFill>
              </a:rPr>
              <a:t>5. 2019 </a:t>
            </a:r>
            <a:r>
              <a:rPr lang="cs-CZ" sz="2000" dirty="0">
                <a:solidFill>
                  <a:schemeClr val="accent1">
                    <a:lumMod val="50000"/>
                  </a:schemeClr>
                </a:solidFill>
              </a:rPr>
              <a:t>podle toho, </a:t>
            </a:r>
            <a:r>
              <a:rPr lang="cs-CZ" sz="2000" b="1" dirty="0">
                <a:solidFill>
                  <a:schemeClr val="accent1">
                    <a:lumMod val="50000"/>
                  </a:schemeClr>
                </a:solidFill>
              </a:rPr>
              <a:t>co nastane dříve</a:t>
            </a:r>
            <a:r>
              <a:rPr lang="cs-CZ" sz="20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b</a:t>
            </a:r>
            <a:r>
              <a:rPr lang="cs-CZ" sz="2000" dirty="0">
                <a:solidFill>
                  <a:schemeClr val="accent1">
                    <a:lumMod val="50000"/>
                  </a:schemeClr>
                </a:solidFill>
              </a:rPr>
              <a:t>)	všechna </a:t>
            </a:r>
            <a:r>
              <a:rPr lang="cs-CZ" sz="2000" b="1" dirty="0">
                <a:solidFill>
                  <a:schemeClr val="accent1">
                    <a:lumMod val="50000"/>
                  </a:schemeClr>
                </a:solidFill>
              </a:rPr>
              <a:t>ostatní</a:t>
            </a:r>
            <a:r>
              <a:rPr lang="cs-CZ" sz="2000" dirty="0">
                <a:solidFill>
                  <a:schemeClr val="accent1">
                    <a:lumMod val="50000"/>
                  </a:schemeClr>
                </a:solidFill>
              </a:rPr>
              <a:t> povolení </a:t>
            </a:r>
            <a:r>
              <a:rPr lang="cs-CZ" sz="2000" b="1" dirty="0">
                <a:solidFill>
                  <a:schemeClr val="accent1">
                    <a:lumMod val="50000"/>
                  </a:schemeClr>
                </a:solidFill>
              </a:rPr>
              <a:t>platí</a:t>
            </a:r>
            <a:r>
              <a:rPr lang="cs-CZ" sz="2000" dirty="0">
                <a:solidFill>
                  <a:schemeClr val="accent1">
                    <a:lumMod val="50000"/>
                  </a:schemeClr>
                </a:solidFill>
              </a:rPr>
              <a:t>, </a:t>
            </a:r>
            <a:r>
              <a:rPr lang="cs-CZ" sz="2000" b="1" dirty="0">
                <a:solidFill>
                  <a:schemeClr val="accent1">
                    <a:lumMod val="50000"/>
                  </a:schemeClr>
                </a:solidFill>
              </a:rPr>
              <a:t>dokud</a:t>
            </a:r>
            <a:r>
              <a:rPr lang="cs-CZ" sz="2000" dirty="0">
                <a:solidFill>
                  <a:schemeClr val="accent1">
                    <a:lumMod val="50000"/>
                  </a:schemeClr>
                </a:solidFill>
              </a:rPr>
              <a:t> </a:t>
            </a:r>
            <a:r>
              <a:rPr lang="cs-CZ" sz="2000" b="1" dirty="0">
                <a:solidFill>
                  <a:schemeClr val="accent1">
                    <a:lumMod val="50000"/>
                  </a:schemeClr>
                </a:solidFill>
              </a:rPr>
              <a:t>nejsou</a:t>
            </a:r>
            <a:r>
              <a:rPr lang="cs-CZ" sz="2000" dirty="0">
                <a:solidFill>
                  <a:schemeClr val="accent1">
                    <a:lumMod val="50000"/>
                  </a:schemeClr>
                </a:solidFill>
              </a:rPr>
              <a:t> opětovně </a:t>
            </a:r>
            <a:r>
              <a:rPr lang="cs-CZ" sz="2000" b="1" dirty="0">
                <a:solidFill>
                  <a:schemeClr val="accent1">
                    <a:lumMod val="50000"/>
                  </a:schemeClr>
                </a:solidFill>
              </a:rPr>
              <a:t>posouzena</a:t>
            </a:r>
            <a:r>
              <a:rPr lang="cs-CZ" sz="2000" dirty="0">
                <a:solidFill>
                  <a:schemeClr val="accent1">
                    <a:lumMod val="50000"/>
                  </a:schemeClr>
                </a:solidFill>
              </a:rPr>
              <a:t> v souladu s čl. </a:t>
            </a:r>
            <a:r>
              <a:rPr lang="cs-CZ" sz="2000" dirty="0" smtClean="0">
                <a:solidFill>
                  <a:schemeClr val="accent1">
                    <a:lumMod val="50000"/>
                  </a:schemeClr>
                </a:solidFill>
              </a:rPr>
              <a:t>250 odst. 1.</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Čl. 345 odst. 1 UCC IA </a:t>
            </a:r>
            <a:r>
              <a:rPr lang="cs-CZ" sz="2000" dirty="0">
                <a:solidFill>
                  <a:schemeClr val="accent1">
                    <a:lumMod val="50000"/>
                  </a:schemeClr>
                </a:solidFill>
              </a:rPr>
              <a:t>- </a:t>
            </a:r>
            <a:r>
              <a:rPr lang="cs-CZ" sz="2000" b="1" dirty="0">
                <a:solidFill>
                  <a:schemeClr val="accent1">
                    <a:lumMod val="50000"/>
                  </a:schemeClr>
                </a:solidFill>
              </a:rPr>
              <a:t>Rozhodnutí</a:t>
            </a:r>
            <a:r>
              <a:rPr lang="cs-CZ" sz="2000" dirty="0">
                <a:solidFill>
                  <a:schemeClr val="accent1">
                    <a:lumMod val="50000"/>
                  </a:schemeClr>
                </a:solidFill>
              </a:rPr>
              <a:t> v návaznosti </a:t>
            </a:r>
            <a:r>
              <a:rPr lang="cs-CZ" sz="2000" b="1" dirty="0">
                <a:solidFill>
                  <a:schemeClr val="accent1">
                    <a:lumMod val="50000"/>
                  </a:schemeClr>
                </a:solidFill>
              </a:rPr>
              <a:t>na opětovné posouzení povolení</a:t>
            </a:r>
            <a:r>
              <a:rPr lang="cs-CZ" sz="2000" dirty="0">
                <a:solidFill>
                  <a:schemeClr val="accent1">
                    <a:lumMod val="50000"/>
                  </a:schemeClr>
                </a:solidFill>
              </a:rPr>
              <a:t> v souladu s čl. 250 </a:t>
            </a:r>
            <a:r>
              <a:rPr lang="cs-CZ" sz="2000" dirty="0" smtClean="0">
                <a:solidFill>
                  <a:schemeClr val="accent1">
                    <a:lumMod val="50000"/>
                  </a:schemeClr>
                </a:solidFill>
              </a:rPr>
              <a:t>odst. 1 UCC DA </a:t>
            </a:r>
            <a:r>
              <a:rPr lang="cs-CZ" sz="2000" b="1" dirty="0">
                <a:solidFill>
                  <a:schemeClr val="accent1">
                    <a:lumMod val="50000"/>
                  </a:schemeClr>
                </a:solidFill>
              </a:rPr>
              <a:t>musí být přijata před 1. </a:t>
            </a:r>
            <a:r>
              <a:rPr lang="cs-CZ" sz="2000" b="1" dirty="0" smtClean="0">
                <a:solidFill>
                  <a:schemeClr val="accent1">
                    <a:lumMod val="50000"/>
                  </a:schemeClr>
                </a:solidFill>
              </a:rPr>
              <a:t>5. 2019</a:t>
            </a:r>
            <a:r>
              <a:rPr lang="cs-CZ" sz="2000" dirty="0" smtClean="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b="1" dirty="0">
                <a:solidFill>
                  <a:schemeClr val="accent1">
                    <a:lumMod val="50000"/>
                  </a:schemeClr>
                </a:solidFill>
              </a:rPr>
              <a:t>Prostřednictvím těchto rozhodnutí se</a:t>
            </a:r>
            <a:r>
              <a:rPr lang="cs-CZ" sz="2000" dirty="0">
                <a:solidFill>
                  <a:schemeClr val="accent1">
                    <a:lumMod val="50000"/>
                  </a:schemeClr>
                </a:solidFill>
              </a:rPr>
              <a:t> opětovně posouzená </a:t>
            </a:r>
            <a:r>
              <a:rPr lang="cs-CZ" sz="2000" b="1" dirty="0">
                <a:solidFill>
                  <a:schemeClr val="accent1">
                    <a:lumMod val="50000"/>
                  </a:schemeClr>
                </a:solidFill>
              </a:rPr>
              <a:t>povolení ruší </a:t>
            </a:r>
            <a:r>
              <a:rPr lang="cs-CZ" sz="2000" dirty="0">
                <a:solidFill>
                  <a:schemeClr val="accent1">
                    <a:lumMod val="50000"/>
                  </a:schemeClr>
                </a:solidFill>
              </a:rPr>
              <a:t>a případně se</a:t>
            </a:r>
            <a:r>
              <a:rPr lang="cs-CZ" sz="2000" b="1" dirty="0">
                <a:solidFill>
                  <a:schemeClr val="accent1">
                    <a:lumMod val="50000"/>
                  </a:schemeClr>
                </a:solidFill>
              </a:rPr>
              <a:t> udělují nová povolení</a:t>
            </a:r>
            <a:r>
              <a:rPr lang="cs-CZ" sz="2000" dirty="0">
                <a:solidFill>
                  <a:schemeClr val="accent1">
                    <a:lumMod val="50000"/>
                  </a:schemeClr>
                </a:solidFill>
              </a:rPr>
              <a:t>. Rozhodnutí se neprodleně oznámí držitelům povolení. 	</a:t>
            </a: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39782792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Přechodná ustanovení (Hl. IX) (2)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792932"/>
            <a:ext cx="8802687" cy="5804420"/>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Z předchozího v kontextu s jednotlivými zásadami TDA vyplývá, že </a:t>
            </a:r>
            <a:r>
              <a:rPr lang="cs-CZ" sz="2000" b="1" dirty="0" smtClean="0">
                <a:solidFill>
                  <a:schemeClr val="accent1">
                    <a:lumMod val="50000"/>
                  </a:schemeClr>
                </a:solidFill>
              </a:rPr>
              <a:t>povolení</a:t>
            </a:r>
            <a:r>
              <a:rPr lang="cs-CZ" sz="2000" dirty="0" smtClean="0">
                <a:solidFill>
                  <a:schemeClr val="accent1">
                    <a:lumMod val="50000"/>
                  </a:schemeClr>
                </a:solidFill>
              </a:rPr>
              <a:t> zejména </a:t>
            </a:r>
            <a:r>
              <a:rPr lang="cs-CZ" sz="2000" b="1" dirty="0" smtClean="0">
                <a:solidFill>
                  <a:schemeClr val="accent1">
                    <a:lumMod val="50000"/>
                  </a:schemeClr>
                </a:solidFill>
              </a:rPr>
              <a:t>zjednodušených postupů </a:t>
            </a:r>
            <a:r>
              <a:rPr lang="cs-CZ" sz="2000" dirty="0" smtClean="0">
                <a:solidFill>
                  <a:schemeClr val="accent1">
                    <a:lumMod val="50000"/>
                  </a:schemeClr>
                </a:solidFill>
              </a:rPr>
              <a:t>všech typů a stejně tak </a:t>
            </a:r>
            <a:r>
              <a:rPr lang="cs-CZ" sz="2000" b="1" dirty="0" smtClean="0">
                <a:solidFill>
                  <a:schemeClr val="accent1">
                    <a:lumMod val="50000"/>
                  </a:schemeClr>
                </a:solidFill>
              </a:rPr>
              <a:t>režimů s hospodářským účinkem </a:t>
            </a:r>
            <a:r>
              <a:rPr lang="cs-CZ" sz="2000" dirty="0" smtClean="0">
                <a:solidFill>
                  <a:schemeClr val="accent1">
                    <a:lumMod val="50000"/>
                  </a:schemeClr>
                </a:solidFill>
              </a:rPr>
              <a:t>s omezenou dobou platnosti je namístě </a:t>
            </a:r>
            <a:r>
              <a:rPr lang="cs-CZ" sz="2000" b="1" dirty="0" smtClean="0">
                <a:solidFill>
                  <a:schemeClr val="accent1">
                    <a:lumMod val="50000"/>
                  </a:schemeClr>
                </a:solidFill>
              </a:rPr>
              <a:t>ještě před 1. 5. 2016 prodloužit </a:t>
            </a:r>
            <a:r>
              <a:rPr lang="cs-CZ" sz="2000" dirty="0" smtClean="0">
                <a:solidFill>
                  <a:schemeClr val="accent1">
                    <a:lumMod val="50000"/>
                  </a:schemeClr>
                </a:solidFill>
              </a:rPr>
              <a:t>na relativně </a:t>
            </a:r>
            <a:r>
              <a:rPr lang="cs-CZ" sz="2000" b="1" dirty="0" smtClean="0">
                <a:solidFill>
                  <a:schemeClr val="accent1">
                    <a:lumMod val="50000"/>
                  </a:schemeClr>
                </a:solidFill>
              </a:rPr>
              <a:t>dostatečnou dobu k </a:t>
            </a:r>
            <a:r>
              <a:rPr lang="cs-CZ" sz="2000" dirty="0" smtClean="0">
                <a:solidFill>
                  <a:schemeClr val="accent1">
                    <a:lumMod val="50000"/>
                  </a:schemeClr>
                </a:solidFill>
              </a:rPr>
              <a:t>jejich </a:t>
            </a:r>
            <a:r>
              <a:rPr lang="cs-CZ" sz="2000" dirty="0">
                <a:solidFill>
                  <a:schemeClr val="accent1">
                    <a:lumMod val="50000"/>
                  </a:schemeClr>
                </a:solidFill>
              </a:rPr>
              <a:t>(</a:t>
            </a:r>
            <a:r>
              <a:rPr lang="cs-CZ" sz="2000" dirty="0" smtClean="0">
                <a:solidFill>
                  <a:schemeClr val="accent1">
                    <a:lumMod val="50000"/>
                  </a:schemeClr>
                </a:solidFill>
              </a:rPr>
              <a:t>postupnému) opětovnému </a:t>
            </a:r>
            <a:r>
              <a:rPr lang="cs-CZ" sz="2000" b="1" dirty="0" smtClean="0">
                <a:solidFill>
                  <a:schemeClr val="accent1">
                    <a:lumMod val="50000"/>
                  </a:schemeClr>
                </a:solidFill>
              </a:rPr>
              <a:t>posouzení, </a:t>
            </a:r>
            <a:r>
              <a:rPr lang="cs-CZ" sz="2000" dirty="0" smtClean="0">
                <a:solidFill>
                  <a:schemeClr val="accent1">
                    <a:lumMod val="50000"/>
                  </a:schemeClr>
                </a:solidFill>
              </a:rPr>
              <a:t>resp.</a:t>
            </a:r>
            <a:r>
              <a:rPr lang="cs-CZ" sz="2000" b="1" dirty="0" smtClean="0">
                <a:solidFill>
                  <a:schemeClr val="accent1">
                    <a:lumMod val="50000"/>
                  </a:schemeClr>
                </a:solidFill>
              </a:rPr>
              <a:t> k vydání nových povolení</a:t>
            </a:r>
            <a:r>
              <a:rPr lang="cs-CZ" sz="2000" dirty="0" smtClean="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Je doporučeno </a:t>
            </a:r>
            <a:r>
              <a:rPr lang="cs-CZ" sz="2000" b="1" dirty="0" smtClean="0">
                <a:solidFill>
                  <a:schemeClr val="accent1">
                    <a:lumMod val="50000"/>
                  </a:schemeClr>
                </a:solidFill>
              </a:rPr>
              <a:t>prodloužení</a:t>
            </a:r>
            <a:r>
              <a:rPr lang="cs-CZ" sz="2000" dirty="0" smtClean="0">
                <a:solidFill>
                  <a:schemeClr val="accent1">
                    <a:lumMod val="50000"/>
                  </a:schemeClr>
                </a:solidFill>
              </a:rPr>
              <a:t> minimálně do data, vyplývajícího z nynější omezující/opakované doby platnosti, případně do konce r. 2016, nejlépe pak </a:t>
            </a:r>
            <a:r>
              <a:rPr lang="cs-CZ" sz="2000" b="1" dirty="0" smtClean="0">
                <a:solidFill>
                  <a:schemeClr val="accent1">
                    <a:lumMod val="50000"/>
                  </a:schemeClr>
                </a:solidFill>
              </a:rPr>
              <a:t>do 1. 5. 2017 </a:t>
            </a:r>
            <a:r>
              <a:rPr lang="cs-CZ" sz="2000" dirty="0" smtClean="0">
                <a:solidFill>
                  <a:schemeClr val="accent1">
                    <a:lumMod val="50000"/>
                  </a:schemeClr>
                </a:solidFill>
              </a:rPr>
              <a:t>(s výhradou kumulace posouzení/vydávání k tomuto datu). Ve specifických případech, zejména byla – </a:t>
            </a:r>
            <a:r>
              <a:rPr lang="cs-CZ" sz="2000" dirty="0" err="1" smtClean="0">
                <a:solidFill>
                  <a:schemeClr val="accent1">
                    <a:lumMod val="50000"/>
                  </a:schemeClr>
                </a:solidFill>
              </a:rPr>
              <a:t>li</a:t>
            </a:r>
            <a:r>
              <a:rPr lang="cs-CZ" sz="2000" dirty="0" smtClean="0">
                <a:solidFill>
                  <a:schemeClr val="accent1">
                    <a:lumMod val="50000"/>
                  </a:schemeClr>
                </a:solidFill>
              </a:rPr>
              <a:t> i nyní platnost 2 či 3 roky, ještě déle.</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Držitelé povolení </a:t>
            </a:r>
            <a:r>
              <a:rPr lang="cs-CZ" sz="2000" dirty="0" smtClean="0">
                <a:solidFill>
                  <a:schemeClr val="accent1">
                    <a:lumMod val="50000"/>
                  </a:schemeClr>
                </a:solidFill>
              </a:rPr>
              <a:t>by tedy měli </a:t>
            </a:r>
            <a:r>
              <a:rPr lang="cs-CZ" sz="2000" b="1" dirty="0" smtClean="0">
                <a:solidFill>
                  <a:schemeClr val="accent1">
                    <a:lumMod val="50000"/>
                  </a:schemeClr>
                </a:solidFill>
              </a:rPr>
              <a:t>dostatečně včas požádat o prodloužení </a:t>
            </a:r>
            <a:r>
              <a:rPr lang="cs-CZ" sz="2000" dirty="0" smtClean="0">
                <a:solidFill>
                  <a:schemeClr val="accent1">
                    <a:lumMod val="50000"/>
                  </a:schemeClr>
                </a:solidFill>
              </a:rPr>
              <a:t>takových povolení, je – </a:t>
            </a:r>
            <a:r>
              <a:rPr lang="cs-CZ" sz="2000" dirty="0" err="1" smtClean="0">
                <a:solidFill>
                  <a:schemeClr val="accent1">
                    <a:lumMod val="50000"/>
                  </a:schemeClr>
                </a:solidFill>
              </a:rPr>
              <a:t>li</a:t>
            </a:r>
            <a:r>
              <a:rPr lang="cs-CZ" sz="2000" dirty="0" smtClean="0">
                <a:solidFill>
                  <a:schemeClr val="accent1">
                    <a:lumMod val="50000"/>
                  </a:schemeClr>
                </a:solidFill>
              </a:rPr>
              <a:t> konec jejich platnosti nastaven zejména na dobu kolem května 2016, případně dokonce přesně na 30. 4. 2016. K tomuto kroku by měli být předtím </a:t>
            </a:r>
            <a:r>
              <a:rPr lang="cs-CZ" sz="2000" b="1" dirty="0" smtClean="0">
                <a:solidFill>
                  <a:schemeClr val="accent1">
                    <a:lumMod val="50000"/>
                  </a:schemeClr>
                </a:solidFill>
              </a:rPr>
              <a:t>neformálně vyzváni ze strany CÚ</a:t>
            </a:r>
            <a:r>
              <a:rPr lang="cs-CZ" sz="2000" dirty="0" smtClean="0">
                <a:solidFill>
                  <a:schemeClr val="accent1">
                    <a:lumMod val="50000"/>
                  </a:schemeClr>
                </a:solidFill>
              </a:rPr>
              <a:t>. </a:t>
            </a: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Neučiní – </a:t>
            </a:r>
            <a:r>
              <a:rPr lang="cs-CZ" sz="2000" dirty="0" err="1" smtClean="0">
                <a:solidFill>
                  <a:schemeClr val="accent1">
                    <a:lumMod val="50000"/>
                  </a:schemeClr>
                </a:solidFill>
              </a:rPr>
              <a:t>li</a:t>
            </a:r>
            <a:r>
              <a:rPr lang="cs-CZ" sz="2000" dirty="0" smtClean="0">
                <a:solidFill>
                  <a:schemeClr val="accent1">
                    <a:lumMod val="50000"/>
                  </a:schemeClr>
                </a:solidFill>
              </a:rPr>
              <a:t> tak, </a:t>
            </a:r>
            <a:r>
              <a:rPr lang="cs-CZ" sz="2000" b="1" dirty="0" smtClean="0">
                <a:solidFill>
                  <a:schemeClr val="accent1">
                    <a:lumMod val="50000"/>
                  </a:schemeClr>
                </a:solidFill>
              </a:rPr>
              <a:t>budou, </a:t>
            </a:r>
            <a:r>
              <a:rPr lang="cs-CZ" sz="2000" dirty="0" smtClean="0">
                <a:solidFill>
                  <a:schemeClr val="accent1">
                    <a:lumMod val="50000"/>
                  </a:schemeClr>
                </a:solidFill>
              </a:rPr>
              <a:t>stejně jako (nové) žádosti o (nová) povolení, jejich stávající </a:t>
            </a:r>
            <a:r>
              <a:rPr lang="cs-CZ" sz="2000" b="1" dirty="0" smtClean="0">
                <a:solidFill>
                  <a:schemeClr val="accent1">
                    <a:lumMod val="50000"/>
                  </a:schemeClr>
                </a:solidFill>
              </a:rPr>
              <a:t>povolení</a:t>
            </a:r>
            <a:r>
              <a:rPr lang="cs-CZ" sz="2000" dirty="0" smtClean="0">
                <a:solidFill>
                  <a:schemeClr val="accent1">
                    <a:lumMod val="50000"/>
                  </a:schemeClr>
                </a:solidFill>
              </a:rPr>
              <a:t> </a:t>
            </a:r>
            <a:r>
              <a:rPr lang="cs-CZ" sz="2000" b="1" dirty="0" smtClean="0">
                <a:solidFill>
                  <a:schemeClr val="accent1">
                    <a:lumMod val="50000"/>
                  </a:schemeClr>
                </a:solidFill>
              </a:rPr>
              <a:t>posuzována/vydávána</a:t>
            </a:r>
            <a:r>
              <a:rPr lang="cs-CZ" sz="2000" dirty="0" smtClean="0">
                <a:solidFill>
                  <a:schemeClr val="accent1">
                    <a:lumMod val="50000"/>
                  </a:schemeClr>
                </a:solidFill>
              </a:rPr>
              <a:t>, zejména z hmotněprávního a celně-procesního hlediska, </a:t>
            </a:r>
            <a:r>
              <a:rPr lang="cs-CZ" sz="2000" b="1" dirty="0" smtClean="0">
                <a:solidFill>
                  <a:schemeClr val="accent1">
                    <a:lumMod val="50000"/>
                  </a:schemeClr>
                </a:solidFill>
              </a:rPr>
              <a:t>zcela podle UCC</a:t>
            </a:r>
            <a:r>
              <a:rPr lang="cs-CZ" sz="2000" dirty="0" smtClean="0">
                <a:solidFill>
                  <a:schemeClr val="accent1">
                    <a:lumMod val="50000"/>
                  </a:schemeClr>
                </a:solidFill>
              </a:rPr>
              <a:t> </a:t>
            </a:r>
            <a:r>
              <a:rPr lang="cs-CZ" sz="2000" b="1" dirty="0" smtClean="0">
                <a:solidFill>
                  <a:schemeClr val="accent1">
                    <a:lumMod val="50000"/>
                  </a:schemeClr>
                </a:solidFill>
              </a:rPr>
              <a:t>a</a:t>
            </a:r>
            <a:r>
              <a:rPr lang="cs-CZ" sz="2000" dirty="0" smtClean="0">
                <a:solidFill>
                  <a:schemeClr val="accent1">
                    <a:lumMod val="50000"/>
                  </a:schemeClr>
                </a:solidFill>
              </a:rPr>
              <a:t> UCC </a:t>
            </a:r>
            <a:r>
              <a:rPr lang="cs-CZ" sz="2000" b="1" dirty="0" smtClean="0">
                <a:solidFill>
                  <a:schemeClr val="accent1">
                    <a:lumMod val="50000"/>
                  </a:schemeClr>
                </a:solidFill>
              </a:rPr>
              <a:t>DA/IA</a:t>
            </a: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2793540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Přechodná ustanovení (Hl. IX) (3)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476673"/>
            <a:ext cx="8802687" cy="6120680"/>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Věcný</a:t>
            </a:r>
            <a:r>
              <a:rPr lang="cs-CZ" sz="2000" dirty="0" smtClean="0">
                <a:solidFill>
                  <a:schemeClr val="accent1">
                    <a:lumMod val="50000"/>
                  </a:schemeClr>
                </a:solidFill>
              </a:rPr>
              <a:t>/hmotněprávní </a:t>
            </a:r>
            <a:r>
              <a:rPr lang="cs-CZ" sz="2000" b="1" dirty="0" smtClean="0">
                <a:solidFill>
                  <a:schemeClr val="accent1">
                    <a:lumMod val="50000"/>
                  </a:schemeClr>
                </a:solidFill>
              </a:rPr>
              <a:t>obsah stávajících povolení </a:t>
            </a:r>
            <a:r>
              <a:rPr lang="cs-CZ" sz="2000" dirty="0" smtClean="0">
                <a:solidFill>
                  <a:schemeClr val="accent1">
                    <a:lumMod val="50000"/>
                  </a:schemeClr>
                </a:solidFill>
              </a:rPr>
              <a:t>(konkrétní podmínky, stanovené pro jejich využívání a explicitně uvedené v povolení), ačkoli případně nebude v souladu s UCC a DA/IA, </a:t>
            </a:r>
            <a:r>
              <a:rPr lang="cs-CZ" sz="2000" b="1" dirty="0" smtClean="0">
                <a:solidFill>
                  <a:schemeClr val="accent1">
                    <a:lumMod val="50000"/>
                  </a:schemeClr>
                </a:solidFill>
              </a:rPr>
              <a:t>zůstane zachován</a:t>
            </a:r>
            <a:r>
              <a:rPr lang="cs-CZ" sz="2000" dirty="0" smtClean="0">
                <a:solidFill>
                  <a:schemeClr val="accent1">
                    <a:lumMod val="50000"/>
                  </a:schemeClr>
                </a:solidFill>
              </a:rPr>
              <a:t>. A to v plném rozsahu – je irelevantní, zda je či není ta která podmínka „výhodná“ či „nevýhodná“ pro držitele nebo naopak pro celní orgány.</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Není možné účelově využívat </a:t>
            </a:r>
            <a:r>
              <a:rPr lang="cs-CZ" sz="2000" dirty="0" smtClean="0">
                <a:solidFill>
                  <a:schemeClr val="accent1">
                    <a:lumMod val="50000"/>
                  </a:schemeClr>
                </a:solidFill>
              </a:rPr>
              <a:t>ze stávající i z nové legislativy jejich </a:t>
            </a:r>
            <a:r>
              <a:rPr lang="cs-CZ" sz="2000" b="1" dirty="0" smtClean="0">
                <a:solidFill>
                  <a:schemeClr val="accent1">
                    <a:lumMod val="50000"/>
                  </a:schemeClr>
                </a:solidFill>
              </a:rPr>
              <a:t>kompilací</a:t>
            </a:r>
            <a:r>
              <a:rPr lang="cs-CZ" sz="2000" dirty="0" smtClean="0">
                <a:solidFill>
                  <a:schemeClr val="accent1">
                    <a:lumMod val="50000"/>
                  </a:schemeClr>
                </a:solidFill>
              </a:rPr>
              <a:t> </a:t>
            </a:r>
            <a:r>
              <a:rPr lang="cs-CZ" sz="2000" b="1" dirty="0" smtClean="0">
                <a:solidFill>
                  <a:schemeClr val="accent1">
                    <a:lumMod val="50000"/>
                  </a:schemeClr>
                </a:solidFill>
              </a:rPr>
              <a:t>jen to, co je </a:t>
            </a:r>
            <a:r>
              <a:rPr lang="cs-CZ" sz="2000" dirty="0" smtClean="0">
                <a:solidFill>
                  <a:schemeClr val="accent1">
                    <a:lumMod val="50000"/>
                  </a:schemeClr>
                </a:solidFill>
              </a:rPr>
              <a:t>pro jednu ze „stran“ z obou úprav „</a:t>
            </a:r>
            <a:r>
              <a:rPr lang="cs-CZ" sz="2000" b="1" dirty="0" smtClean="0">
                <a:solidFill>
                  <a:schemeClr val="accent1">
                    <a:lumMod val="50000"/>
                  </a:schemeClr>
                </a:solidFill>
              </a:rPr>
              <a:t>výhodné</a:t>
            </a:r>
            <a:r>
              <a:rPr lang="cs-CZ" sz="2000" dirty="0" smtClean="0">
                <a:solidFill>
                  <a:schemeClr val="accent1">
                    <a:lumMod val="50000"/>
                  </a:schemeClr>
                </a:solidFill>
              </a:rPr>
              <a:t>“. Např. u dočasného skladu 20 vs. 90 dní/nepovinné zajištění celního dluhu vs. povinné poskytnutí jistoty.</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GŘC </a:t>
            </a:r>
            <a:r>
              <a:rPr lang="cs-CZ" sz="2000" b="1" dirty="0">
                <a:solidFill>
                  <a:schemeClr val="accent1">
                    <a:lumMod val="50000"/>
                  </a:schemeClr>
                </a:solidFill>
              </a:rPr>
              <a:t>nebude podporovat zcela účelové </a:t>
            </a:r>
            <a:r>
              <a:rPr lang="cs-CZ" sz="2000" b="1" dirty="0" smtClean="0">
                <a:solidFill>
                  <a:schemeClr val="accent1">
                    <a:lumMod val="50000"/>
                  </a:schemeClr>
                </a:solidFill>
              </a:rPr>
              <a:t>úpravy</a:t>
            </a:r>
            <a:r>
              <a:rPr lang="cs-CZ" sz="2000" dirty="0" smtClean="0">
                <a:solidFill>
                  <a:schemeClr val="accent1">
                    <a:lumMod val="50000"/>
                  </a:schemeClr>
                </a:solidFill>
              </a:rPr>
              <a:t>, zejména ad hoc přidávaná doplnění věcných/hmotněprávních </a:t>
            </a:r>
            <a:r>
              <a:rPr lang="cs-CZ" sz="2000" dirty="0">
                <a:solidFill>
                  <a:schemeClr val="accent1">
                    <a:lumMod val="50000"/>
                  </a:schemeClr>
                </a:solidFill>
              </a:rPr>
              <a:t>podmínek v </a:t>
            </a:r>
            <a:r>
              <a:rPr lang="cs-CZ" sz="2000" b="1" dirty="0">
                <a:solidFill>
                  <a:schemeClr val="accent1">
                    <a:lumMod val="50000"/>
                  </a:schemeClr>
                </a:solidFill>
              </a:rPr>
              <a:t>povolení</a:t>
            </a:r>
            <a:r>
              <a:rPr lang="cs-CZ" sz="2000" dirty="0">
                <a:solidFill>
                  <a:schemeClr val="accent1">
                    <a:lumMod val="50000"/>
                  </a:schemeClr>
                </a:solidFill>
              </a:rPr>
              <a:t>, nebyly – </a:t>
            </a:r>
            <a:r>
              <a:rPr lang="cs-CZ" sz="2000" dirty="0" err="1">
                <a:solidFill>
                  <a:schemeClr val="accent1">
                    <a:lumMod val="50000"/>
                  </a:schemeClr>
                </a:solidFill>
              </a:rPr>
              <a:t>li</a:t>
            </a:r>
            <a:r>
              <a:rPr lang="cs-CZ" sz="2000" dirty="0">
                <a:solidFill>
                  <a:schemeClr val="accent1">
                    <a:lumMod val="50000"/>
                  </a:schemeClr>
                </a:solidFill>
              </a:rPr>
              <a:t> ony podmínky </a:t>
            </a:r>
            <a:r>
              <a:rPr lang="cs-CZ" sz="2000" dirty="0" smtClean="0">
                <a:solidFill>
                  <a:schemeClr val="accent1">
                    <a:lumMod val="50000"/>
                  </a:schemeClr>
                </a:solidFill>
              </a:rPr>
              <a:t>dosud (důvodně</a:t>
            </a:r>
            <a:r>
              <a:rPr lang="cs-CZ" sz="2000" dirty="0">
                <a:solidFill>
                  <a:schemeClr val="accent1">
                    <a:lumMod val="50000"/>
                  </a:schemeClr>
                </a:solidFill>
              </a:rPr>
              <a:t>) součástí stávající podoby povolení. </a:t>
            </a: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V opačném případě </a:t>
            </a:r>
            <a:r>
              <a:rPr lang="cs-CZ" sz="2000" b="1" dirty="0" smtClean="0">
                <a:solidFill>
                  <a:schemeClr val="accent1">
                    <a:lumMod val="50000"/>
                  </a:schemeClr>
                </a:solidFill>
              </a:rPr>
              <a:t>by byl zcela popřen</a:t>
            </a:r>
            <a:r>
              <a:rPr lang="cs-CZ" sz="2000" dirty="0" smtClean="0">
                <a:solidFill>
                  <a:schemeClr val="accent1">
                    <a:lumMod val="50000"/>
                  </a:schemeClr>
                </a:solidFill>
              </a:rPr>
              <a:t> jeden ze dvou základních </a:t>
            </a:r>
            <a:r>
              <a:rPr lang="cs-CZ" sz="2000" b="1" dirty="0" smtClean="0">
                <a:solidFill>
                  <a:schemeClr val="accent1">
                    <a:lumMod val="50000"/>
                  </a:schemeClr>
                </a:solidFill>
              </a:rPr>
              <a:t>smysl</a:t>
            </a:r>
            <a:r>
              <a:rPr lang="cs-CZ" sz="2000" dirty="0" smtClean="0">
                <a:solidFill>
                  <a:schemeClr val="accent1">
                    <a:lumMod val="50000"/>
                  </a:schemeClr>
                </a:solidFill>
              </a:rPr>
              <a:t>ů a cílů přechodných ustanovení, tj. snížení/</a:t>
            </a:r>
            <a:r>
              <a:rPr lang="cs-CZ" sz="2000" b="1" dirty="0" smtClean="0">
                <a:solidFill>
                  <a:schemeClr val="accent1">
                    <a:lumMod val="50000"/>
                  </a:schemeClr>
                </a:solidFill>
              </a:rPr>
              <a:t>rozprostření</a:t>
            </a:r>
            <a:r>
              <a:rPr lang="cs-CZ" sz="2000" dirty="0" smtClean="0">
                <a:solidFill>
                  <a:schemeClr val="accent1">
                    <a:lumMod val="50000"/>
                  </a:schemeClr>
                </a:solidFill>
              </a:rPr>
              <a:t> </a:t>
            </a:r>
            <a:r>
              <a:rPr lang="cs-CZ" sz="2000" b="1" dirty="0" smtClean="0">
                <a:solidFill>
                  <a:schemeClr val="accent1">
                    <a:lumMod val="50000"/>
                  </a:schemeClr>
                </a:solidFill>
              </a:rPr>
              <a:t>administrativní zátěže </a:t>
            </a:r>
            <a:r>
              <a:rPr lang="cs-CZ" sz="2000" dirty="0" smtClean="0">
                <a:solidFill>
                  <a:schemeClr val="accent1">
                    <a:lumMod val="50000"/>
                  </a:schemeClr>
                </a:solidFill>
              </a:rPr>
              <a:t>všech zúčastněných při uvádění povolení do plného souladu s UCC a DA/IA. </a:t>
            </a: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1405866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Přechodná ustanovení (Hl. IX) (4)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36512" y="476672"/>
            <a:ext cx="9018711" cy="6120681"/>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800" b="1" dirty="0" smtClean="0">
                <a:solidFill>
                  <a:schemeClr val="accent1">
                    <a:lumMod val="50000"/>
                  </a:schemeClr>
                </a:solidFill>
              </a:rPr>
              <a:t>Jakákoli žádost o věcnou</a:t>
            </a:r>
            <a:r>
              <a:rPr lang="cs-CZ" sz="1800" dirty="0" smtClean="0">
                <a:solidFill>
                  <a:schemeClr val="accent1">
                    <a:lumMod val="50000"/>
                  </a:schemeClr>
                </a:solidFill>
              </a:rPr>
              <a:t>/hmotněprávní </a:t>
            </a:r>
            <a:r>
              <a:rPr lang="cs-CZ" sz="1800" b="1" dirty="0" smtClean="0">
                <a:solidFill>
                  <a:schemeClr val="accent1">
                    <a:lumMod val="50000"/>
                  </a:schemeClr>
                </a:solidFill>
              </a:rPr>
              <a:t>změnu</a:t>
            </a:r>
            <a:r>
              <a:rPr lang="cs-CZ" sz="1800" dirty="0" smtClean="0">
                <a:solidFill>
                  <a:schemeClr val="accent1">
                    <a:lumMod val="50000"/>
                  </a:schemeClr>
                </a:solidFill>
              </a:rPr>
              <a:t> v povolení v rámci přechodného období jeho platnosti (tedy po 1. 5. 2016) </a:t>
            </a:r>
            <a:r>
              <a:rPr lang="cs-CZ" sz="1800" b="1" dirty="0" smtClean="0">
                <a:solidFill>
                  <a:schemeClr val="accent1">
                    <a:lumMod val="50000"/>
                  </a:schemeClr>
                </a:solidFill>
              </a:rPr>
              <a:t>by</a:t>
            </a:r>
            <a:r>
              <a:rPr lang="cs-CZ" sz="1800" dirty="0" smtClean="0">
                <a:solidFill>
                  <a:schemeClr val="accent1">
                    <a:lumMod val="50000"/>
                  </a:schemeClr>
                </a:solidFill>
              </a:rPr>
              <a:t> zpravidla </a:t>
            </a:r>
            <a:r>
              <a:rPr lang="cs-CZ" sz="1800" b="1" dirty="0" smtClean="0">
                <a:solidFill>
                  <a:schemeClr val="accent1">
                    <a:lumMod val="50000"/>
                  </a:schemeClr>
                </a:solidFill>
              </a:rPr>
              <a:t>měla</a:t>
            </a:r>
            <a:r>
              <a:rPr lang="cs-CZ" sz="1800" dirty="0" smtClean="0">
                <a:solidFill>
                  <a:schemeClr val="accent1">
                    <a:lumMod val="50000"/>
                  </a:schemeClr>
                </a:solidFill>
              </a:rPr>
              <a:t> </a:t>
            </a:r>
            <a:r>
              <a:rPr lang="cs-CZ" sz="1800" b="1" dirty="0" smtClean="0">
                <a:solidFill>
                  <a:schemeClr val="accent1">
                    <a:lumMod val="50000"/>
                  </a:schemeClr>
                </a:solidFill>
              </a:rPr>
              <a:t>znamenat</a:t>
            </a:r>
            <a:r>
              <a:rPr lang="cs-CZ" sz="1800" dirty="0" smtClean="0">
                <a:solidFill>
                  <a:schemeClr val="accent1">
                    <a:lumMod val="50000"/>
                  </a:schemeClr>
                </a:solidFill>
              </a:rPr>
              <a:t> reálné (kompletní) </a:t>
            </a:r>
            <a:r>
              <a:rPr lang="cs-CZ" sz="1800" b="1" dirty="0" smtClean="0">
                <a:solidFill>
                  <a:schemeClr val="accent1">
                    <a:lumMod val="50000"/>
                  </a:schemeClr>
                </a:solidFill>
              </a:rPr>
              <a:t>provedení posouzení/vydání nového </a:t>
            </a:r>
            <a:r>
              <a:rPr lang="cs-CZ" sz="1800" dirty="0">
                <a:solidFill>
                  <a:schemeClr val="accent1">
                    <a:lumMod val="50000"/>
                  </a:schemeClr>
                </a:solidFill>
              </a:rPr>
              <a:t>již </a:t>
            </a:r>
            <a:r>
              <a:rPr lang="cs-CZ" sz="1800" b="1" dirty="0">
                <a:solidFill>
                  <a:schemeClr val="accent1">
                    <a:lumMod val="50000"/>
                  </a:schemeClr>
                </a:solidFill>
              </a:rPr>
              <a:t>podle UCC </a:t>
            </a:r>
            <a:r>
              <a:rPr lang="cs-CZ" sz="1800" dirty="0">
                <a:solidFill>
                  <a:schemeClr val="accent1">
                    <a:lumMod val="50000"/>
                  </a:schemeClr>
                </a:solidFill>
              </a:rPr>
              <a:t>a DA/IA</a:t>
            </a:r>
            <a:r>
              <a:rPr lang="cs-CZ" sz="1800" dirty="0" smtClean="0">
                <a:solidFill>
                  <a:schemeClr val="accent1">
                    <a:lumMod val="50000"/>
                  </a:schemeClr>
                </a:solidFill>
              </a:rPr>
              <a:t> a případné zrušení (bez náhrady) nebo vydání nového povolení. Toto se zpravidla </a:t>
            </a:r>
            <a:r>
              <a:rPr lang="cs-CZ" sz="1800" b="1" dirty="0" smtClean="0">
                <a:solidFill>
                  <a:schemeClr val="accent1">
                    <a:lumMod val="50000"/>
                  </a:schemeClr>
                </a:solidFill>
              </a:rPr>
              <a:t>netýká změn </a:t>
            </a:r>
            <a:r>
              <a:rPr lang="cs-CZ" sz="1800" dirty="0" smtClean="0">
                <a:solidFill>
                  <a:schemeClr val="accent1">
                    <a:lumMod val="50000"/>
                  </a:schemeClr>
                </a:solidFill>
              </a:rPr>
              <a:t>formálně/</a:t>
            </a:r>
            <a:r>
              <a:rPr lang="cs-CZ" sz="1800" b="1" dirty="0" smtClean="0">
                <a:solidFill>
                  <a:schemeClr val="accent1">
                    <a:lumMod val="50000"/>
                  </a:schemeClr>
                </a:solidFill>
              </a:rPr>
              <a:t>technické povahy</a:t>
            </a:r>
            <a:r>
              <a:rPr lang="cs-CZ" sz="1800" dirty="0" smtClean="0">
                <a:solidFill>
                  <a:schemeClr val="accent1">
                    <a:lumMod val="50000"/>
                  </a:schemeClr>
                </a:solidFill>
              </a:rPr>
              <a:t>, např. rozšíření seznamu kontaktních osob, přidání dalšího zboží, místa či úprava lhůt pro automatické propuštění (jde o pouhou změnu rozhodnutí/povolení ve smyslu čl. 28 UCC, čl. 164 UCC DA, § 37 CZ a čl. 53 SP 46/2011). </a:t>
            </a:r>
          </a:p>
          <a:p>
            <a:pPr marL="176212" lvl="3" indent="0" algn="just">
              <a:spcBef>
                <a:spcPts val="0"/>
              </a:spcBef>
              <a:spcAft>
                <a:spcPts val="0"/>
              </a:spcAft>
              <a:buClr>
                <a:schemeClr val="accent1">
                  <a:lumMod val="50000"/>
                </a:schemeClr>
              </a:buClr>
              <a:buNone/>
            </a:pPr>
            <a:endParaRPr lang="cs-CZ" sz="18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800" dirty="0" smtClean="0">
                <a:solidFill>
                  <a:schemeClr val="accent1">
                    <a:lumMod val="50000"/>
                  </a:schemeClr>
                </a:solidFill>
              </a:rPr>
              <a:t>Žádosti o </a:t>
            </a:r>
            <a:r>
              <a:rPr lang="cs-CZ" sz="1800" b="1" dirty="0" smtClean="0">
                <a:solidFill>
                  <a:schemeClr val="accent1">
                    <a:lumMod val="50000"/>
                  </a:schemeClr>
                </a:solidFill>
              </a:rPr>
              <a:t>další prodloužení</a:t>
            </a:r>
            <a:r>
              <a:rPr lang="cs-CZ" sz="1800" dirty="0" smtClean="0">
                <a:solidFill>
                  <a:schemeClr val="accent1">
                    <a:lumMod val="50000"/>
                  </a:schemeClr>
                </a:solidFill>
              </a:rPr>
              <a:t> lhůty </a:t>
            </a:r>
            <a:r>
              <a:rPr lang="cs-CZ" sz="1800" b="1" dirty="0" smtClean="0">
                <a:solidFill>
                  <a:schemeClr val="accent1">
                    <a:lumMod val="50000"/>
                  </a:schemeClr>
                </a:solidFill>
              </a:rPr>
              <a:t>platnosti původního povolení</a:t>
            </a:r>
            <a:r>
              <a:rPr lang="cs-CZ" sz="1800" dirty="0" smtClean="0">
                <a:solidFill>
                  <a:schemeClr val="accent1">
                    <a:lumMod val="50000"/>
                  </a:schemeClr>
                </a:solidFill>
              </a:rPr>
              <a:t>, která by byla podána v rámci přechodného období </a:t>
            </a:r>
            <a:r>
              <a:rPr lang="cs-CZ" sz="1800" dirty="0">
                <a:solidFill>
                  <a:schemeClr val="accent1">
                    <a:lumMod val="50000"/>
                  </a:schemeClr>
                </a:solidFill>
              </a:rPr>
              <a:t>(tedy po 1. 5. 2016</a:t>
            </a:r>
            <a:r>
              <a:rPr lang="cs-CZ" sz="1800" dirty="0" smtClean="0">
                <a:solidFill>
                  <a:schemeClr val="accent1">
                    <a:lumMod val="50000"/>
                  </a:schemeClr>
                </a:solidFill>
              </a:rPr>
              <a:t>), </a:t>
            </a:r>
            <a:r>
              <a:rPr lang="cs-CZ" sz="1800" b="1" dirty="0" smtClean="0">
                <a:solidFill>
                  <a:schemeClr val="accent1">
                    <a:lumMod val="50000"/>
                  </a:schemeClr>
                </a:solidFill>
              </a:rPr>
              <a:t>není možné </a:t>
            </a:r>
            <a:r>
              <a:rPr lang="cs-CZ" sz="1800" dirty="0" smtClean="0">
                <a:solidFill>
                  <a:schemeClr val="accent1">
                    <a:lumMod val="50000"/>
                  </a:schemeClr>
                </a:solidFill>
              </a:rPr>
              <a:t>vyhovět. Opět bude třeba provést posouzení/vydání nového podle původní lhůty platnosti, případně dokonce dříve. </a:t>
            </a:r>
            <a:r>
              <a:rPr lang="cs-CZ" sz="1800" b="1" dirty="0" smtClean="0">
                <a:solidFill>
                  <a:schemeClr val="accent1">
                    <a:lumMod val="50000"/>
                  </a:schemeClr>
                </a:solidFill>
              </a:rPr>
              <a:t>Totéž platí </a:t>
            </a:r>
            <a:r>
              <a:rPr lang="cs-CZ" sz="1800" dirty="0" smtClean="0">
                <a:solidFill>
                  <a:schemeClr val="accent1">
                    <a:lumMod val="50000"/>
                  </a:schemeClr>
                </a:solidFill>
              </a:rPr>
              <a:t>při případné snaze o dvě „</a:t>
            </a:r>
            <a:r>
              <a:rPr lang="cs-CZ" sz="1800" b="1" dirty="0" smtClean="0">
                <a:solidFill>
                  <a:schemeClr val="accent1">
                    <a:lumMod val="50000"/>
                  </a:schemeClr>
                </a:solidFill>
              </a:rPr>
              <a:t>paralelní povolení</a:t>
            </a:r>
            <a:r>
              <a:rPr lang="cs-CZ" sz="1800" dirty="0" smtClean="0">
                <a:solidFill>
                  <a:schemeClr val="accent1">
                    <a:lumMod val="50000"/>
                  </a:schemeClr>
                </a:solidFill>
              </a:rPr>
              <a:t>“.</a:t>
            </a:r>
          </a:p>
          <a:p>
            <a:pPr marL="176212" lvl="3" indent="0" algn="just">
              <a:spcBef>
                <a:spcPts val="0"/>
              </a:spcBef>
              <a:spcAft>
                <a:spcPts val="0"/>
              </a:spcAft>
              <a:buClr>
                <a:schemeClr val="accent1">
                  <a:lumMod val="50000"/>
                </a:schemeClr>
              </a:buClr>
              <a:buNone/>
            </a:pPr>
            <a:endParaRPr lang="cs-CZ" sz="18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800" b="1" dirty="0">
                <a:solidFill>
                  <a:schemeClr val="accent1">
                    <a:lumMod val="50000"/>
                  </a:schemeClr>
                </a:solidFill>
              </a:rPr>
              <a:t>Konkrétní přístup k problematice</a:t>
            </a:r>
            <a:r>
              <a:rPr lang="cs-CZ" sz="1800" dirty="0">
                <a:solidFill>
                  <a:schemeClr val="accent1">
                    <a:lumMod val="50000"/>
                  </a:schemeClr>
                </a:solidFill>
              </a:rPr>
              <a:t>, </a:t>
            </a:r>
            <a:r>
              <a:rPr lang="cs-CZ" sz="1800" dirty="0" smtClean="0">
                <a:solidFill>
                  <a:schemeClr val="accent1">
                    <a:lumMod val="50000"/>
                  </a:schemeClr>
                </a:solidFill>
              </a:rPr>
              <a:t>ke konkrétnímu povolení, včetně </a:t>
            </a:r>
            <a:r>
              <a:rPr lang="cs-CZ" sz="1800" dirty="0">
                <a:solidFill>
                  <a:schemeClr val="accent1">
                    <a:lumMod val="50000"/>
                  </a:schemeClr>
                </a:solidFill>
              </a:rPr>
              <a:t>přesného </a:t>
            </a:r>
            <a:r>
              <a:rPr lang="cs-CZ" sz="1800" dirty="0" smtClean="0">
                <a:solidFill>
                  <a:schemeClr val="accent1">
                    <a:lumMod val="50000"/>
                  </a:schemeClr>
                </a:solidFill>
              </a:rPr>
              <a:t>harmonogramu, </a:t>
            </a:r>
            <a:r>
              <a:rPr lang="cs-CZ" sz="1800" b="1" dirty="0">
                <a:solidFill>
                  <a:schemeClr val="accent1">
                    <a:lumMod val="50000"/>
                  </a:schemeClr>
                </a:solidFill>
              </a:rPr>
              <a:t>bude plně v režii každého </a:t>
            </a:r>
            <a:r>
              <a:rPr lang="cs-CZ" sz="1800" b="1" dirty="0" smtClean="0">
                <a:solidFill>
                  <a:schemeClr val="accent1">
                    <a:lumMod val="50000"/>
                  </a:schemeClr>
                </a:solidFill>
              </a:rPr>
              <a:t>CÚ</a:t>
            </a:r>
            <a:r>
              <a:rPr lang="cs-CZ" sz="1800" dirty="0">
                <a:solidFill>
                  <a:schemeClr val="accent1">
                    <a:lumMod val="50000"/>
                  </a:schemeClr>
                </a:solidFill>
              </a:rPr>
              <a:t> (</a:t>
            </a:r>
            <a:r>
              <a:rPr lang="cs-CZ" sz="1800" b="1" dirty="0">
                <a:solidFill>
                  <a:schemeClr val="accent1">
                    <a:lumMod val="50000"/>
                  </a:schemeClr>
                </a:solidFill>
              </a:rPr>
              <a:t>opětovné posouzení </a:t>
            </a:r>
            <a:r>
              <a:rPr lang="cs-CZ" sz="1800" dirty="0" smtClean="0">
                <a:solidFill>
                  <a:schemeClr val="accent1">
                    <a:lumMod val="50000"/>
                  </a:schemeClr>
                </a:solidFill>
              </a:rPr>
              <a:t>povolení s neomezenou platností je </a:t>
            </a:r>
            <a:r>
              <a:rPr lang="cs-CZ" sz="1800" dirty="0">
                <a:solidFill>
                  <a:schemeClr val="accent1">
                    <a:lumMod val="50000"/>
                  </a:schemeClr>
                </a:solidFill>
              </a:rPr>
              <a:t>možné provést </a:t>
            </a:r>
            <a:r>
              <a:rPr lang="cs-CZ" sz="1800" b="1" dirty="0">
                <a:solidFill>
                  <a:schemeClr val="accent1">
                    <a:lumMod val="50000"/>
                  </a:schemeClr>
                </a:solidFill>
              </a:rPr>
              <a:t>kdykoli</a:t>
            </a:r>
            <a:r>
              <a:rPr lang="cs-CZ" sz="1800" dirty="0">
                <a:solidFill>
                  <a:schemeClr val="accent1">
                    <a:lumMod val="50000"/>
                  </a:schemeClr>
                </a:solidFill>
              </a:rPr>
              <a:t> dle správního </a:t>
            </a:r>
            <a:r>
              <a:rPr lang="cs-CZ" sz="1800" dirty="0" smtClean="0">
                <a:solidFill>
                  <a:schemeClr val="accent1">
                    <a:lumMod val="50000"/>
                  </a:schemeClr>
                </a:solidFill>
              </a:rPr>
              <a:t>uvážení CÚ).</a:t>
            </a:r>
            <a:endParaRPr lang="cs-CZ" sz="18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800" dirty="0" smtClean="0">
                <a:solidFill>
                  <a:schemeClr val="accent1">
                    <a:lumMod val="50000"/>
                  </a:schemeClr>
                </a:solidFill>
              </a:rPr>
              <a:t>Možnost plně využívat i po 1. 5. 2016 stávající povolení se </a:t>
            </a:r>
            <a:r>
              <a:rPr lang="cs-CZ" sz="1800" dirty="0">
                <a:solidFill>
                  <a:schemeClr val="accent1">
                    <a:lumMod val="50000"/>
                  </a:schemeClr>
                </a:solidFill>
              </a:rPr>
              <a:t>logicky </a:t>
            </a:r>
            <a:r>
              <a:rPr lang="cs-CZ" sz="1800" b="1" dirty="0">
                <a:solidFill>
                  <a:schemeClr val="accent1">
                    <a:lumMod val="50000"/>
                  </a:schemeClr>
                </a:solidFill>
              </a:rPr>
              <a:t>netýká režimů</a:t>
            </a:r>
            <a:r>
              <a:rPr lang="cs-CZ" sz="1800" dirty="0">
                <a:solidFill>
                  <a:schemeClr val="accent1">
                    <a:lumMod val="50000"/>
                  </a:schemeClr>
                </a:solidFill>
              </a:rPr>
              <a:t>, které účinností UCC přestanou </a:t>
            </a:r>
            <a:r>
              <a:rPr lang="cs-CZ" sz="1800" dirty="0" smtClean="0">
                <a:solidFill>
                  <a:schemeClr val="accent1">
                    <a:lumMod val="50000"/>
                  </a:schemeClr>
                </a:solidFill>
              </a:rPr>
              <a:t>existovat jako takové, do nich – myšleno v jejich nezměněné podobě - již </a:t>
            </a:r>
            <a:r>
              <a:rPr lang="cs-CZ" sz="1900" dirty="0">
                <a:solidFill>
                  <a:schemeClr val="accent1">
                    <a:lumMod val="50000"/>
                  </a:schemeClr>
                </a:solidFill>
              </a:rPr>
              <a:t>nebude možné zboží propouštět – </a:t>
            </a:r>
            <a:r>
              <a:rPr lang="cs-CZ" sz="1900" b="1" dirty="0">
                <a:solidFill>
                  <a:schemeClr val="accent1">
                    <a:lumMod val="50000"/>
                  </a:schemeClr>
                </a:solidFill>
              </a:rPr>
              <a:t>AZS/N, PPCD, CS typu D a SVP II </a:t>
            </a:r>
            <a:r>
              <a:rPr lang="cs-CZ" sz="1900" dirty="0">
                <a:solidFill>
                  <a:schemeClr val="accent1">
                    <a:lumMod val="50000"/>
                  </a:schemeClr>
                </a:solidFill>
              </a:rPr>
              <a:t>(detaily viz dále</a:t>
            </a:r>
            <a:r>
              <a:rPr lang="cs-CZ" sz="1900" dirty="0" smtClean="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34431873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Přechodná ustanovení (Hl. IX) (5)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07504" y="692695"/>
            <a:ext cx="8874695" cy="5904657"/>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Čl. 254 </a:t>
            </a:r>
            <a:r>
              <a:rPr lang="cs-CZ" sz="2000" dirty="0">
                <a:solidFill>
                  <a:schemeClr val="accent1">
                    <a:lumMod val="50000"/>
                  </a:schemeClr>
                </a:solidFill>
              </a:rPr>
              <a:t>UCC DA - Zůstává-li rozhodnutí nebo povolení nadále v platnosti po 1. </a:t>
            </a:r>
            <a:r>
              <a:rPr lang="cs-CZ" sz="2000" dirty="0" smtClean="0">
                <a:solidFill>
                  <a:schemeClr val="accent1">
                    <a:lumMod val="50000"/>
                  </a:schemeClr>
                </a:solidFill>
              </a:rPr>
              <a:t>5. 2016 …, </a:t>
            </a:r>
            <a:r>
              <a:rPr lang="cs-CZ" sz="2000" b="1" dirty="0">
                <a:solidFill>
                  <a:schemeClr val="accent1">
                    <a:lumMod val="50000"/>
                  </a:schemeClr>
                </a:solidFill>
              </a:rPr>
              <a:t>podmínkami, za nichž se </a:t>
            </a:r>
            <a:r>
              <a:rPr lang="cs-CZ" sz="2000" dirty="0">
                <a:solidFill>
                  <a:schemeClr val="accent1">
                    <a:lumMod val="50000"/>
                  </a:schemeClr>
                </a:solidFill>
              </a:rPr>
              <a:t>dané rozhodnutí nebo povolení </a:t>
            </a:r>
            <a:r>
              <a:rPr lang="cs-CZ" sz="2000" b="1" dirty="0">
                <a:solidFill>
                  <a:schemeClr val="accent1">
                    <a:lumMod val="50000"/>
                  </a:schemeClr>
                </a:solidFill>
              </a:rPr>
              <a:t>použije</a:t>
            </a:r>
            <a:r>
              <a:rPr lang="cs-CZ" sz="2000" dirty="0">
                <a:solidFill>
                  <a:schemeClr val="accent1">
                    <a:lumMod val="50000"/>
                  </a:schemeClr>
                </a:solidFill>
              </a:rPr>
              <a:t>, </a:t>
            </a:r>
            <a:r>
              <a:rPr lang="cs-CZ" sz="2000" b="1" dirty="0">
                <a:solidFill>
                  <a:schemeClr val="accent1">
                    <a:lumMod val="50000"/>
                  </a:schemeClr>
                </a:solidFill>
              </a:rPr>
              <a:t>jsou</a:t>
            </a:r>
            <a:r>
              <a:rPr lang="cs-CZ" sz="2000" dirty="0">
                <a:solidFill>
                  <a:schemeClr val="accent1">
                    <a:lumMod val="50000"/>
                  </a:schemeClr>
                </a:solidFill>
              </a:rPr>
              <a:t> od 1. </a:t>
            </a:r>
            <a:r>
              <a:rPr lang="cs-CZ" sz="2000" dirty="0" smtClean="0">
                <a:solidFill>
                  <a:schemeClr val="accent1">
                    <a:lumMod val="50000"/>
                  </a:schemeClr>
                </a:solidFill>
              </a:rPr>
              <a:t>5. 2016 </a:t>
            </a:r>
            <a:r>
              <a:rPr lang="cs-CZ" sz="2000" b="1" dirty="0">
                <a:solidFill>
                  <a:schemeClr val="accent1">
                    <a:lumMod val="50000"/>
                  </a:schemeClr>
                </a:solidFill>
              </a:rPr>
              <a:t>podmínky stanovené </a:t>
            </a:r>
            <a:r>
              <a:rPr lang="cs-CZ" sz="2000" dirty="0">
                <a:solidFill>
                  <a:schemeClr val="accent1">
                    <a:lumMod val="50000"/>
                  </a:schemeClr>
                </a:solidFill>
              </a:rPr>
              <a:t>v odpovídajících ustanoveních </a:t>
            </a:r>
            <a:r>
              <a:rPr lang="cs-CZ" sz="2000" dirty="0" smtClean="0">
                <a:solidFill>
                  <a:schemeClr val="accent1">
                    <a:lumMod val="50000"/>
                  </a:schemeClr>
                </a:solidFill>
              </a:rPr>
              <a:t>UCC, UCC DA/IA, </a:t>
            </a:r>
            <a:r>
              <a:rPr lang="cs-CZ" sz="2000" dirty="0">
                <a:solidFill>
                  <a:schemeClr val="accent1">
                    <a:lumMod val="50000"/>
                  </a:schemeClr>
                </a:solidFill>
              </a:rPr>
              <a:t>jak jsou uvedena ve </a:t>
            </a:r>
            <a:r>
              <a:rPr lang="cs-CZ" sz="2000" b="1" dirty="0">
                <a:solidFill>
                  <a:schemeClr val="accent1">
                    <a:lumMod val="50000"/>
                  </a:schemeClr>
                </a:solidFill>
              </a:rPr>
              <a:t>srovnávací tabulce </a:t>
            </a:r>
            <a:r>
              <a:rPr lang="cs-CZ" sz="2000" dirty="0">
                <a:solidFill>
                  <a:schemeClr val="accent1">
                    <a:lumMod val="50000"/>
                  </a:schemeClr>
                </a:solidFill>
              </a:rPr>
              <a:t>v </a:t>
            </a:r>
            <a:r>
              <a:rPr lang="cs-CZ" sz="2000" b="1" dirty="0">
                <a:solidFill>
                  <a:schemeClr val="accent1">
                    <a:lumMod val="50000"/>
                  </a:schemeClr>
                </a:solidFill>
              </a:rPr>
              <a:t>příloze 90</a:t>
            </a:r>
            <a:r>
              <a:rPr lang="cs-CZ" sz="2000" dirty="0" smtClean="0">
                <a:solidFill>
                  <a:schemeClr val="accent1">
                    <a:lumMod val="50000"/>
                  </a:schemeClr>
                </a:solidFill>
              </a:rPr>
              <a:t>.</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Čl. 345 odst. 3 </a:t>
            </a:r>
            <a:r>
              <a:rPr lang="cs-CZ" sz="2000" dirty="0">
                <a:solidFill>
                  <a:schemeClr val="accent1">
                    <a:lumMod val="50000"/>
                  </a:schemeClr>
                </a:solidFill>
              </a:rPr>
              <a:t>UCC IA - Obsahují-li povolení uvedená v článku 251 </a:t>
            </a:r>
            <a:r>
              <a:rPr lang="cs-CZ" sz="2000" dirty="0" smtClean="0">
                <a:solidFill>
                  <a:schemeClr val="accent1">
                    <a:lumMod val="50000"/>
                  </a:schemeClr>
                </a:solidFill>
              </a:rPr>
              <a:t>UCC DA </a:t>
            </a:r>
            <a:r>
              <a:rPr lang="cs-CZ" sz="2000" b="1" dirty="0">
                <a:solidFill>
                  <a:schemeClr val="accent1">
                    <a:lumMod val="50000"/>
                  </a:schemeClr>
                </a:solidFill>
              </a:rPr>
              <a:t>odkazy</a:t>
            </a:r>
            <a:r>
              <a:rPr lang="cs-CZ" sz="2000" dirty="0">
                <a:solidFill>
                  <a:schemeClr val="accent1">
                    <a:lumMod val="50000"/>
                  </a:schemeClr>
                </a:solidFill>
              </a:rPr>
              <a:t> na </a:t>
            </a:r>
            <a:r>
              <a:rPr lang="cs-CZ" sz="2000" dirty="0" smtClean="0">
                <a:solidFill>
                  <a:schemeClr val="accent1">
                    <a:lumMod val="50000"/>
                  </a:schemeClr>
                </a:solidFill>
              </a:rPr>
              <a:t>CC nebo </a:t>
            </a:r>
            <a:r>
              <a:rPr lang="cs-CZ" sz="2000" dirty="0">
                <a:solidFill>
                  <a:schemeClr val="accent1">
                    <a:lumMod val="50000"/>
                  </a:schemeClr>
                </a:solidFill>
              </a:rPr>
              <a:t>na </a:t>
            </a:r>
            <a:r>
              <a:rPr lang="cs-CZ" sz="2000" dirty="0" smtClean="0">
                <a:solidFill>
                  <a:schemeClr val="accent1">
                    <a:lumMod val="50000"/>
                  </a:schemeClr>
                </a:solidFill>
              </a:rPr>
              <a:t>CCIP, </a:t>
            </a:r>
            <a:r>
              <a:rPr lang="cs-CZ" sz="2000" b="1" dirty="0">
                <a:solidFill>
                  <a:schemeClr val="accent1">
                    <a:lumMod val="50000"/>
                  </a:schemeClr>
                </a:solidFill>
              </a:rPr>
              <a:t>vykládají se tyto </a:t>
            </a:r>
            <a:r>
              <a:rPr lang="cs-CZ" sz="2000" dirty="0">
                <a:solidFill>
                  <a:schemeClr val="accent1">
                    <a:lumMod val="50000"/>
                  </a:schemeClr>
                </a:solidFill>
              </a:rPr>
              <a:t>odkazy v souladu se </a:t>
            </a:r>
            <a:r>
              <a:rPr lang="cs-CZ" sz="2000" b="1" dirty="0">
                <a:solidFill>
                  <a:schemeClr val="accent1">
                    <a:lumMod val="50000"/>
                  </a:schemeClr>
                </a:solidFill>
              </a:rPr>
              <a:t>srovnávací tabulkou</a:t>
            </a:r>
            <a:r>
              <a:rPr lang="cs-CZ" sz="2000" dirty="0">
                <a:solidFill>
                  <a:schemeClr val="accent1">
                    <a:lumMod val="50000"/>
                  </a:schemeClr>
                </a:solidFill>
              </a:rPr>
              <a:t> v </a:t>
            </a:r>
            <a:r>
              <a:rPr lang="cs-CZ" sz="2000" b="1" dirty="0">
                <a:solidFill>
                  <a:schemeClr val="accent1">
                    <a:lumMod val="50000"/>
                  </a:schemeClr>
                </a:solidFill>
              </a:rPr>
              <a:t>příloze 90 </a:t>
            </a:r>
            <a:r>
              <a:rPr lang="cs-CZ" sz="2000" dirty="0" smtClean="0">
                <a:solidFill>
                  <a:schemeClr val="accent1">
                    <a:lumMod val="50000"/>
                  </a:schemeClr>
                </a:solidFill>
              </a:rPr>
              <a:t>UCC DA.</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Je možné konstatovat, že v důsledku ustanovení zejména čl. 345 odst. 3 UCC IA nebude nutné provádět ani formální úpravu povolení spočívající v „přečíslování“ ustanovení CC a CCIP na UCC a UCC DA/IA a povolení zůstanou v platnosti bez jakékoli změny či úpravy.</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Čl. </a:t>
            </a:r>
            <a:r>
              <a:rPr lang="cs-CZ" sz="2000" dirty="0" smtClean="0">
                <a:solidFill>
                  <a:schemeClr val="accent1">
                    <a:lumMod val="50000"/>
                  </a:schemeClr>
                </a:solidFill>
              </a:rPr>
              <a:t>346 </a:t>
            </a:r>
            <a:r>
              <a:rPr lang="cs-CZ" sz="2000" dirty="0">
                <a:solidFill>
                  <a:schemeClr val="accent1">
                    <a:lumMod val="50000"/>
                  </a:schemeClr>
                </a:solidFill>
              </a:rPr>
              <a:t>UCC IA - Celní orgány mohou </a:t>
            </a:r>
            <a:r>
              <a:rPr lang="cs-CZ" sz="2000" b="1" dirty="0">
                <a:solidFill>
                  <a:schemeClr val="accent1">
                    <a:lumMod val="50000"/>
                  </a:schemeClr>
                </a:solidFill>
              </a:rPr>
              <a:t>přijímat žádosti </a:t>
            </a:r>
            <a:r>
              <a:rPr lang="cs-CZ" sz="2000" dirty="0">
                <a:solidFill>
                  <a:schemeClr val="accent1">
                    <a:lumMod val="50000"/>
                  </a:schemeClr>
                </a:solidFill>
              </a:rPr>
              <a:t>o udělení povolení </a:t>
            </a:r>
            <a:r>
              <a:rPr lang="cs-CZ" sz="2000" b="1" dirty="0">
                <a:solidFill>
                  <a:schemeClr val="accent1">
                    <a:lumMod val="50000"/>
                  </a:schemeClr>
                </a:solidFill>
              </a:rPr>
              <a:t>v souladu s UCC a UCC IA</a:t>
            </a:r>
            <a:r>
              <a:rPr lang="cs-CZ" sz="2000" dirty="0">
                <a:solidFill>
                  <a:schemeClr val="accent1">
                    <a:lumMod val="50000"/>
                  </a:schemeClr>
                </a:solidFill>
              </a:rPr>
              <a:t>, které byly </a:t>
            </a:r>
            <a:r>
              <a:rPr lang="cs-CZ" sz="2000" b="1" dirty="0">
                <a:solidFill>
                  <a:schemeClr val="accent1">
                    <a:lumMod val="50000"/>
                  </a:schemeClr>
                </a:solidFill>
              </a:rPr>
              <a:t>podány před 1. 5. 2016</a:t>
            </a:r>
            <a:r>
              <a:rPr lang="cs-CZ" sz="2000" dirty="0">
                <a:solidFill>
                  <a:schemeClr val="accent1">
                    <a:lumMod val="50000"/>
                  </a:schemeClr>
                </a:solidFill>
              </a:rPr>
              <a:t>. Celní orgán příslušný k přijetí rozhodnutí může udělovat povolení v souladu s UCC a UCC IA před 1. 5. 2016. Tato </a:t>
            </a:r>
            <a:r>
              <a:rPr lang="cs-CZ" sz="2000" b="1" dirty="0">
                <a:solidFill>
                  <a:schemeClr val="accent1">
                    <a:lumMod val="50000"/>
                  </a:schemeClr>
                </a:solidFill>
              </a:rPr>
              <a:t>povolení však nejsou před 1. 5. 2016 platná</a:t>
            </a:r>
            <a:r>
              <a:rPr lang="cs-CZ" sz="2000" dirty="0" smtClean="0">
                <a:solidFill>
                  <a:schemeClr val="accent1">
                    <a:lumMod val="50000"/>
                  </a:schemeClr>
                </a:solidFill>
              </a:rPr>
              <a:t>. Analogie i u </a:t>
            </a:r>
            <a:r>
              <a:rPr lang="cs-CZ" sz="2000" b="1" dirty="0" smtClean="0">
                <a:solidFill>
                  <a:schemeClr val="accent1">
                    <a:lumMod val="50000"/>
                  </a:schemeClr>
                </a:solidFill>
              </a:rPr>
              <a:t>žádostí dle CC/CCIP, nerozhodnutých do 1. 5. 2016</a:t>
            </a:r>
            <a:r>
              <a:rPr lang="cs-CZ" sz="2000" dirty="0" smtClean="0">
                <a:solidFill>
                  <a:schemeClr val="accent1">
                    <a:lumMod val="50000"/>
                  </a:schemeClr>
                </a:solidFill>
              </a:rPr>
              <a:t>.</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11156652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Přechodná ustanovení (Hl. IX) (6)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692695"/>
            <a:ext cx="8802687" cy="5904657"/>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Čl. 349 odst. 1 UCC </a:t>
            </a:r>
            <a:r>
              <a:rPr lang="cs-CZ" sz="2000" dirty="0">
                <a:solidFill>
                  <a:schemeClr val="accent1">
                    <a:lumMod val="50000"/>
                  </a:schemeClr>
                </a:solidFill>
              </a:rPr>
              <a:t>IA </a:t>
            </a:r>
            <a:r>
              <a:rPr lang="cs-CZ" sz="2000" dirty="0" smtClean="0">
                <a:solidFill>
                  <a:schemeClr val="accent1">
                    <a:lumMod val="50000"/>
                  </a:schemeClr>
                </a:solidFill>
              </a:rPr>
              <a:t>- Pokud </a:t>
            </a:r>
            <a:r>
              <a:rPr lang="cs-CZ" sz="2000" dirty="0">
                <a:solidFill>
                  <a:schemeClr val="accent1">
                    <a:lumMod val="50000"/>
                  </a:schemeClr>
                </a:solidFill>
              </a:rPr>
              <a:t>bylo zboží </a:t>
            </a:r>
            <a:r>
              <a:rPr lang="cs-CZ" sz="2000" b="1" dirty="0">
                <a:solidFill>
                  <a:schemeClr val="accent1">
                    <a:lumMod val="50000"/>
                  </a:schemeClr>
                </a:solidFill>
              </a:rPr>
              <a:t>propuštěno do </a:t>
            </a:r>
            <a:endParaRPr lang="cs-CZ" sz="2000" b="1"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 </a:t>
            </a:r>
            <a:r>
              <a:rPr lang="cs-CZ" sz="2000" b="1" dirty="0" smtClean="0">
                <a:solidFill>
                  <a:schemeClr val="accent1">
                    <a:lumMod val="50000"/>
                  </a:schemeClr>
                </a:solidFill>
              </a:rPr>
              <a:t>konečného </a:t>
            </a:r>
            <a:r>
              <a:rPr lang="cs-CZ" sz="2000" b="1" dirty="0">
                <a:solidFill>
                  <a:schemeClr val="accent1">
                    <a:lumMod val="50000"/>
                  </a:schemeClr>
                </a:solidFill>
              </a:rPr>
              <a:t>užití</a:t>
            </a:r>
            <a:r>
              <a:rPr lang="cs-CZ" sz="20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 </a:t>
            </a:r>
            <a:r>
              <a:rPr lang="cs-CZ" sz="2000" b="1" dirty="0" smtClean="0">
                <a:solidFill>
                  <a:schemeClr val="accent1">
                    <a:lumMod val="50000"/>
                  </a:schemeClr>
                </a:solidFill>
              </a:rPr>
              <a:t>uskladnění </a:t>
            </a:r>
            <a:r>
              <a:rPr lang="cs-CZ" sz="2000" b="1" dirty="0">
                <a:solidFill>
                  <a:schemeClr val="accent1">
                    <a:lumMod val="50000"/>
                  </a:schemeClr>
                </a:solidFill>
              </a:rPr>
              <a:t>v celním skladu typu A, B, C, E a F</a:t>
            </a:r>
            <a:r>
              <a:rPr lang="cs-CZ" sz="20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 </a:t>
            </a:r>
            <a:r>
              <a:rPr lang="cs-CZ" sz="2000" b="1" dirty="0" smtClean="0">
                <a:solidFill>
                  <a:schemeClr val="accent1">
                    <a:lumMod val="50000"/>
                  </a:schemeClr>
                </a:solidFill>
              </a:rPr>
              <a:t>aktivní </a:t>
            </a:r>
            <a:r>
              <a:rPr lang="cs-CZ" sz="2000" b="1" dirty="0">
                <a:solidFill>
                  <a:schemeClr val="accent1">
                    <a:lumMod val="50000"/>
                  </a:schemeClr>
                </a:solidFill>
              </a:rPr>
              <a:t>zušlechťovací styk v podmíněném systému</a:t>
            </a:r>
            <a:r>
              <a:rPr lang="cs-CZ" sz="20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 </a:t>
            </a:r>
            <a:r>
              <a:rPr lang="cs-CZ" sz="2000" b="1" dirty="0" smtClean="0">
                <a:solidFill>
                  <a:schemeClr val="accent1">
                    <a:lumMod val="50000"/>
                  </a:schemeClr>
                </a:solidFill>
              </a:rPr>
              <a:t>přepracování </a:t>
            </a:r>
            <a:r>
              <a:rPr lang="cs-CZ" sz="2000" b="1" dirty="0">
                <a:solidFill>
                  <a:schemeClr val="accent1">
                    <a:lumMod val="50000"/>
                  </a:schemeClr>
                </a:solidFill>
              </a:rPr>
              <a:t>pod celním </a:t>
            </a:r>
            <a:r>
              <a:rPr lang="cs-CZ" sz="2000" b="1" dirty="0" smtClean="0">
                <a:solidFill>
                  <a:schemeClr val="accent1">
                    <a:lumMod val="50000"/>
                  </a:schemeClr>
                </a:solidFill>
              </a:rPr>
              <a:t>dohledem</a:t>
            </a:r>
          </a:p>
          <a:p>
            <a:pPr marL="176212" lvl="3" indent="0" algn="just">
              <a:spcBef>
                <a:spcPts val="0"/>
              </a:spcBef>
              <a:spcAft>
                <a:spcPts val="0"/>
              </a:spcAft>
              <a:buClr>
                <a:schemeClr val="accent1">
                  <a:lumMod val="50000"/>
                </a:schemeClr>
              </a:buClr>
              <a:buNone/>
            </a:pPr>
            <a:r>
              <a:rPr lang="cs-CZ" sz="2000" b="1" dirty="0" smtClean="0">
                <a:solidFill>
                  <a:schemeClr val="accent1">
                    <a:lumMod val="50000"/>
                  </a:schemeClr>
                </a:solidFill>
              </a:rPr>
              <a:t>	před </a:t>
            </a:r>
            <a:r>
              <a:rPr lang="cs-CZ" sz="2000" b="1" dirty="0">
                <a:solidFill>
                  <a:schemeClr val="accent1">
                    <a:lumMod val="50000"/>
                  </a:schemeClr>
                </a:solidFill>
              </a:rPr>
              <a:t>1. </a:t>
            </a:r>
            <a:r>
              <a:rPr lang="cs-CZ" sz="2000" b="1" dirty="0" smtClean="0">
                <a:solidFill>
                  <a:schemeClr val="accent1">
                    <a:lumMod val="50000"/>
                  </a:schemeClr>
                </a:solidFill>
              </a:rPr>
              <a:t>5. 2016 </a:t>
            </a:r>
            <a:r>
              <a:rPr lang="cs-CZ" sz="2000" dirty="0">
                <a:solidFill>
                  <a:schemeClr val="accent1">
                    <a:lumMod val="50000"/>
                  </a:schemeClr>
                </a:solidFill>
              </a:rPr>
              <a:t>a daný režim nebyl do daného data vyřízen, </a:t>
            </a:r>
            <a:r>
              <a:rPr lang="cs-CZ" sz="2000" b="1" dirty="0">
                <a:solidFill>
                  <a:schemeClr val="accent1">
                    <a:lumMod val="50000"/>
                  </a:schemeClr>
                </a:solidFill>
              </a:rPr>
              <a:t>vyřídí se </a:t>
            </a:r>
            <a:r>
              <a:rPr lang="cs-CZ" sz="2000" dirty="0">
                <a:solidFill>
                  <a:schemeClr val="accent1">
                    <a:lumMod val="50000"/>
                  </a:schemeClr>
                </a:solidFill>
              </a:rPr>
              <a:t>tento režim v souladu s příslušnými </a:t>
            </a:r>
            <a:r>
              <a:rPr lang="cs-CZ" sz="2000" dirty="0" smtClean="0">
                <a:solidFill>
                  <a:schemeClr val="accent1">
                    <a:lumMod val="50000"/>
                  </a:schemeClr>
                </a:solidFill>
              </a:rPr>
              <a:t>ustanoveními </a:t>
            </a:r>
            <a:r>
              <a:rPr lang="cs-CZ" sz="2000" b="1" dirty="0" smtClean="0">
                <a:solidFill>
                  <a:schemeClr val="accent1">
                    <a:lumMod val="50000"/>
                  </a:schemeClr>
                </a:solidFill>
              </a:rPr>
              <a:t>UCC a UCC IA</a:t>
            </a:r>
            <a:r>
              <a:rPr lang="cs-CZ" sz="2000" dirty="0" smtClean="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Čl. </a:t>
            </a:r>
            <a:r>
              <a:rPr lang="cs-CZ" sz="2000" dirty="0" smtClean="0">
                <a:solidFill>
                  <a:schemeClr val="accent1">
                    <a:lumMod val="50000"/>
                  </a:schemeClr>
                </a:solidFill>
              </a:rPr>
              <a:t>349 odst. 2 UCC </a:t>
            </a:r>
            <a:r>
              <a:rPr lang="cs-CZ" sz="2000" dirty="0">
                <a:solidFill>
                  <a:schemeClr val="accent1">
                    <a:lumMod val="50000"/>
                  </a:schemeClr>
                </a:solidFill>
              </a:rPr>
              <a:t>IA - Pokud bylo zboží </a:t>
            </a:r>
            <a:r>
              <a:rPr lang="cs-CZ" sz="2000" b="1" dirty="0">
                <a:solidFill>
                  <a:schemeClr val="accent1">
                    <a:lumMod val="50000"/>
                  </a:schemeClr>
                </a:solidFill>
              </a:rPr>
              <a:t>propuštěno do </a:t>
            </a: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r>
              <a:rPr lang="cs-CZ" sz="2000" dirty="0">
                <a:solidFill>
                  <a:schemeClr val="accent1">
                    <a:lumMod val="50000"/>
                  </a:schemeClr>
                </a:solidFill>
              </a:rPr>
              <a:t>- </a:t>
            </a:r>
            <a:r>
              <a:rPr lang="cs-CZ" sz="2000" b="1" dirty="0">
                <a:solidFill>
                  <a:schemeClr val="accent1">
                    <a:lumMod val="50000"/>
                  </a:schemeClr>
                </a:solidFill>
              </a:rPr>
              <a:t>uskladnění v celním skladu typu D</a:t>
            </a:r>
            <a:r>
              <a:rPr lang="cs-CZ" sz="2000" dirty="0" smtClean="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 </a:t>
            </a:r>
            <a:r>
              <a:rPr lang="cs-CZ" sz="2000" b="1" dirty="0">
                <a:solidFill>
                  <a:schemeClr val="accent1">
                    <a:lumMod val="50000"/>
                  </a:schemeClr>
                </a:solidFill>
              </a:rPr>
              <a:t>dočasného </a:t>
            </a:r>
            <a:r>
              <a:rPr lang="cs-CZ" sz="2000" b="1" dirty="0" smtClean="0">
                <a:solidFill>
                  <a:schemeClr val="accent1">
                    <a:lumMod val="50000"/>
                  </a:schemeClr>
                </a:solidFill>
              </a:rPr>
              <a:t>použití;</a:t>
            </a: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 </a:t>
            </a:r>
            <a:r>
              <a:rPr lang="cs-CZ" sz="2000" b="1" dirty="0">
                <a:solidFill>
                  <a:schemeClr val="accent1">
                    <a:lumMod val="50000"/>
                  </a:schemeClr>
                </a:solidFill>
              </a:rPr>
              <a:t>aktivní zušlechťovací styk v systému navracení</a:t>
            </a:r>
            <a:r>
              <a:rPr lang="cs-CZ" sz="20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 </a:t>
            </a:r>
            <a:r>
              <a:rPr lang="cs-CZ" sz="2000" b="1" dirty="0">
                <a:solidFill>
                  <a:schemeClr val="accent1">
                    <a:lumMod val="50000"/>
                  </a:schemeClr>
                </a:solidFill>
              </a:rPr>
              <a:t>pasivní zušlechťovací styk</a:t>
            </a:r>
          </a:p>
          <a:p>
            <a:pPr marL="176212" lvl="3" indent="0" algn="just">
              <a:spcBef>
                <a:spcPts val="0"/>
              </a:spcBef>
              <a:spcAft>
                <a:spcPts val="0"/>
              </a:spcAft>
              <a:buClr>
                <a:schemeClr val="accent1">
                  <a:lumMod val="50000"/>
                </a:schemeClr>
              </a:buClr>
              <a:buNone/>
            </a:pPr>
            <a:r>
              <a:rPr lang="cs-CZ" sz="2000" b="1" dirty="0">
                <a:solidFill>
                  <a:schemeClr val="accent1">
                    <a:lumMod val="50000"/>
                  </a:schemeClr>
                </a:solidFill>
              </a:rPr>
              <a:t>před 1. 5. 2016 </a:t>
            </a:r>
            <a:r>
              <a:rPr lang="cs-CZ" sz="2000" dirty="0">
                <a:solidFill>
                  <a:schemeClr val="accent1">
                    <a:lumMod val="50000"/>
                  </a:schemeClr>
                </a:solidFill>
              </a:rPr>
              <a:t>a daný režim nebyl do daného data vyřízen, </a:t>
            </a:r>
            <a:r>
              <a:rPr lang="cs-CZ" sz="2000" b="1" dirty="0">
                <a:solidFill>
                  <a:schemeClr val="accent1">
                    <a:lumMod val="50000"/>
                  </a:schemeClr>
                </a:solidFill>
              </a:rPr>
              <a:t>vyřídí se </a:t>
            </a:r>
            <a:r>
              <a:rPr lang="cs-CZ" sz="2000" dirty="0">
                <a:solidFill>
                  <a:schemeClr val="accent1">
                    <a:lumMod val="50000"/>
                  </a:schemeClr>
                </a:solidFill>
              </a:rPr>
              <a:t>tento režim v souladu s příslušnými ustanoveními </a:t>
            </a:r>
            <a:r>
              <a:rPr lang="cs-CZ" sz="2000" b="1" dirty="0" smtClean="0">
                <a:solidFill>
                  <a:schemeClr val="accent1">
                    <a:lumMod val="50000"/>
                  </a:schemeClr>
                </a:solidFill>
              </a:rPr>
              <a:t>CC </a:t>
            </a:r>
            <a:r>
              <a:rPr lang="cs-CZ" sz="2000" b="1" dirty="0">
                <a:solidFill>
                  <a:schemeClr val="accent1">
                    <a:lumMod val="50000"/>
                  </a:schemeClr>
                </a:solidFill>
              </a:rPr>
              <a:t>a </a:t>
            </a:r>
            <a:r>
              <a:rPr lang="cs-CZ" sz="2000" b="1" dirty="0" smtClean="0">
                <a:solidFill>
                  <a:schemeClr val="accent1">
                    <a:lumMod val="50000"/>
                  </a:schemeClr>
                </a:solidFill>
              </a:rPr>
              <a:t>CCIP</a:t>
            </a:r>
            <a:r>
              <a:rPr lang="cs-CZ" sz="2000" dirty="0" smtClean="0">
                <a:solidFill>
                  <a:schemeClr val="accent1">
                    <a:lumMod val="50000"/>
                  </a:schemeClr>
                </a:solidFill>
              </a:rPr>
              <a:t>.</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13515142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Vstup zboží (1)</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969926"/>
            <a:ext cx="8802687" cy="5315898"/>
          </a:xfrm>
          <a:extLst/>
        </p:spPr>
        <p:txBody>
          <a:bodyPr/>
          <a:lstStyle/>
          <a:p>
            <a:pPr marL="46037" indent="0" algn="just">
              <a:buNone/>
              <a:defRPr/>
            </a:pPr>
            <a:r>
              <a:rPr lang="cs-CZ" sz="2400" b="1" dirty="0" smtClean="0">
                <a:solidFill>
                  <a:schemeClr val="accent1">
                    <a:lumMod val="50000"/>
                  </a:schemeClr>
                </a:solidFill>
              </a:rPr>
              <a:t>Základní novinky v oblasti vstupních operací</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Bude možné </a:t>
            </a:r>
            <a:r>
              <a:rPr lang="cs-CZ" sz="2000" b="1" dirty="0" smtClean="0">
                <a:solidFill>
                  <a:schemeClr val="accent1">
                    <a:lumMod val="50000"/>
                  </a:schemeClr>
                </a:solidFill>
              </a:rPr>
              <a:t>rozdělit vyplnění </a:t>
            </a:r>
            <a:r>
              <a:rPr lang="cs-CZ" sz="2000" dirty="0" smtClean="0">
                <a:solidFill>
                  <a:schemeClr val="accent1">
                    <a:lumMod val="50000"/>
                  </a:schemeClr>
                </a:solidFill>
              </a:rPr>
              <a:t>údajů vstupního souhrnného celního prohlášení (ESD) </a:t>
            </a:r>
            <a:r>
              <a:rPr lang="cs-CZ" sz="2000" b="1" dirty="0" smtClean="0">
                <a:solidFill>
                  <a:schemeClr val="accent1">
                    <a:lumMod val="50000"/>
                  </a:schemeClr>
                </a:solidFill>
              </a:rPr>
              <a:t>mezi dvě osoby</a:t>
            </a:r>
            <a:r>
              <a:rPr lang="cs-CZ" sz="2000" dirty="0" smtClean="0">
                <a:solidFill>
                  <a:schemeClr val="accent1">
                    <a:lumMod val="50000"/>
                  </a:schemeClr>
                </a:solidFill>
              </a:rPr>
              <a:t>, které je v dané chvíli mají k dispozici, resp. jedna z nich jimi nedisponuje (např. mezi dopravce a příjemce/dovozce zboží). Tato procedura je </a:t>
            </a:r>
            <a:r>
              <a:rPr lang="cs-CZ" sz="2000" dirty="0">
                <a:solidFill>
                  <a:schemeClr val="accent1">
                    <a:lumMod val="50000"/>
                  </a:schemeClr>
                </a:solidFill>
              </a:rPr>
              <a:t>pojmenována „</a:t>
            </a:r>
            <a:r>
              <a:rPr lang="cs-CZ" sz="2000" i="1" dirty="0" smtClean="0">
                <a:solidFill>
                  <a:schemeClr val="accent1">
                    <a:lumMod val="50000"/>
                  </a:schemeClr>
                </a:solidFill>
              </a:rPr>
              <a:t>předložení </a:t>
            </a:r>
            <a:r>
              <a:rPr lang="cs-CZ" sz="2000" i="1" dirty="0">
                <a:solidFill>
                  <a:schemeClr val="accent1">
                    <a:lumMod val="50000"/>
                  </a:schemeClr>
                </a:solidFill>
              </a:rPr>
              <a:t>více než jednoho datového </a:t>
            </a:r>
            <a:r>
              <a:rPr lang="cs-CZ" sz="2000" i="1" dirty="0" smtClean="0">
                <a:solidFill>
                  <a:schemeClr val="accent1">
                    <a:lumMod val="50000"/>
                  </a:schemeClr>
                </a:solidFill>
              </a:rPr>
              <a:t>souboru</a:t>
            </a:r>
            <a:r>
              <a:rPr lang="cs-CZ" sz="2000" dirty="0" smtClean="0">
                <a:solidFill>
                  <a:schemeClr val="accent1">
                    <a:lumMod val="50000"/>
                  </a:schemeClr>
                </a:solidFill>
              </a:rPr>
              <a:t>“ (viz čl. 183 a 184 UCC IA).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Podání</a:t>
            </a:r>
            <a:r>
              <a:rPr lang="cs-CZ" sz="2000" dirty="0" smtClean="0">
                <a:solidFill>
                  <a:schemeClr val="accent1">
                    <a:lumMod val="50000"/>
                  </a:schemeClr>
                </a:solidFill>
              </a:rPr>
              <a:t> formalizovaného </a:t>
            </a:r>
            <a:r>
              <a:rPr lang="cs-CZ" sz="2000" b="1" dirty="0" smtClean="0">
                <a:solidFill>
                  <a:schemeClr val="accent1">
                    <a:lumMod val="50000"/>
                  </a:schemeClr>
                </a:solidFill>
              </a:rPr>
              <a:t>ESD lze nahradit </a:t>
            </a:r>
            <a:r>
              <a:rPr lang="cs-CZ" sz="2000" dirty="0" smtClean="0">
                <a:solidFill>
                  <a:schemeClr val="accent1">
                    <a:lumMod val="50000"/>
                  </a:schemeClr>
                </a:solidFill>
              </a:rPr>
              <a:t>zpřístupněním údajů/záznamů hospodářských subjektů, předchozím podáním standardního CP, obsahujícího údaje ESD nebo předchozím podáním celního prohlášení pro dočasné uskladnění, obsahujícího údaje ESD.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Stanoveny podmínky a okolnosti, za kterých </a:t>
            </a:r>
            <a:r>
              <a:rPr lang="cs-CZ" sz="2000" b="1" dirty="0" smtClean="0">
                <a:solidFill>
                  <a:schemeClr val="accent1">
                    <a:lumMod val="50000"/>
                  </a:schemeClr>
                </a:solidFill>
              </a:rPr>
              <a:t>lze</a:t>
            </a:r>
            <a:r>
              <a:rPr lang="cs-CZ" sz="2000" dirty="0" smtClean="0">
                <a:solidFill>
                  <a:schemeClr val="accent1">
                    <a:lumMod val="50000"/>
                  </a:schemeClr>
                </a:solidFill>
              </a:rPr>
              <a:t> údaje v </a:t>
            </a:r>
            <a:r>
              <a:rPr lang="cs-CZ" sz="2000" b="1" dirty="0" smtClean="0">
                <a:solidFill>
                  <a:schemeClr val="accent1">
                    <a:lumMod val="50000"/>
                  </a:schemeClr>
                </a:solidFill>
              </a:rPr>
              <a:t>ESD opravit </a:t>
            </a:r>
            <a:r>
              <a:rPr lang="cs-CZ" sz="2000" dirty="0" smtClean="0">
                <a:solidFill>
                  <a:schemeClr val="accent1">
                    <a:lumMod val="50000"/>
                  </a:schemeClr>
                </a:solidFill>
              </a:rPr>
              <a:t>či </a:t>
            </a:r>
            <a:r>
              <a:rPr lang="cs-CZ" sz="2000" b="1" dirty="0" smtClean="0">
                <a:solidFill>
                  <a:schemeClr val="accent1">
                    <a:lumMod val="50000"/>
                  </a:schemeClr>
                </a:solidFill>
              </a:rPr>
              <a:t>zrušit jeho platnost.</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Nově stanoveny některé případy, za kterých se </a:t>
            </a:r>
            <a:r>
              <a:rPr lang="cs-CZ" sz="2000" b="1" dirty="0" smtClean="0">
                <a:solidFill>
                  <a:schemeClr val="accent1">
                    <a:lumMod val="50000"/>
                  </a:schemeClr>
                </a:solidFill>
              </a:rPr>
              <a:t>upouští od podání ESD.</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V příloze B UCC DA stanoveno </a:t>
            </a:r>
            <a:r>
              <a:rPr lang="cs-CZ" sz="2000" b="1" dirty="0" smtClean="0">
                <a:solidFill>
                  <a:schemeClr val="accent1">
                    <a:lumMod val="50000"/>
                  </a:schemeClr>
                </a:solidFill>
              </a:rPr>
              <a:t>mnoho typů </a:t>
            </a:r>
            <a:r>
              <a:rPr lang="cs-CZ" sz="2000" dirty="0" smtClean="0">
                <a:solidFill>
                  <a:schemeClr val="accent1">
                    <a:lumMod val="50000"/>
                  </a:schemeClr>
                </a:solidFill>
              </a:rPr>
              <a:t>datových souborů (celkem 15) pro </a:t>
            </a:r>
            <a:r>
              <a:rPr lang="cs-CZ" sz="2000" b="1" dirty="0" smtClean="0">
                <a:solidFill>
                  <a:schemeClr val="accent1">
                    <a:lumMod val="50000"/>
                  </a:schemeClr>
                </a:solidFill>
              </a:rPr>
              <a:t>vyplnění ESD </a:t>
            </a:r>
            <a:r>
              <a:rPr lang="cs-CZ" sz="2000" dirty="0" smtClean="0">
                <a:solidFill>
                  <a:schemeClr val="accent1">
                    <a:lumMod val="50000"/>
                  </a:schemeClr>
                </a:solidFill>
              </a:rPr>
              <a:t>s ohledem zejména na druhy dopravy (vodní, letecká, expresní, poštovní, silniční a železniční a jednotlivé  </a:t>
            </a:r>
            <a:r>
              <a:rPr lang="cs-CZ" sz="2000" dirty="0" err="1" smtClean="0">
                <a:solidFill>
                  <a:schemeClr val="accent1">
                    <a:lumMod val="50000"/>
                  </a:schemeClr>
                </a:solidFill>
              </a:rPr>
              <a:t>submodifikace</a:t>
            </a:r>
            <a:r>
              <a:rPr lang="cs-CZ" sz="2000" dirty="0" smtClean="0">
                <a:solidFill>
                  <a:schemeClr val="accent1">
                    <a:lumMod val="50000"/>
                  </a:schemeClr>
                </a:solidFill>
              </a:rPr>
              <a:t> v jejich rámci). </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391064680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Vstup zboží (2)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744501"/>
            <a:ext cx="8802687" cy="5541323"/>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Čl</a:t>
            </a:r>
            <a:r>
              <a:rPr lang="cs-CZ" sz="2000" b="1" dirty="0">
                <a:solidFill>
                  <a:schemeClr val="accent1">
                    <a:lumMod val="50000"/>
                  </a:schemeClr>
                </a:solidFill>
              </a:rPr>
              <a:t>.</a:t>
            </a:r>
            <a:r>
              <a:rPr lang="cs-CZ" sz="2000" dirty="0">
                <a:solidFill>
                  <a:schemeClr val="accent1">
                    <a:lumMod val="50000"/>
                  </a:schemeClr>
                </a:solidFill>
              </a:rPr>
              <a:t> </a:t>
            </a:r>
            <a:r>
              <a:rPr lang="cs-CZ" sz="2000" b="1" dirty="0">
                <a:solidFill>
                  <a:schemeClr val="accent1">
                    <a:lumMod val="50000"/>
                  </a:schemeClr>
                </a:solidFill>
              </a:rPr>
              <a:t>2 odst. 4 UCC DA </a:t>
            </a:r>
            <a:r>
              <a:rPr lang="cs-CZ" sz="2000" dirty="0">
                <a:solidFill>
                  <a:schemeClr val="accent1">
                    <a:lumMod val="50000"/>
                  </a:schemeClr>
                </a:solidFill>
              </a:rPr>
              <a:t>(novela v rámci TDA) </a:t>
            </a:r>
            <a:r>
              <a:rPr lang="cs-CZ" sz="2000" dirty="0" smtClean="0">
                <a:solidFill>
                  <a:schemeClr val="accent1">
                    <a:lumMod val="50000"/>
                  </a:schemeClr>
                </a:solidFill>
              </a:rPr>
              <a:t>stanovuje, že se pro el. systémy vyjmenované v příloze 1 TDA, </a:t>
            </a:r>
            <a:r>
              <a:rPr lang="cs-CZ" sz="2000" b="1" dirty="0" smtClean="0">
                <a:solidFill>
                  <a:schemeClr val="accent1">
                    <a:lumMod val="50000"/>
                  </a:schemeClr>
                </a:solidFill>
              </a:rPr>
              <a:t>do doby uvedení do provozu </a:t>
            </a:r>
            <a:r>
              <a:rPr lang="cs-CZ" sz="2000" dirty="0" smtClean="0">
                <a:solidFill>
                  <a:schemeClr val="accent1">
                    <a:lumMod val="50000"/>
                  </a:schemeClr>
                </a:solidFill>
              </a:rPr>
              <a:t>nebo </a:t>
            </a:r>
            <a:r>
              <a:rPr lang="cs-CZ" sz="2000" b="1" dirty="0" smtClean="0">
                <a:solidFill>
                  <a:schemeClr val="accent1">
                    <a:lumMod val="50000"/>
                  </a:schemeClr>
                </a:solidFill>
              </a:rPr>
              <a:t>modernizace</a:t>
            </a:r>
            <a:r>
              <a:rPr lang="cs-CZ" sz="2000" dirty="0" smtClean="0">
                <a:solidFill>
                  <a:schemeClr val="accent1">
                    <a:lumMod val="50000"/>
                  </a:schemeClr>
                </a:solidFill>
              </a:rPr>
              <a:t> příslušných </a:t>
            </a:r>
            <a:r>
              <a:rPr lang="cs-CZ" sz="2000" b="1" dirty="0" smtClean="0">
                <a:solidFill>
                  <a:schemeClr val="accent1">
                    <a:lumMod val="50000"/>
                  </a:schemeClr>
                </a:solidFill>
              </a:rPr>
              <a:t>el. systémů</a:t>
            </a:r>
            <a:r>
              <a:rPr lang="cs-CZ" sz="2000" dirty="0" smtClean="0">
                <a:solidFill>
                  <a:schemeClr val="accent1">
                    <a:lumMod val="50000"/>
                  </a:schemeClr>
                </a:solidFill>
              </a:rPr>
              <a:t>, uvedených v příloze </a:t>
            </a:r>
            <a:r>
              <a:rPr lang="cs-CZ" sz="2000" dirty="0" err="1" smtClean="0">
                <a:solidFill>
                  <a:schemeClr val="accent1">
                    <a:lumMod val="50000"/>
                  </a:schemeClr>
                </a:solidFill>
              </a:rPr>
              <a:t>prov</a:t>
            </a:r>
            <a:r>
              <a:rPr lang="cs-CZ" sz="2000" dirty="0" smtClean="0">
                <a:solidFill>
                  <a:schemeClr val="accent1">
                    <a:lumMod val="50000"/>
                  </a:schemeClr>
                </a:solidFill>
              </a:rPr>
              <a:t>. </a:t>
            </a:r>
            <a:r>
              <a:rPr lang="cs-CZ" sz="2000" dirty="0" err="1">
                <a:solidFill>
                  <a:schemeClr val="accent1">
                    <a:lumMod val="50000"/>
                  </a:schemeClr>
                </a:solidFill>
              </a:rPr>
              <a:t>r</a:t>
            </a:r>
            <a:r>
              <a:rPr lang="cs-CZ" sz="2000" dirty="0" err="1" smtClean="0">
                <a:solidFill>
                  <a:schemeClr val="accent1">
                    <a:lumMod val="50000"/>
                  </a:schemeClr>
                </a:solidFill>
              </a:rPr>
              <a:t>ozh</a:t>
            </a:r>
            <a:r>
              <a:rPr lang="cs-CZ" sz="2000" dirty="0" smtClean="0">
                <a:solidFill>
                  <a:schemeClr val="accent1">
                    <a:lumMod val="50000"/>
                  </a:schemeClr>
                </a:solidFill>
              </a:rPr>
              <a:t>. 2014/255/EU, </a:t>
            </a:r>
            <a:r>
              <a:rPr lang="cs-CZ" sz="2000" b="1" dirty="0" smtClean="0">
                <a:solidFill>
                  <a:schemeClr val="accent1">
                    <a:lumMod val="50000"/>
                  </a:schemeClr>
                </a:solidFill>
              </a:rPr>
              <a:t>nepoužijí</a:t>
            </a:r>
            <a:r>
              <a:rPr lang="cs-CZ" sz="2000" dirty="0" smtClean="0">
                <a:solidFill>
                  <a:schemeClr val="accent1">
                    <a:lumMod val="50000"/>
                  </a:schemeClr>
                </a:solidFill>
              </a:rPr>
              <a:t> společné </a:t>
            </a:r>
            <a:r>
              <a:rPr lang="cs-CZ" sz="2000" b="1" dirty="0" smtClean="0">
                <a:solidFill>
                  <a:schemeClr val="accent1">
                    <a:lumMod val="50000"/>
                  </a:schemeClr>
                </a:solidFill>
              </a:rPr>
              <a:t>požadavky na údaje </a:t>
            </a:r>
            <a:r>
              <a:rPr lang="cs-CZ" sz="2000" dirty="0" smtClean="0">
                <a:solidFill>
                  <a:schemeClr val="accent1">
                    <a:lumMod val="50000"/>
                  </a:schemeClr>
                </a:solidFill>
              </a:rPr>
              <a:t>stanovené </a:t>
            </a:r>
            <a:r>
              <a:rPr lang="cs-CZ" sz="2000" b="1" dirty="0" smtClean="0">
                <a:solidFill>
                  <a:schemeClr val="accent1">
                    <a:lumMod val="50000"/>
                  </a:schemeClr>
                </a:solidFill>
              </a:rPr>
              <a:t>v příloze B UCC DA</a:t>
            </a:r>
            <a:r>
              <a:rPr lang="cs-CZ" sz="2000" dirty="0" smtClean="0">
                <a:solidFill>
                  <a:schemeClr val="accent1">
                    <a:lumMod val="50000"/>
                  </a:schemeClr>
                </a:solidFill>
              </a:rPr>
              <a:t>. </a:t>
            </a:r>
            <a:r>
              <a:rPr lang="cs-CZ" sz="2000" dirty="0">
                <a:solidFill>
                  <a:schemeClr val="accent1">
                    <a:lumMod val="50000"/>
                  </a:schemeClr>
                </a:solidFill>
              </a:rPr>
              <a:t>D</a:t>
            </a:r>
            <a:r>
              <a:rPr lang="cs-CZ" sz="2000" dirty="0" smtClean="0">
                <a:solidFill>
                  <a:schemeClr val="accent1">
                    <a:lumMod val="50000"/>
                  </a:schemeClr>
                </a:solidFill>
              </a:rPr>
              <a:t>ále odkazuje na </a:t>
            </a:r>
            <a:r>
              <a:rPr lang="cs-CZ" sz="2000" b="1" dirty="0" smtClean="0">
                <a:solidFill>
                  <a:schemeClr val="accent1">
                    <a:lumMod val="50000"/>
                  </a:schemeClr>
                </a:solidFill>
              </a:rPr>
              <a:t>přílohu 9 TDA, zejména dodatek A </a:t>
            </a:r>
            <a:r>
              <a:rPr lang="cs-CZ" sz="2000" dirty="0" smtClean="0">
                <a:solidFill>
                  <a:schemeClr val="accent1">
                    <a:lumMod val="50000"/>
                  </a:schemeClr>
                </a:solidFill>
              </a:rPr>
              <a:t>(pro ESD v podstatě stávající příloha </a:t>
            </a:r>
            <a:r>
              <a:rPr lang="cs-CZ" sz="2000" b="1" dirty="0" smtClean="0">
                <a:solidFill>
                  <a:schemeClr val="accent1">
                    <a:lumMod val="50000"/>
                  </a:schemeClr>
                </a:solidFill>
              </a:rPr>
              <a:t>30a CCIP</a:t>
            </a: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Čl</a:t>
            </a:r>
            <a:r>
              <a:rPr lang="cs-CZ" sz="2000" b="1" dirty="0">
                <a:solidFill>
                  <a:schemeClr val="accent1">
                    <a:lumMod val="50000"/>
                  </a:schemeClr>
                </a:solidFill>
              </a:rPr>
              <a:t>. 2 odst. 3 UCC </a:t>
            </a:r>
            <a:r>
              <a:rPr lang="cs-CZ" sz="2000" b="1" dirty="0" smtClean="0">
                <a:solidFill>
                  <a:schemeClr val="accent1">
                    <a:lumMod val="50000"/>
                  </a:schemeClr>
                </a:solidFill>
              </a:rPr>
              <a:t>IA </a:t>
            </a:r>
            <a:r>
              <a:rPr lang="cs-CZ" sz="2000" dirty="0" smtClean="0">
                <a:solidFill>
                  <a:schemeClr val="accent1">
                    <a:lumMod val="50000"/>
                  </a:schemeClr>
                </a:solidFill>
              </a:rPr>
              <a:t>stanovuje, že ze stejného důvodu a do stejné doby jsou </a:t>
            </a:r>
            <a:r>
              <a:rPr lang="cs-CZ" sz="2000" b="1" dirty="0" smtClean="0">
                <a:solidFill>
                  <a:schemeClr val="accent1">
                    <a:lumMod val="50000"/>
                  </a:schemeClr>
                </a:solidFill>
              </a:rPr>
              <a:t>formáty a kódy</a:t>
            </a:r>
            <a:r>
              <a:rPr lang="cs-CZ" sz="2000" dirty="0" smtClean="0">
                <a:solidFill>
                  <a:schemeClr val="accent1">
                    <a:lumMod val="50000"/>
                  </a:schemeClr>
                </a:solidFill>
              </a:rPr>
              <a:t>, uvedené </a:t>
            </a:r>
            <a:r>
              <a:rPr lang="cs-CZ" sz="2000" b="1" dirty="0" smtClean="0">
                <a:solidFill>
                  <a:schemeClr val="accent1">
                    <a:lumMod val="50000"/>
                  </a:schemeClr>
                </a:solidFill>
              </a:rPr>
              <a:t>v příloze B UCC IA </a:t>
            </a:r>
            <a:r>
              <a:rPr lang="cs-CZ" sz="2000" dirty="0" smtClean="0">
                <a:solidFill>
                  <a:schemeClr val="accent1">
                    <a:lumMod val="50000"/>
                  </a:schemeClr>
                </a:solidFill>
              </a:rPr>
              <a:t>pro členské státy </a:t>
            </a:r>
            <a:r>
              <a:rPr lang="cs-CZ" sz="2000" b="1" dirty="0" smtClean="0">
                <a:solidFill>
                  <a:schemeClr val="accent1">
                    <a:lumMod val="50000"/>
                  </a:schemeClr>
                </a:solidFill>
              </a:rPr>
              <a:t>nepovinné</a:t>
            </a:r>
            <a:r>
              <a:rPr lang="cs-CZ" sz="2000" dirty="0" smtClean="0">
                <a:solidFill>
                  <a:schemeClr val="accent1">
                    <a:lumMod val="50000"/>
                  </a:schemeClr>
                </a:solidFill>
              </a:rPr>
              <a:t>. Opět následuje odkaz </a:t>
            </a:r>
            <a:r>
              <a:rPr lang="cs-CZ" sz="2000" dirty="0">
                <a:solidFill>
                  <a:schemeClr val="accent1">
                    <a:lumMod val="50000"/>
                  </a:schemeClr>
                </a:solidFill>
              </a:rPr>
              <a:t>na </a:t>
            </a:r>
            <a:r>
              <a:rPr lang="cs-CZ" sz="2000" b="1" dirty="0">
                <a:solidFill>
                  <a:schemeClr val="accent1">
                    <a:lumMod val="50000"/>
                  </a:schemeClr>
                </a:solidFill>
              </a:rPr>
              <a:t>přílohu 9 </a:t>
            </a:r>
            <a:r>
              <a:rPr lang="cs-CZ" sz="2000" b="1" dirty="0" smtClean="0">
                <a:solidFill>
                  <a:schemeClr val="accent1">
                    <a:lumMod val="50000"/>
                  </a:schemeClr>
                </a:solidFill>
              </a:rPr>
              <a:t>TDA.</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Čl. 112 odst. 3 a 113 odst. 4 UCC DA (novela v rámci TDA) a čl. 182, 183 odst. 3 a 184 odst. 6 UCC IA stanovují  do doby modernizace systému kontroly dovozu (tzv. ICS fáze 2) </a:t>
            </a:r>
            <a:r>
              <a:rPr lang="cs-CZ" sz="2000" b="1" dirty="0" smtClean="0">
                <a:solidFill>
                  <a:schemeClr val="accent1">
                    <a:lumMod val="50000"/>
                  </a:schemeClr>
                </a:solidFill>
              </a:rPr>
              <a:t>použití stávajícího systému pro podávání a výměnu informací týkajících se ESD </a:t>
            </a:r>
            <a:r>
              <a:rPr lang="cs-CZ" sz="2000" dirty="0" smtClean="0">
                <a:solidFill>
                  <a:schemeClr val="accent1">
                    <a:lumMod val="50000"/>
                  </a:schemeClr>
                </a:solidFill>
              </a:rPr>
              <a:t>(tzv. ICS fáze 1) a </a:t>
            </a:r>
            <a:r>
              <a:rPr lang="cs-CZ" sz="2000" b="1" dirty="0" smtClean="0">
                <a:solidFill>
                  <a:schemeClr val="accent1">
                    <a:lumMod val="50000"/>
                  </a:schemeClr>
                </a:solidFill>
              </a:rPr>
              <a:t>nepoužití</a:t>
            </a:r>
            <a:r>
              <a:rPr lang="cs-CZ" sz="2000" dirty="0" smtClean="0">
                <a:solidFill>
                  <a:schemeClr val="accent1">
                    <a:lumMod val="50000"/>
                  </a:schemeClr>
                </a:solidFill>
              </a:rPr>
              <a:t> </a:t>
            </a:r>
            <a:r>
              <a:rPr lang="cs-CZ" sz="2000" b="1" dirty="0" smtClean="0">
                <a:solidFill>
                  <a:schemeClr val="accent1">
                    <a:lumMod val="50000"/>
                  </a:schemeClr>
                </a:solidFill>
              </a:rPr>
              <a:t>částečného</a:t>
            </a:r>
            <a:r>
              <a:rPr lang="cs-CZ" sz="2000" dirty="0" smtClean="0">
                <a:solidFill>
                  <a:schemeClr val="accent1">
                    <a:lumMod val="50000"/>
                  </a:schemeClr>
                </a:solidFill>
              </a:rPr>
              <a:t> datového souboru</a:t>
            </a:r>
            <a:r>
              <a:rPr lang="cs-CZ" sz="2000" b="1" dirty="0" smtClean="0">
                <a:solidFill>
                  <a:schemeClr val="accent1">
                    <a:lumMod val="50000"/>
                  </a:schemeClr>
                </a:solidFill>
              </a:rPr>
              <a:t>/více</a:t>
            </a:r>
            <a:r>
              <a:rPr lang="cs-CZ" sz="2000" dirty="0" smtClean="0">
                <a:solidFill>
                  <a:schemeClr val="accent1">
                    <a:lumMod val="50000"/>
                  </a:schemeClr>
                </a:solidFill>
              </a:rPr>
              <a:t> </a:t>
            </a:r>
            <a:r>
              <a:rPr lang="cs-CZ" sz="2000" b="1" dirty="0" smtClean="0">
                <a:solidFill>
                  <a:schemeClr val="accent1">
                    <a:lumMod val="50000"/>
                  </a:schemeClr>
                </a:solidFill>
              </a:rPr>
              <a:t>než jednoho datového souboru</a:t>
            </a:r>
            <a:r>
              <a:rPr lang="cs-CZ" sz="2000" dirty="0" smtClean="0">
                <a:solidFill>
                  <a:schemeClr val="accent1">
                    <a:lumMod val="50000"/>
                  </a:schemeClr>
                </a:solidFill>
              </a:rPr>
              <a:t>, resp. poskytování údajů do ESD jinými osobami v případě námořní, vnitrozemské vodní a letecké přepravy. </a:t>
            </a: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183858245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179512" y="404664"/>
            <a:ext cx="8784976" cy="6453336"/>
          </a:xfrm>
          <a:prstGeom prst="rect">
            <a:avLst/>
          </a:prstGeom>
          <a:noFill/>
        </p:spPr>
        <p:txBody>
          <a:bodyPr wrap="square" rtlCol="0">
            <a:spAutoFit/>
          </a:bodyPr>
          <a:lstStyle/>
          <a:p>
            <a:endParaRPr lang="cs-CZ" dirty="0"/>
          </a:p>
        </p:txBody>
      </p:sp>
      <p:pic>
        <p:nvPicPr>
          <p:cNvPr id="5" name="Obrázek 4"/>
          <p:cNvPicPr>
            <a:picLocks noChangeAspect="1"/>
          </p:cNvPicPr>
          <p:nvPr/>
        </p:nvPicPr>
        <p:blipFill>
          <a:blip r:embed="rId3"/>
          <a:stretch>
            <a:fillRect/>
          </a:stretch>
        </p:blipFill>
        <p:spPr>
          <a:xfrm>
            <a:off x="1313405" y="2855926"/>
            <a:ext cx="6517189" cy="1146147"/>
          </a:xfrm>
          <a:prstGeom prst="rect">
            <a:avLst/>
          </a:prstGeom>
        </p:spPr>
      </p:pic>
      <p:sp>
        <p:nvSpPr>
          <p:cNvPr id="6" name="Obdélník 5"/>
          <p:cNvSpPr/>
          <p:nvPr/>
        </p:nvSpPr>
        <p:spPr>
          <a:xfrm>
            <a:off x="4846216" y="404664"/>
            <a:ext cx="3952450" cy="5632311"/>
          </a:xfrm>
          <a:prstGeom prst="rect">
            <a:avLst/>
          </a:prstGeom>
        </p:spPr>
        <p:txBody>
          <a:bodyPr wrap="square">
            <a:spAutoFit/>
          </a:bodyPr>
          <a:lstStyle/>
          <a:p>
            <a:endParaRPr lang="cs-CZ" sz="1200" dirty="0">
              <a:solidFill>
                <a:srgbClr val="000000"/>
              </a:solidFill>
              <a:latin typeface="CG Omega"/>
            </a:endParaRPr>
          </a:p>
          <a:p>
            <a:pPr algn="ctr"/>
            <a:r>
              <a:rPr lang="cs-CZ" sz="1200" dirty="0">
                <a:solidFill>
                  <a:srgbClr val="000000"/>
                </a:solidFill>
                <a:latin typeface="CG Omega"/>
              </a:rPr>
              <a:t> </a:t>
            </a:r>
            <a:r>
              <a:rPr lang="cs-CZ" sz="1200" b="1" dirty="0">
                <a:solidFill>
                  <a:srgbClr val="000000"/>
                </a:solidFill>
                <a:latin typeface="CG Omega"/>
              </a:rPr>
              <a:t>POZVÁNKA</a:t>
            </a:r>
            <a:endParaRPr lang="cs-CZ" sz="1200" dirty="0">
              <a:solidFill>
                <a:srgbClr val="000000"/>
              </a:solidFill>
              <a:latin typeface="CG Omega"/>
            </a:endParaRPr>
          </a:p>
          <a:p>
            <a:pPr algn="ctr"/>
            <a:r>
              <a:rPr lang="cs-CZ" sz="1200" b="1" dirty="0">
                <a:solidFill>
                  <a:srgbClr val="000000"/>
                </a:solidFill>
                <a:latin typeface="Calibri" panose="020F0502020204030204" pitchFamily="34" charset="0"/>
              </a:rPr>
              <a:t>Generální ředitelství cel České republiky</a:t>
            </a:r>
            <a:endParaRPr lang="cs-CZ" sz="1200" dirty="0">
              <a:solidFill>
                <a:srgbClr val="000000"/>
              </a:solidFill>
              <a:latin typeface="Calibri" panose="020F0502020204030204" pitchFamily="34" charset="0"/>
            </a:endParaRPr>
          </a:p>
          <a:p>
            <a:pPr algn="ctr"/>
            <a:r>
              <a:rPr lang="cs-CZ" sz="1200" b="1" dirty="0">
                <a:solidFill>
                  <a:srgbClr val="000000"/>
                </a:solidFill>
                <a:latin typeface="Calibri" panose="020F0502020204030204" pitchFamily="34" charset="0"/>
              </a:rPr>
              <a:t>a Ekonomické oddělení Francouzského velvyslanectví v České republice,</a:t>
            </a:r>
            <a:endParaRPr lang="cs-CZ" sz="1200" dirty="0">
              <a:solidFill>
                <a:srgbClr val="000000"/>
              </a:solidFill>
              <a:latin typeface="Calibri" panose="020F0502020204030204" pitchFamily="34" charset="0"/>
            </a:endParaRPr>
          </a:p>
          <a:p>
            <a:pPr algn="ctr"/>
            <a:r>
              <a:rPr lang="cs-CZ" sz="1200" b="1" dirty="0">
                <a:solidFill>
                  <a:srgbClr val="000000"/>
                </a:solidFill>
                <a:latin typeface="Calibri" panose="020F0502020204030204" pitchFamily="34" charset="0"/>
              </a:rPr>
              <a:t>ve spolupráci s francouzskou celní správou</a:t>
            </a:r>
            <a:endParaRPr lang="cs-CZ" sz="1200" dirty="0">
              <a:solidFill>
                <a:srgbClr val="000000"/>
              </a:solidFill>
              <a:latin typeface="Calibri" panose="020F0502020204030204" pitchFamily="34" charset="0"/>
            </a:endParaRPr>
          </a:p>
          <a:p>
            <a:pPr algn="ctr"/>
            <a:r>
              <a:rPr lang="pt-BR" sz="1200" b="1" dirty="0">
                <a:solidFill>
                  <a:srgbClr val="000000"/>
                </a:solidFill>
                <a:latin typeface="Calibri" panose="020F0502020204030204" pitchFamily="34" charset="0"/>
              </a:rPr>
              <a:t>a Francouzským institutem v Praze, </a:t>
            </a:r>
            <a:endParaRPr lang="pt-BR" sz="1200" dirty="0">
              <a:solidFill>
                <a:srgbClr val="000000"/>
              </a:solidFill>
              <a:latin typeface="Calibri" panose="020F0502020204030204" pitchFamily="34" charset="0"/>
            </a:endParaRPr>
          </a:p>
          <a:p>
            <a:pPr algn="ctr"/>
            <a:r>
              <a:rPr lang="pt-BR" sz="1200" b="1" dirty="0">
                <a:solidFill>
                  <a:srgbClr val="000000"/>
                </a:solidFill>
                <a:latin typeface="Calibri" panose="020F0502020204030204" pitchFamily="34" charset="0"/>
              </a:rPr>
              <a:t>si Vás dovolují pozvat na</a:t>
            </a:r>
            <a:endParaRPr lang="pt-BR" sz="1200" dirty="0">
              <a:solidFill>
                <a:srgbClr val="000000"/>
              </a:solidFill>
              <a:latin typeface="Calibri" panose="020F0502020204030204" pitchFamily="34" charset="0"/>
            </a:endParaRPr>
          </a:p>
          <a:p>
            <a:pPr algn="ctr"/>
            <a:r>
              <a:rPr lang="cs-CZ" sz="1200" b="1" dirty="0">
                <a:solidFill>
                  <a:srgbClr val="000000"/>
                </a:solidFill>
                <a:latin typeface="Calibri" panose="020F0502020204030204" pitchFamily="34" charset="0"/>
              </a:rPr>
              <a:t>« Česko-francouzské kolokvium </a:t>
            </a:r>
            <a:endParaRPr lang="cs-CZ" sz="1200" dirty="0">
              <a:solidFill>
                <a:srgbClr val="000000"/>
              </a:solidFill>
              <a:latin typeface="Calibri" panose="020F0502020204030204" pitchFamily="34" charset="0"/>
            </a:endParaRPr>
          </a:p>
          <a:p>
            <a:pPr algn="ctr"/>
            <a:r>
              <a:rPr lang="pt-BR" sz="1200" b="1" dirty="0">
                <a:solidFill>
                  <a:srgbClr val="000000"/>
                </a:solidFill>
                <a:latin typeface="Calibri" panose="020F0502020204030204" pitchFamily="34" charset="0"/>
              </a:rPr>
              <a:t>o novém unijním celním kodexu »</a:t>
            </a:r>
            <a:endParaRPr lang="pt-BR" sz="1200" dirty="0">
              <a:solidFill>
                <a:srgbClr val="000000"/>
              </a:solidFill>
              <a:latin typeface="Calibri" panose="020F0502020204030204" pitchFamily="34" charset="0"/>
            </a:endParaRPr>
          </a:p>
          <a:p>
            <a:pPr algn="ctr"/>
            <a:r>
              <a:rPr lang="pl-PL" sz="1200" b="1" dirty="0">
                <a:solidFill>
                  <a:srgbClr val="000000"/>
                </a:solidFill>
                <a:latin typeface="Calibri" panose="020F0502020204030204" pitchFamily="34" charset="0"/>
              </a:rPr>
              <a:t>v pondělí 18. dubna 2016 od 9:00 do 14:30 hod.</a:t>
            </a:r>
            <a:endParaRPr lang="pl-PL" sz="1200" dirty="0">
              <a:solidFill>
                <a:srgbClr val="000000"/>
              </a:solidFill>
              <a:latin typeface="Calibri" panose="020F0502020204030204" pitchFamily="34" charset="0"/>
            </a:endParaRPr>
          </a:p>
          <a:p>
            <a:pPr algn="ctr"/>
            <a:r>
              <a:rPr lang="fr-FR" sz="1200" b="1" dirty="0">
                <a:solidFill>
                  <a:srgbClr val="000000"/>
                </a:solidFill>
                <a:latin typeface="Calibri" panose="020F0502020204030204" pitchFamily="34" charset="0"/>
              </a:rPr>
              <a:t>Francouzský institut v Praze, Štěpánská 35, Praha 1</a:t>
            </a:r>
            <a:endParaRPr lang="fr-FR" sz="1200" dirty="0">
              <a:solidFill>
                <a:srgbClr val="000000"/>
              </a:solidFill>
              <a:latin typeface="Calibri" panose="020F0502020204030204" pitchFamily="34" charset="0"/>
            </a:endParaRPr>
          </a:p>
          <a:p>
            <a:pPr algn="ctr"/>
            <a:r>
              <a:rPr lang="cs-CZ" sz="1200" b="1" dirty="0">
                <a:solidFill>
                  <a:srgbClr val="000000"/>
                </a:solidFill>
                <a:latin typeface="Calibri" panose="020F0502020204030204" pitchFamily="34" charset="0"/>
              </a:rPr>
              <a:t>Simultánní tlumočení zajištěno.</a:t>
            </a:r>
            <a:endParaRPr lang="cs-CZ" sz="1200" dirty="0">
              <a:solidFill>
                <a:srgbClr val="000000"/>
              </a:solidFill>
              <a:latin typeface="Calibri" panose="020F0502020204030204" pitchFamily="34" charset="0"/>
            </a:endParaRPr>
          </a:p>
          <a:p>
            <a:pPr algn="ctr"/>
            <a:r>
              <a:rPr lang="cs-CZ" sz="1200" dirty="0">
                <a:solidFill>
                  <a:srgbClr val="000000"/>
                </a:solidFill>
                <a:latin typeface="Minion Pro"/>
              </a:rPr>
              <a:t>* * *</a:t>
            </a:r>
          </a:p>
          <a:p>
            <a:pPr algn="ctr"/>
            <a:r>
              <a:rPr lang="cs-CZ" sz="1200" b="1" dirty="0">
                <a:solidFill>
                  <a:srgbClr val="000000"/>
                </a:solidFill>
                <a:latin typeface="CG Omega"/>
              </a:rPr>
              <a:t>INVITATION</a:t>
            </a:r>
            <a:endParaRPr lang="cs-CZ" sz="1200" dirty="0">
              <a:solidFill>
                <a:srgbClr val="000000"/>
              </a:solidFill>
              <a:latin typeface="CG Omega"/>
            </a:endParaRPr>
          </a:p>
          <a:p>
            <a:pPr algn="ctr"/>
            <a:r>
              <a:rPr lang="fr-FR" sz="1200" b="1" dirty="0">
                <a:solidFill>
                  <a:srgbClr val="000000"/>
                </a:solidFill>
                <a:latin typeface="Calibri" panose="020F0502020204030204" pitchFamily="34" charset="0"/>
              </a:rPr>
              <a:t>La Direction générale des Douanes de la République tchèque et</a:t>
            </a:r>
            <a:endParaRPr lang="fr-FR" sz="1200" dirty="0">
              <a:solidFill>
                <a:srgbClr val="000000"/>
              </a:solidFill>
              <a:latin typeface="Calibri" panose="020F0502020204030204" pitchFamily="34" charset="0"/>
            </a:endParaRPr>
          </a:p>
          <a:p>
            <a:pPr algn="ctr"/>
            <a:r>
              <a:rPr lang="fr-FR" sz="1200" b="1" dirty="0">
                <a:solidFill>
                  <a:srgbClr val="000000"/>
                </a:solidFill>
                <a:latin typeface="Calibri" panose="020F0502020204030204" pitchFamily="34" charset="0"/>
              </a:rPr>
              <a:t>Le Service Économique de l’Ambassade de France,</a:t>
            </a:r>
            <a:endParaRPr lang="fr-FR" sz="1200" dirty="0">
              <a:solidFill>
                <a:srgbClr val="000000"/>
              </a:solidFill>
              <a:latin typeface="Calibri" panose="020F0502020204030204" pitchFamily="34" charset="0"/>
            </a:endParaRPr>
          </a:p>
          <a:p>
            <a:pPr algn="ctr"/>
            <a:r>
              <a:rPr lang="cs-CZ" sz="1200" b="1" dirty="0">
                <a:solidFill>
                  <a:srgbClr val="000000"/>
                </a:solidFill>
                <a:latin typeface="Calibri" panose="020F0502020204030204" pitchFamily="34" charset="0"/>
              </a:rPr>
              <a:t>en </a:t>
            </a:r>
            <a:r>
              <a:rPr lang="cs-CZ" sz="1200" b="1" dirty="0" err="1">
                <a:solidFill>
                  <a:srgbClr val="000000"/>
                </a:solidFill>
                <a:latin typeface="Calibri" panose="020F0502020204030204" pitchFamily="34" charset="0"/>
              </a:rPr>
              <a:t>coopération</a:t>
            </a:r>
            <a:r>
              <a:rPr lang="cs-CZ" sz="1200" b="1" dirty="0">
                <a:solidFill>
                  <a:srgbClr val="000000"/>
                </a:solidFill>
                <a:latin typeface="Calibri" panose="020F0502020204030204" pitchFamily="34" charset="0"/>
              </a:rPr>
              <a:t> </a:t>
            </a:r>
            <a:r>
              <a:rPr lang="cs-CZ" sz="1200" b="1" dirty="0" err="1">
                <a:solidFill>
                  <a:srgbClr val="000000"/>
                </a:solidFill>
                <a:latin typeface="Calibri" panose="020F0502020204030204" pitchFamily="34" charset="0"/>
              </a:rPr>
              <a:t>avec</a:t>
            </a:r>
            <a:r>
              <a:rPr lang="cs-CZ" sz="1200" b="1" dirty="0">
                <a:solidFill>
                  <a:srgbClr val="000000"/>
                </a:solidFill>
                <a:latin typeface="Calibri" panose="020F0502020204030204" pitchFamily="34" charset="0"/>
              </a:rPr>
              <a:t> </a:t>
            </a:r>
            <a:endParaRPr lang="cs-CZ" sz="1200" dirty="0">
              <a:solidFill>
                <a:srgbClr val="000000"/>
              </a:solidFill>
              <a:latin typeface="Calibri" panose="020F0502020204030204" pitchFamily="34" charset="0"/>
            </a:endParaRPr>
          </a:p>
          <a:p>
            <a:pPr algn="ctr"/>
            <a:r>
              <a:rPr lang="fr-FR" sz="1200" b="1" dirty="0">
                <a:solidFill>
                  <a:srgbClr val="000000"/>
                </a:solidFill>
                <a:latin typeface="Calibri" panose="020F0502020204030204" pitchFamily="34" charset="0"/>
              </a:rPr>
              <a:t>les Douanes françaises et l’Institut français de Prague, </a:t>
            </a:r>
            <a:endParaRPr lang="fr-FR" sz="1200" dirty="0">
              <a:solidFill>
                <a:srgbClr val="000000"/>
              </a:solidFill>
              <a:latin typeface="Calibri" panose="020F0502020204030204" pitchFamily="34" charset="0"/>
            </a:endParaRPr>
          </a:p>
          <a:p>
            <a:pPr algn="ctr"/>
            <a:r>
              <a:rPr lang="fr-FR" sz="1200" b="1" dirty="0">
                <a:solidFill>
                  <a:srgbClr val="000000"/>
                </a:solidFill>
                <a:latin typeface="Calibri" panose="020F0502020204030204" pitchFamily="34" charset="0"/>
              </a:rPr>
              <a:t>ont le plaisir de vous convier au</a:t>
            </a:r>
            <a:endParaRPr lang="fr-FR" sz="1200" dirty="0">
              <a:solidFill>
                <a:srgbClr val="000000"/>
              </a:solidFill>
              <a:latin typeface="Calibri" panose="020F0502020204030204" pitchFamily="34" charset="0"/>
            </a:endParaRPr>
          </a:p>
          <a:p>
            <a:pPr algn="ctr"/>
            <a:r>
              <a:rPr lang="fr-FR" sz="1200" b="1" dirty="0">
                <a:solidFill>
                  <a:srgbClr val="000000"/>
                </a:solidFill>
                <a:latin typeface="Calibri" panose="020F0502020204030204" pitchFamily="34" charset="0"/>
              </a:rPr>
              <a:t>« Colloque franco-tchèque sur le nouveau</a:t>
            </a:r>
            <a:endParaRPr lang="fr-FR" sz="1200" dirty="0">
              <a:solidFill>
                <a:srgbClr val="000000"/>
              </a:solidFill>
              <a:latin typeface="Calibri" panose="020F0502020204030204" pitchFamily="34" charset="0"/>
            </a:endParaRPr>
          </a:p>
          <a:p>
            <a:pPr algn="ctr"/>
            <a:r>
              <a:rPr lang="fr-FR" sz="1200" b="1" dirty="0">
                <a:solidFill>
                  <a:srgbClr val="000000"/>
                </a:solidFill>
                <a:latin typeface="Calibri" panose="020F0502020204030204" pitchFamily="34" charset="0"/>
              </a:rPr>
              <a:t>Code des douanes de l´Union »</a:t>
            </a:r>
            <a:endParaRPr lang="fr-FR" sz="1200" dirty="0">
              <a:solidFill>
                <a:srgbClr val="000000"/>
              </a:solidFill>
              <a:latin typeface="Calibri" panose="020F0502020204030204" pitchFamily="34" charset="0"/>
            </a:endParaRPr>
          </a:p>
          <a:p>
            <a:pPr algn="ctr"/>
            <a:r>
              <a:rPr lang="cs-CZ" sz="1200" b="1" dirty="0" err="1">
                <a:solidFill>
                  <a:srgbClr val="000000"/>
                </a:solidFill>
                <a:latin typeface="Calibri" panose="020F0502020204030204" pitchFamily="34" charset="0"/>
              </a:rPr>
              <a:t>le</a:t>
            </a:r>
            <a:r>
              <a:rPr lang="cs-CZ" sz="1200" b="1" dirty="0">
                <a:solidFill>
                  <a:srgbClr val="000000"/>
                </a:solidFill>
                <a:latin typeface="Calibri" panose="020F0502020204030204" pitchFamily="34" charset="0"/>
              </a:rPr>
              <a:t> </a:t>
            </a:r>
            <a:r>
              <a:rPr lang="cs-CZ" sz="1200" b="1" dirty="0" err="1">
                <a:solidFill>
                  <a:srgbClr val="000000"/>
                </a:solidFill>
                <a:latin typeface="Calibri" panose="020F0502020204030204" pitchFamily="34" charset="0"/>
              </a:rPr>
              <a:t>lundi</a:t>
            </a:r>
            <a:r>
              <a:rPr lang="cs-CZ" sz="1200" b="1" dirty="0">
                <a:solidFill>
                  <a:srgbClr val="000000"/>
                </a:solidFill>
                <a:latin typeface="Calibri" panose="020F0502020204030204" pitchFamily="34" charset="0"/>
              </a:rPr>
              <a:t> 18 </a:t>
            </a:r>
            <a:r>
              <a:rPr lang="cs-CZ" sz="1200" b="1" dirty="0" err="1">
                <a:solidFill>
                  <a:srgbClr val="000000"/>
                </a:solidFill>
                <a:latin typeface="Calibri" panose="020F0502020204030204" pitchFamily="34" charset="0"/>
              </a:rPr>
              <a:t>avril</a:t>
            </a:r>
            <a:r>
              <a:rPr lang="cs-CZ" sz="1200" b="1" dirty="0">
                <a:solidFill>
                  <a:srgbClr val="000000"/>
                </a:solidFill>
                <a:latin typeface="Calibri" panose="020F0502020204030204" pitchFamily="34" charset="0"/>
              </a:rPr>
              <a:t> 2016 de 9h00 à 14h30</a:t>
            </a:r>
            <a:endParaRPr lang="cs-CZ" sz="1200" dirty="0">
              <a:solidFill>
                <a:srgbClr val="000000"/>
              </a:solidFill>
              <a:latin typeface="Calibri" panose="020F0502020204030204" pitchFamily="34" charset="0"/>
            </a:endParaRPr>
          </a:p>
          <a:p>
            <a:pPr algn="ctr"/>
            <a:r>
              <a:rPr lang="fr-FR" sz="1200" b="1" dirty="0">
                <a:solidFill>
                  <a:srgbClr val="000000"/>
                </a:solidFill>
                <a:latin typeface="Calibri" panose="020F0502020204030204" pitchFamily="34" charset="0"/>
              </a:rPr>
              <a:t>à l’Institut français de Prague, 35, rue Štěpánská, Prague 1</a:t>
            </a:r>
            <a:endParaRPr lang="fr-FR" sz="1200" dirty="0">
              <a:solidFill>
                <a:srgbClr val="000000"/>
              </a:solidFill>
              <a:latin typeface="Calibri" panose="020F0502020204030204" pitchFamily="34" charset="0"/>
            </a:endParaRPr>
          </a:p>
          <a:p>
            <a:pPr algn="ctr"/>
            <a:r>
              <a:rPr lang="fr-FR" sz="1200" b="1" dirty="0">
                <a:solidFill>
                  <a:srgbClr val="000000"/>
                </a:solidFill>
                <a:latin typeface="Calibri" panose="020F0502020204030204" pitchFamily="34" charset="0"/>
              </a:rPr>
              <a:t>Une traduction simultanée franco-tchèque sera assurée.</a:t>
            </a:r>
            <a:endParaRPr lang="fr-FR" sz="1200" dirty="0">
              <a:solidFill>
                <a:srgbClr val="000000"/>
              </a:solidFill>
              <a:latin typeface="Calibri" panose="020F0502020204030204" pitchFamily="34" charset="0"/>
            </a:endParaRPr>
          </a:p>
          <a:p>
            <a:pPr algn="ctr"/>
            <a:r>
              <a:rPr lang="cs-CZ" sz="1200" dirty="0">
                <a:solidFill>
                  <a:srgbClr val="000000"/>
                </a:solidFill>
                <a:latin typeface="Minion Pro"/>
              </a:rPr>
              <a:t>* * *</a:t>
            </a:r>
          </a:p>
          <a:p>
            <a:pPr algn="ctr"/>
            <a:r>
              <a:rPr lang="fr-FR" sz="1200" dirty="0">
                <a:solidFill>
                  <a:srgbClr val="000000"/>
                </a:solidFill>
                <a:latin typeface="Univers"/>
              </a:rPr>
              <a:t>AMBASSADE DE FRANCE EN RÉPUBLIQUE TCHÈQUE</a:t>
            </a:r>
          </a:p>
          <a:p>
            <a:pPr algn="ctr"/>
            <a:r>
              <a:rPr lang="cs-CZ" sz="1200" dirty="0">
                <a:solidFill>
                  <a:srgbClr val="000000"/>
                </a:solidFill>
                <a:latin typeface="Univers"/>
              </a:rPr>
              <a:t>SERVICE ÉCONOMIQUE</a:t>
            </a:r>
            <a:endParaRPr lang="cs-CZ" sz="1200" dirty="0"/>
          </a:p>
        </p:txBody>
      </p:sp>
      <p:pic>
        <p:nvPicPr>
          <p:cNvPr id="7" name="Obrázek 6"/>
          <p:cNvPicPr>
            <a:picLocks noChangeAspect="1"/>
          </p:cNvPicPr>
          <p:nvPr/>
        </p:nvPicPr>
        <p:blipFill>
          <a:blip r:embed="rId4"/>
          <a:stretch>
            <a:fillRect/>
          </a:stretch>
        </p:blipFill>
        <p:spPr>
          <a:xfrm>
            <a:off x="683568" y="647229"/>
            <a:ext cx="1080120" cy="1368944"/>
          </a:xfrm>
          <a:prstGeom prst="rect">
            <a:avLst/>
          </a:prstGeom>
        </p:spPr>
      </p:pic>
      <p:pic>
        <p:nvPicPr>
          <p:cNvPr id="8" name="Obrázek 7"/>
          <p:cNvPicPr>
            <a:picLocks noChangeAspect="1"/>
          </p:cNvPicPr>
          <p:nvPr/>
        </p:nvPicPr>
        <p:blipFill>
          <a:blip r:embed="rId5"/>
          <a:stretch>
            <a:fillRect/>
          </a:stretch>
        </p:blipFill>
        <p:spPr>
          <a:xfrm>
            <a:off x="2051720" y="631237"/>
            <a:ext cx="1088110" cy="1117384"/>
          </a:xfrm>
          <a:prstGeom prst="rect">
            <a:avLst/>
          </a:prstGeom>
        </p:spPr>
      </p:pic>
      <p:pic>
        <p:nvPicPr>
          <p:cNvPr id="9" name="Obrázek 8"/>
          <p:cNvPicPr>
            <a:picLocks noChangeAspect="1"/>
          </p:cNvPicPr>
          <p:nvPr/>
        </p:nvPicPr>
        <p:blipFill>
          <a:blip r:embed="rId6"/>
          <a:stretch>
            <a:fillRect/>
          </a:stretch>
        </p:blipFill>
        <p:spPr>
          <a:xfrm>
            <a:off x="683568" y="2782743"/>
            <a:ext cx="2138024" cy="1386791"/>
          </a:xfrm>
          <a:prstGeom prst="rect">
            <a:avLst/>
          </a:prstGeom>
        </p:spPr>
      </p:pic>
      <p:pic>
        <p:nvPicPr>
          <p:cNvPr id="10" name="Obrázek 9"/>
          <p:cNvPicPr>
            <a:picLocks noChangeAspect="1"/>
          </p:cNvPicPr>
          <p:nvPr/>
        </p:nvPicPr>
        <p:blipFill>
          <a:blip r:embed="rId7"/>
          <a:stretch>
            <a:fillRect/>
          </a:stretch>
        </p:blipFill>
        <p:spPr>
          <a:xfrm>
            <a:off x="659608" y="4616464"/>
            <a:ext cx="2034802" cy="1320749"/>
          </a:xfrm>
          <a:prstGeom prst="rect">
            <a:avLst/>
          </a:prstGeom>
        </p:spPr>
      </p:pic>
    </p:spTree>
    <p:extLst>
      <p:ext uri="{BB962C8B-B14F-4D97-AF65-F5344CB8AC3E}">
        <p14:creationId xmlns:p14="http://schemas.microsoft.com/office/powerpoint/2010/main" val="1638998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Dočasné uskladnění (1)</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744501"/>
            <a:ext cx="8802687" cy="5541323"/>
          </a:xfrm>
          <a:extLst/>
        </p:spPr>
        <p:txBody>
          <a:bodyPr/>
          <a:lstStyle/>
          <a:p>
            <a:pPr marL="46037" indent="0" algn="just">
              <a:buNone/>
              <a:defRPr/>
            </a:pPr>
            <a:r>
              <a:rPr lang="cs-CZ" sz="2400" b="1" dirty="0" smtClean="0">
                <a:solidFill>
                  <a:schemeClr val="accent1">
                    <a:lumMod val="50000"/>
                  </a:schemeClr>
                </a:solidFill>
              </a:rPr>
              <a:t>Základní novinky v oblasti dočasného uskladnění/dočasných </a:t>
            </a:r>
            <a:r>
              <a:rPr lang="cs-CZ" sz="2400" b="1" dirty="0">
                <a:solidFill>
                  <a:schemeClr val="accent1">
                    <a:lumMod val="50000"/>
                  </a:schemeClr>
                </a:solidFill>
              </a:rPr>
              <a:t>s</a:t>
            </a:r>
            <a:r>
              <a:rPr lang="cs-CZ" sz="2400" b="1" dirty="0" smtClean="0">
                <a:solidFill>
                  <a:schemeClr val="accent1">
                    <a:lumMod val="50000"/>
                  </a:schemeClr>
                </a:solidFill>
              </a:rPr>
              <a:t>kladů </a:t>
            </a:r>
            <a:endParaRPr lang="cs-CZ" sz="24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Sjednocení a </a:t>
            </a:r>
            <a:r>
              <a:rPr lang="cs-CZ" sz="2000" b="1" dirty="0" smtClean="0">
                <a:solidFill>
                  <a:schemeClr val="accent1">
                    <a:lumMod val="50000"/>
                  </a:schemeClr>
                </a:solidFill>
              </a:rPr>
              <a:t>prodloužení </a:t>
            </a:r>
            <a:r>
              <a:rPr lang="cs-CZ" sz="2000" dirty="0" smtClean="0">
                <a:solidFill>
                  <a:schemeClr val="accent1">
                    <a:lumMod val="50000"/>
                  </a:schemeClr>
                </a:solidFill>
              </a:rPr>
              <a:t>doby DU </a:t>
            </a:r>
            <a:r>
              <a:rPr lang="cs-CZ" sz="2000" b="1" dirty="0" smtClean="0">
                <a:solidFill>
                  <a:schemeClr val="accent1">
                    <a:lumMod val="50000"/>
                  </a:schemeClr>
                </a:solidFill>
              </a:rPr>
              <a:t>na 90 dnů. </a:t>
            </a:r>
            <a:r>
              <a:rPr lang="cs-CZ" sz="2000" dirty="0" smtClean="0">
                <a:solidFill>
                  <a:schemeClr val="accent1">
                    <a:lumMod val="50000"/>
                  </a:schemeClr>
                </a:solidFill>
              </a:rPr>
              <a:t>Tuto </a:t>
            </a:r>
            <a:r>
              <a:rPr lang="cs-CZ" sz="2000" b="1" dirty="0" smtClean="0">
                <a:solidFill>
                  <a:schemeClr val="accent1">
                    <a:lumMod val="50000"/>
                  </a:schemeClr>
                </a:solidFill>
              </a:rPr>
              <a:t>lhůtu</a:t>
            </a:r>
            <a:r>
              <a:rPr lang="cs-CZ" sz="2000" dirty="0" smtClean="0">
                <a:solidFill>
                  <a:schemeClr val="accent1">
                    <a:lumMod val="50000"/>
                  </a:schemeClr>
                </a:solidFill>
              </a:rPr>
              <a:t> již </a:t>
            </a:r>
            <a:r>
              <a:rPr lang="cs-CZ" sz="2000" b="1" dirty="0" smtClean="0">
                <a:solidFill>
                  <a:schemeClr val="accent1">
                    <a:lumMod val="50000"/>
                  </a:schemeClr>
                </a:solidFill>
              </a:rPr>
              <a:t>nelze</a:t>
            </a:r>
            <a:r>
              <a:rPr lang="cs-CZ" sz="2000" dirty="0" smtClean="0">
                <a:solidFill>
                  <a:schemeClr val="accent1">
                    <a:lumMod val="50000"/>
                  </a:schemeClr>
                </a:solidFill>
              </a:rPr>
              <a:t> v kontextu s čl. 55 odst. 1 UCC </a:t>
            </a:r>
            <a:r>
              <a:rPr lang="cs-CZ" sz="2000" b="1" dirty="0" smtClean="0">
                <a:solidFill>
                  <a:schemeClr val="accent1">
                    <a:lumMod val="50000"/>
                  </a:schemeClr>
                </a:solidFill>
              </a:rPr>
              <a:t>prodloužit</a:t>
            </a:r>
            <a:r>
              <a:rPr lang="cs-CZ" sz="2000" dirty="0" smtClean="0">
                <a:solidFill>
                  <a:schemeClr val="accent1">
                    <a:lumMod val="50000"/>
                  </a:schemeClr>
                </a:solidFill>
              </a:rPr>
              <a:t> (ani zkrátit, odložit či přesunout).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b="1"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Provozování DS </a:t>
            </a:r>
            <a:r>
              <a:rPr lang="cs-CZ" sz="2000" b="1" dirty="0" smtClean="0">
                <a:solidFill>
                  <a:schemeClr val="accent1">
                    <a:lumMod val="50000"/>
                  </a:schemeClr>
                </a:solidFill>
              </a:rPr>
              <a:t>vyžaduje povolení</a:t>
            </a:r>
            <a:r>
              <a:rPr lang="cs-CZ" sz="2000" dirty="0" smtClean="0">
                <a:solidFill>
                  <a:schemeClr val="accent1">
                    <a:lumMod val="50000"/>
                  </a:schemeClr>
                </a:solidFill>
              </a:rPr>
              <a:t>, mj. podmíněné </a:t>
            </a:r>
            <a:r>
              <a:rPr lang="cs-CZ" sz="2000" b="1" dirty="0" smtClean="0">
                <a:solidFill>
                  <a:schemeClr val="accent1">
                    <a:lumMod val="50000"/>
                  </a:schemeClr>
                </a:solidFill>
              </a:rPr>
              <a:t>povinným poskytnutím jistoty.</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b="1"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Pro DU </a:t>
            </a:r>
            <a:r>
              <a:rPr lang="cs-CZ" sz="2000" b="1" dirty="0" smtClean="0">
                <a:solidFill>
                  <a:schemeClr val="accent1">
                    <a:lumMod val="50000"/>
                  </a:schemeClr>
                </a:solidFill>
              </a:rPr>
              <a:t>lze schválit i jiné místo </a:t>
            </a:r>
            <a:r>
              <a:rPr lang="cs-CZ" sz="2000" dirty="0" smtClean="0">
                <a:solidFill>
                  <a:schemeClr val="accent1">
                    <a:lumMod val="50000"/>
                  </a:schemeClr>
                </a:solidFill>
              </a:rPr>
              <a:t>než </a:t>
            </a:r>
            <a:r>
              <a:rPr lang="cs-CZ" sz="2000" dirty="0">
                <a:solidFill>
                  <a:schemeClr val="accent1">
                    <a:lumMod val="50000"/>
                  </a:schemeClr>
                </a:solidFill>
              </a:rPr>
              <a:t>DS </a:t>
            </a:r>
            <a:r>
              <a:rPr lang="cs-CZ" sz="2000" dirty="0" smtClean="0">
                <a:solidFill>
                  <a:schemeClr val="accent1">
                    <a:lumMod val="50000"/>
                  </a:schemeClr>
                </a:solidFill>
              </a:rPr>
              <a:t>- čl. 115 odst. 2 UCC DA - souvislost s místem předložení zboží (odst. 1); nejpozději do </a:t>
            </a:r>
            <a:r>
              <a:rPr lang="cs-CZ" sz="2000" b="1" dirty="0" smtClean="0">
                <a:solidFill>
                  <a:schemeClr val="accent1">
                    <a:lumMod val="50000"/>
                  </a:schemeClr>
                </a:solidFill>
              </a:rPr>
              <a:t>druhého dne </a:t>
            </a:r>
            <a:r>
              <a:rPr lang="cs-CZ" sz="2000" dirty="0" smtClean="0">
                <a:solidFill>
                  <a:schemeClr val="accent1">
                    <a:lumMod val="50000"/>
                  </a:schemeClr>
                </a:solidFill>
              </a:rPr>
              <a:t>po předložení musí být </a:t>
            </a:r>
            <a:r>
              <a:rPr lang="cs-CZ" sz="2000" b="1" dirty="0" smtClean="0">
                <a:solidFill>
                  <a:schemeClr val="accent1">
                    <a:lumMod val="50000"/>
                  </a:schemeClr>
                </a:solidFill>
              </a:rPr>
              <a:t>navrženo do režimu</a:t>
            </a: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Možnost povolit </a:t>
            </a:r>
            <a:r>
              <a:rPr lang="cs-CZ" sz="2000" b="1" dirty="0" smtClean="0">
                <a:solidFill>
                  <a:schemeClr val="accent1">
                    <a:lumMod val="50000"/>
                  </a:schemeClr>
                </a:solidFill>
              </a:rPr>
              <a:t>přemístění </a:t>
            </a:r>
            <a:r>
              <a:rPr lang="cs-CZ" sz="2000" b="1" dirty="0">
                <a:solidFill>
                  <a:schemeClr val="accent1">
                    <a:lumMod val="50000"/>
                  </a:schemeClr>
                </a:solidFill>
              </a:rPr>
              <a:t>zboží mezi</a:t>
            </a:r>
            <a:r>
              <a:rPr lang="cs-CZ" sz="2000" dirty="0">
                <a:solidFill>
                  <a:schemeClr val="accent1">
                    <a:lumMod val="50000"/>
                  </a:schemeClr>
                </a:solidFill>
              </a:rPr>
              <a:t> dvěma </a:t>
            </a:r>
            <a:r>
              <a:rPr lang="cs-CZ" sz="2000" b="1" dirty="0">
                <a:solidFill>
                  <a:schemeClr val="accent1">
                    <a:lumMod val="50000"/>
                  </a:schemeClr>
                </a:solidFill>
              </a:rPr>
              <a:t>DS </a:t>
            </a:r>
            <a:r>
              <a:rPr lang="cs-CZ" sz="2000" dirty="0">
                <a:solidFill>
                  <a:schemeClr val="accent1">
                    <a:lumMod val="50000"/>
                  </a:schemeClr>
                </a:solidFill>
              </a:rPr>
              <a:t>(bez </a:t>
            </a:r>
            <a:r>
              <a:rPr lang="cs-CZ" sz="2000" dirty="0" smtClean="0">
                <a:solidFill>
                  <a:schemeClr val="accent1">
                    <a:lumMod val="50000"/>
                  </a:schemeClr>
                </a:solidFill>
              </a:rPr>
              <a:t>režimu </a:t>
            </a:r>
            <a:r>
              <a:rPr lang="cs-CZ" sz="2000" dirty="0">
                <a:solidFill>
                  <a:schemeClr val="accent1">
                    <a:lumMod val="50000"/>
                  </a:schemeClr>
                </a:solidFill>
              </a:rPr>
              <a:t>vnějšího tranzitu), a to i mezi dvěma členskými státy</a:t>
            </a:r>
            <a:r>
              <a:rPr lang="cs-CZ" sz="2000" dirty="0" smtClean="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Zavádí se formální (celní) </a:t>
            </a:r>
            <a:r>
              <a:rPr lang="cs-CZ" sz="2000" b="1" dirty="0" smtClean="0">
                <a:solidFill>
                  <a:schemeClr val="accent1">
                    <a:lumMod val="50000"/>
                  </a:schemeClr>
                </a:solidFill>
              </a:rPr>
              <a:t>prohlášení pro DS</a:t>
            </a:r>
            <a:r>
              <a:rPr lang="cs-CZ" sz="2000" dirty="0" smtClean="0">
                <a:solidFill>
                  <a:schemeClr val="accent1">
                    <a:lumMod val="50000"/>
                  </a:schemeClr>
                </a:solidFill>
              </a:rPr>
              <a:t>, které je třeba podat nejpozději v okamžiku předložení zboží, </a:t>
            </a:r>
            <a:r>
              <a:rPr lang="cs-CZ" sz="2000" dirty="0">
                <a:solidFill>
                  <a:schemeClr val="accent1">
                    <a:lumMod val="50000"/>
                  </a:schemeClr>
                </a:solidFill>
              </a:rPr>
              <a:t>stanovují se pro něj podmínky a okolnosti, za kterých </a:t>
            </a:r>
            <a:r>
              <a:rPr lang="cs-CZ" sz="2000" dirty="0" smtClean="0">
                <a:solidFill>
                  <a:schemeClr val="accent1">
                    <a:lumMod val="50000"/>
                  </a:schemeClr>
                </a:solidFill>
              </a:rPr>
              <a:t>lze jeho </a:t>
            </a:r>
            <a:r>
              <a:rPr lang="cs-CZ" sz="2000" dirty="0">
                <a:solidFill>
                  <a:schemeClr val="accent1">
                    <a:lumMod val="50000"/>
                  </a:schemeClr>
                </a:solidFill>
              </a:rPr>
              <a:t>údaje </a:t>
            </a:r>
            <a:r>
              <a:rPr lang="cs-CZ" sz="2000" dirty="0" smtClean="0">
                <a:solidFill>
                  <a:schemeClr val="accent1">
                    <a:lumMod val="50000"/>
                  </a:schemeClr>
                </a:solidFill>
              </a:rPr>
              <a:t>opravit </a:t>
            </a:r>
            <a:r>
              <a:rPr lang="cs-CZ" sz="2000" dirty="0">
                <a:solidFill>
                  <a:schemeClr val="accent1">
                    <a:lumMod val="50000"/>
                  </a:schemeClr>
                </a:solidFill>
              </a:rPr>
              <a:t>či zrušit jeho </a:t>
            </a:r>
            <a:r>
              <a:rPr lang="cs-CZ" sz="2000" dirty="0" smtClean="0">
                <a:solidFill>
                  <a:schemeClr val="accent1">
                    <a:lumMod val="50000"/>
                  </a:schemeClr>
                </a:solidFill>
              </a:rPr>
              <a:t>platnost. Stále však platí, že </a:t>
            </a:r>
            <a:r>
              <a:rPr lang="cs-CZ" sz="2000" b="1" dirty="0" smtClean="0">
                <a:solidFill>
                  <a:schemeClr val="accent1">
                    <a:lumMod val="50000"/>
                  </a:schemeClr>
                </a:solidFill>
              </a:rPr>
              <a:t>zboží je DU i bez jeho podání</a:t>
            </a:r>
            <a:r>
              <a:rPr lang="cs-CZ" sz="2000" dirty="0" smtClean="0">
                <a:solidFill>
                  <a:schemeClr val="accent1">
                    <a:lumMod val="50000"/>
                  </a:schemeClr>
                </a:solidFill>
              </a:rPr>
              <a:t>. </a:t>
            </a:r>
            <a:r>
              <a:rPr lang="cs-CZ" sz="2000" dirty="0">
                <a:solidFill>
                  <a:schemeClr val="accent1">
                    <a:lumMod val="50000"/>
                  </a:schemeClr>
                </a:solidFill>
              </a:rPr>
              <a:t>CP pro DS může být nahrazeno standardním CP podaným před předložením zboží.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140230118"/>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Dočasné uskladnění (2)</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476672"/>
            <a:ext cx="8802687" cy="5809153"/>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V </a:t>
            </a:r>
            <a:r>
              <a:rPr lang="cs-CZ" sz="2000" dirty="0">
                <a:solidFill>
                  <a:schemeClr val="accent1">
                    <a:lumMod val="50000"/>
                  </a:schemeClr>
                </a:solidFill>
              </a:rPr>
              <a:t>příloze B UCC DA jsou stanoveny datové prvky/údaje, které musí toto prohlášení obsahovat (sloupec G4) – poměrně omezený rozsah údajů, odpovídající většině „složitějších typů“ ESD, resp. datových souborů pro ESD. </a:t>
            </a: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Čl. 11 </a:t>
            </a:r>
            <a:r>
              <a:rPr lang="cs-CZ" sz="2000" b="1" dirty="0" smtClean="0">
                <a:solidFill>
                  <a:schemeClr val="accent1">
                    <a:lumMod val="50000"/>
                  </a:schemeClr>
                </a:solidFill>
              </a:rPr>
              <a:t>TDA umožňuje</a:t>
            </a:r>
            <a:r>
              <a:rPr lang="cs-CZ" sz="2000" dirty="0" smtClean="0">
                <a:solidFill>
                  <a:schemeClr val="accent1">
                    <a:lumMod val="50000"/>
                  </a:schemeClr>
                </a:solidFill>
              </a:rPr>
              <a:t> </a:t>
            </a:r>
            <a:r>
              <a:rPr lang="cs-CZ" sz="2000" b="1" dirty="0" smtClean="0">
                <a:solidFill>
                  <a:schemeClr val="accent1">
                    <a:lumMod val="50000"/>
                  </a:schemeClr>
                </a:solidFill>
              </a:rPr>
              <a:t>do doby zprovoznění systémů</a:t>
            </a:r>
            <a:r>
              <a:rPr lang="cs-CZ" sz="2000" dirty="0" smtClean="0">
                <a:solidFill>
                  <a:schemeClr val="accent1">
                    <a:lumMod val="50000"/>
                  </a:schemeClr>
                </a:solidFill>
              </a:rPr>
              <a:t> </a:t>
            </a:r>
            <a:r>
              <a:rPr lang="cs-CZ" sz="2000" b="1" dirty="0" smtClean="0">
                <a:solidFill>
                  <a:schemeClr val="accent1">
                    <a:lumMod val="50000"/>
                  </a:schemeClr>
                </a:solidFill>
              </a:rPr>
              <a:t>pro</a:t>
            </a:r>
            <a:r>
              <a:rPr lang="cs-CZ" sz="2000" dirty="0" smtClean="0">
                <a:solidFill>
                  <a:schemeClr val="accent1">
                    <a:lumMod val="50000"/>
                  </a:schemeClr>
                </a:solidFill>
              </a:rPr>
              <a:t> </a:t>
            </a:r>
            <a:r>
              <a:rPr lang="cs-CZ" sz="2000" dirty="0" err="1" smtClean="0">
                <a:solidFill>
                  <a:schemeClr val="accent1">
                    <a:lumMod val="50000"/>
                  </a:schemeClr>
                </a:solidFill>
              </a:rPr>
              <a:t>ozn</a:t>
            </a:r>
            <a:r>
              <a:rPr lang="cs-CZ" sz="2000" dirty="0" smtClean="0">
                <a:solidFill>
                  <a:schemeClr val="accent1">
                    <a:lumMod val="50000"/>
                  </a:schemeClr>
                </a:solidFill>
              </a:rPr>
              <a:t>. o </a:t>
            </a:r>
            <a:r>
              <a:rPr lang="cs-CZ" sz="2000" dirty="0" err="1" smtClean="0">
                <a:solidFill>
                  <a:schemeClr val="accent1">
                    <a:lumMod val="50000"/>
                  </a:schemeClr>
                </a:solidFill>
              </a:rPr>
              <a:t>příj</a:t>
            </a:r>
            <a:r>
              <a:rPr lang="cs-CZ" sz="2000" dirty="0" smtClean="0">
                <a:solidFill>
                  <a:schemeClr val="accent1">
                    <a:lumMod val="50000"/>
                  </a:schemeClr>
                </a:solidFill>
              </a:rPr>
              <a:t>., </a:t>
            </a:r>
            <a:r>
              <a:rPr lang="cs-CZ" sz="2000" dirty="0" err="1" smtClean="0">
                <a:solidFill>
                  <a:schemeClr val="accent1">
                    <a:lumMod val="50000"/>
                  </a:schemeClr>
                </a:solidFill>
              </a:rPr>
              <a:t>ozn</a:t>
            </a:r>
            <a:r>
              <a:rPr lang="cs-CZ" sz="2000" dirty="0" smtClean="0">
                <a:solidFill>
                  <a:schemeClr val="accent1">
                    <a:lumMod val="50000"/>
                  </a:schemeClr>
                </a:solidFill>
              </a:rPr>
              <a:t>. o předl. zboží a </a:t>
            </a:r>
            <a:r>
              <a:rPr lang="cs-CZ" sz="2000" b="1" dirty="0" smtClean="0">
                <a:solidFill>
                  <a:schemeClr val="accent1">
                    <a:lumMod val="50000"/>
                  </a:schemeClr>
                </a:solidFill>
              </a:rPr>
              <a:t>dočasné uskladnění </a:t>
            </a:r>
            <a:r>
              <a:rPr lang="cs-CZ" sz="2000" dirty="0" smtClean="0">
                <a:solidFill>
                  <a:schemeClr val="accent1">
                    <a:lumMod val="50000"/>
                  </a:schemeClr>
                </a:solidFill>
              </a:rPr>
              <a:t>celním orgánům povolit, aby pro podání prohlášení pro DU byly použity </a:t>
            </a:r>
            <a:r>
              <a:rPr lang="cs-CZ" sz="2000" b="1" dirty="0" smtClean="0">
                <a:solidFill>
                  <a:schemeClr val="accent1">
                    <a:lumMod val="50000"/>
                  </a:schemeClr>
                </a:solidFill>
              </a:rPr>
              <a:t>jiné způsoby</a:t>
            </a:r>
            <a:r>
              <a:rPr lang="cs-CZ" sz="2000" dirty="0" smtClean="0">
                <a:solidFill>
                  <a:schemeClr val="accent1">
                    <a:lumMod val="50000"/>
                  </a:schemeClr>
                </a:solidFill>
              </a:rPr>
              <a:t>, než metody elektronického zpracování dat (nebo použít </a:t>
            </a:r>
            <a:r>
              <a:rPr lang="cs-CZ" sz="2000" b="1" dirty="0" smtClean="0">
                <a:solidFill>
                  <a:schemeClr val="accent1">
                    <a:lumMod val="50000"/>
                  </a:schemeClr>
                </a:solidFill>
              </a:rPr>
              <a:t>stávající el. systémy </a:t>
            </a:r>
            <a:r>
              <a:rPr lang="cs-CZ" sz="2000" dirty="0" smtClean="0">
                <a:solidFill>
                  <a:schemeClr val="accent1">
                    <a:lumMod val="50000"/>
                  </a:schemeClr>
                </a:solidFill>
              </a:rPr>
              <a:t>členského státu).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U schválených příjemců a DS na vstupních místech (letiště), tj. kde je podáváno držiteli povolení DS „</a:t>
            </a:r>
            <a:r>
              <a:rPr lang="cs-CZ" sz="2000" b="1" dirty="0" smtClean="0">
                <a:solidFill>
                  <a:schemeClr val="accent1">
                    <a:lumMod val="50000"/>
                  </a:schemeClr>
                </a:solidFill>
              </a:rPr>
              <a:t>k opakovanému ukládání</a:t>
            </a:r>
            <a:r>
              <a:rPr lang="cs-CZ" sz="2000" dirty="0" smtClean="0">
                <a:solidFill>
                  <a:schemeClr val="accent1">
                    <a:lumMod val="50000"/>
                  </a:schemeClr>
                </a:solidFill>
              </a:rPr>
              <a:t>“ SD pro DU, bude </a:t>
            </a:r>
            <a:r>
              <a:rPr lang="cs-CZ" sz="2000" b="1" dirty="0" smtClean="0">
                <a:solidFill>
                  <a:schemeClr val="accent1">
                    <a:lumMod val="50000"/>
                  </a:schemeClr>
                </a:solidFill>
              </a:rPr>
              <a:t>plně zachována stávající forma</a:t>
            </a:r>
            <a:r>
              <a:rPr lang="cs-CZ" sz="2000" dirty="0" smtClean="0">
                <a:solidFill>
                  <a:schemeClr val="accent1">
                    <a:lumMod val="50000"/>
                  </a:schemeClr>
                </a:solidFill>
              </a:rPr>
              <a:t> tohoto SD, resp. stávající forma </a:t>
            </a:r>
            <a:r>
              <a:rPr lang="cs-CZ" sz="2000" b="1" dirty="0" smtClean="0">
                <a:solidFill>
                  <a:schemeClr val="accent1">
                    <a:lumMod val="50000"/>
                  </a:schemeClr>
                </a:solidFill>
              </a:rPr>
              <a:t>komunikace</a:t>
            </a:r>
            <a:r>
              <a:rPr lang="cs-CZ" sz="2000" dirty="0" smtClean="0">
                <a:solidFill>
                  <a:schemeClr val="accent1">
                    <a:lumMod val="50000"/>
                  </a:schemeClr>
                </a:solidFill>
              </a:rPr>
              <a:t>. To platí i pro nová povolení, vydaná po 1. 5. 2016.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U „</a:t>
            </a:r>
            <a:r>
              <a:rPr lang="cs-CZ" sz="2000" b="1" dirty="0" smtClean="0">
                <a:solidFill>
                  <a:schemeClr val="accent1">
                    <a:lumMod val="50000"/>
                  </a:schemeClr>
                </a:solidFill>
              </a:rPr>
              <a:t>jednorázových“ DS</a:t>
            </a:r>
            <a:r>
              <a:rPr lang="cs-CZ" sz="2000" dirty="0" smtClean="0">
                <a:solidFill>
                  <a:schemeClr val="accent1">
                    <a:lumMod val="50000"/>
                  </a:schemeClr>
                </a:solidFill>
              </a:rPr>
              <a:t>, které jsou však reálně </a:t>
            </a:r>
            <a:r>
              <a:rPr lang="cs-CZ" sz="2000" b="1" dirty="0" smtClean="0">
                <a:solidFill>
                  <a:schemeClr val="accent1">
                    <a:lumMod val="50000"/>
                  </a:schemeClr>
                </a:solidFill>
              </a:rPr>
              <a:t>využívány opakovaně</a:t>
            </a:r>
            <a:r>
              <a:rPr lang="cs-CZ" sz="2000" dirty="0" smtClean="0">
                <a:solidFill>
                  <a:schemeClr val="accent1">
                    <a:lumMod val="50000"/>
                  </a:schemeClr>
                </a:solidFill>
              </a:rPr>
              <a:t>, bude </a:t>
            </a:r>
            <a:r>
              <a:rPr lang="cs-CZ" sz="2000" b="1" dirty="0" smtClean="0">
                <a:solidFill>
                  <a:schemeClr val="accent1">
                    <a:lumMod val="50000"/>
                  </a:schemeClr>
                </a:solidFill>
              </a:rPr>
              <a:t>nutné požádat o povolení DS </a:t>
            </a:r>
            <a:r>
              <a:rPr lang="cs-CZ" sz="2000" dirty="0" smtClean="0">
                <a:solidFill>
                  <a:schemeClr val="accent1">
                    <a:lumMod val="50000"/>
                  </a:schemeClr>
                </a:solidFill>
              </a:rPr>
              <a:t>podle čl. 148 UCC. </a:t>
            </a:r>
            <a:r>
              <a:rPr lang="cs-CZ" sz="2000" b="1" dirty="0" smtClean="0">
                <a:solidFill>
                  <a:schemeClr val="accent1">
                    <a:lumMod val="50000"/>
                  </a:schemeClr>
                </a:solidFill>
              </a:rPr>
              <a:t>Skutečně jednorázové</a:t>
            </a:r>
            <a:r>
              <a:rPr lang="cs-CZ" sz="2000" dirty="0" smtClean="0">
                <a:solidFill>
                  <a:schemeClr val="accent1">
                    <a:lumMod val="50000"/>
                  </a:schemeClr>
                </a:solidFill>
              </a:rPr>
              <a:t> případy DU bude možné </a:t>
            </a:r>
            <a:r>
              <a:rPr lang="cs-CZ" sz="2000" b="1" dirty="0" smtClean="0">
                <a:solidFill>
                  <a:schemeClr val="accent1">
                    <a:lumMod val="50000"/>
                  </a:schemeClr>
                </a:solidFill>
              </a:rPr>
              <a:t>řešit ve smyslu čl. 115 odst. 2 UCC DA </a:t>
            </a:r>
            <a:r>
              <a:rPr lang="cs-CZ" sz="2000" dirty="0" smtClean="0">
                <a:solidFill>
                  <a:schemeClr val="accent1">
                    <a:lumMod val="50000"/>
                  </a:schemeClr>
                </a:solidFill>
              </a:rPr>
              <a:t>(CP do druhého dne po předložení zboží).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2769940742"/>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400" dirty="0">
                <a:solidFill>
                  <a:schemeClr val="accent1">
                    <a:lumMod val="50000"/>
                  </a:schemeClr>
                </a:solidFill>
              </a:rPr>
              <a:t>Standardní celní řízení/prohlášení </a:t>
            </a:r>
            <a:r>
              <a:rPr lang="cs-CZ" altLang="cs-CZ" sz="3400" dirty="0" smtClean="0">
                <a:solidFill>
                  <a:schemeClr val="accent1">
                    <a:lumMod val="50000"/>
                  </a:schemeClr>
                </a:solidFill>
              </a:rPr>
              <a:t>(1)</a:t>
            </a:r>
            <a:endParaRPr lang="cs-CZ" altLang="cs-CZ" sz="3400" dirty="0">
              <a:solidFill>
                <a:schemeClr val="accent1">
                  <a:lumMod val="50000"/>
                </a:schemeClr>
              </a:solidFill>
            </a:endParaRPr>
          </a:p>
        </p:txBody>
      </p:sp>
      <p:sp>
        <p:nvSpPr>
          <p:cNvPr id="10243" name="Zástupný symbol pro obsah 2"/>
          <p:cNvSpPr>
            <a:spLocks noGrp="1"/>
          </p:cNvSpPr>
          <p:nvPr>
            <p:ph sz="quarter" idx="13"/>
          </p:nvPr>
        </p:nvSpPr>
        <p:spPr>
          <a:xfrm>
            <a:off x="179512" y="969926"/>
            <a:ext cx="8802687" cy="5315898"/>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V </a:t>
            </a:r>
            <a:r>
              <a:rPr lang="cs-CZ" sz="2000" dirty="0">
                <a:solidFill>
                  <a:schemeClr val="accent1">
                    <a:lumMod val="50000"/>
                  </a:schemeClr>
                </a:solidFill>
              </a:rPr>
              <a:t>příloze B UCC DA stanoveny </a:t>
            </a:r>
            <a:r>
              <a:rPr lang="cs-CZ" sz="2000" dirty="0" smtClean="0">
                <a:solidFill>
                  <a:schemeClr val="accent1">
                    <a:lumMod val="50000"/>
                  </a:schemeClr>
                </a:solidFill>
              </a:rPr>
              <a:t>společné požadavky na údaje (datové prvky/údaje), </a:t>
            </a:r>
            <a:r>
              <a:rPr lang="cs-CZ" sz="2000" dirty="0">
                <a:solidFill>
                  <a:schemeClr val="accent1">
                    <a:lumMod val="50000"/>
                  </a:schemeClr>
                </a:solidFill>
              </a:rPr>
              <a:t>které musí obsahovat standardní celní prohlášení pro režim volného oběhu včetně zvláštního režimu konečného užití (sloupec H1) a které musí obsahovat standardní celní prohlášení pro jednotlivé dovozní zvláštní režimy (sloupce H2 – H4). </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a:solidFill>
                  <a:schemeClr val="accent1">
                    <a:lumMod val="50000"/>
                  </a:schemeClr>
                </a:solidFill>
              </a:rPr>
              <a:t>Vyplňování veškerých CP</a:t>
            </a:r>
            <a:r>
              <a:rPr lang="cs-CZ" sz="2000" dirty="0">
                <a:solidFill>
                  <a:schemeClr val="accent1">
                    <a:lumMod val="50000"/>
                  </a:schemeClr>
                </a:solidFill>
              </a:rPr>
              <a:t>, nejen standardního, </a:t>
            </a:r>
            <a:r>
              <a:rPr lang="cs-CZ" sz="2000" dirty="0" smtClean="0">
                <a:solidFill>
                  <a:schemeClr val="accent1">
                    <a:lumMod val="50000"/>
                  </a:schemeClr>
                </a:solidFill>
              </a:rPr>
              <a:t>bude </a:t>
            </a:r>
            <a:r>
              <a:rPr lang="cs-CZ" sz="2000" b="1" dirty="0" smtClean="0">
                <a:solidFill>
                  <a:schemeClr val="accent1">
                    <a:lumMod val="50000"/>
                  </a:schemeClr>
                </a:solidFill>
              </a:rPr>
              <a:t>rozděleno </a:t>
            </a:r>
            <a:r>
              <a:rPr lang="cs-CZ" sz="2000" b="1" dirty="0">
                <a:solidFill>
                  <a:schemeClr val="accent1">
                    <a:lumMod val="50000"/>
                  </a:schemeClr>
                </a:solidFill>
              </a:rPr>
              <a:t>na 8 datových skupin</a:t>
            </a:r>
            <a:r>
              <a:rPr lang="cs-CZ" sz="2000" dirty="0">
                <a:solidFill>
                  <a:schemeClr val="accent1">
                    <a:lumMod val="50000"/>
                  </a:schemeClr>
                </a:solidFill>
              </a:rPr>
              <a:t>, jejichž jednotlivé datové prvky se dotýkají shodné oblasti, případně mají podobný význam a účel. </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Jde o:</a:t>
            </a:r>
          </a:p>
          <a:p>
            <a:pPr marL="468312" lvl="4" indent="0" algn="just">
              <a:spcBef>
                <a:spcPts val="0"/>
              </a:spcBef>
              <a:spcAft>
                <a:spcPts val="0"/>
              </a:spcAft>
              <a:buClr>
                <a:schemeClr val="accent1">
                  <a:lumMod val="50000"/>
                </a:schemeClr>
              </a:buClr>
              <a:buNone/>
            </a:pPr>
            <a:r>
              <a:rPr lang="cs-CZ" sz="1800" dirty="0">
                <a:solidFill>
                  <a:schemeClr val="accent1">
                    <a:lumMod val="50000"/>
                  </a:schemeClr>
                </a:solidFill>
              </a:rPr>
              <a:t>	- </a:t>
            </a:r>
            <a:r>
              <a:rPr lang="cs-CZ" sz="1800" b="1" dirty="0">
                <a:solidFill>
                  <a:schemeClr val="accent1">
                    <a:lumMod val="50000"/>
                  </a:schemeClr>
                </a:solidFill>
              </a:rPr>
              <a:t>Informační obsah zprávy (včetně kódů režimů)</a:t>
            </a:r>
          </a:p>
          <a:p>
            <a:pPr marL="468312" lvl="4" indent="0" algn="just">
              <a:spcBef>
                <a:spcPts val="0"/>
              </a:spcBef>
              <a:spcAft>
                <a:spcPts val="0"/>
              </a:spcAft>
              <a:buClr>
                <a:schemeClr val="accent1">
                  <a:lumMod val="50000"/>
                </a:schemeClr>
              </a:buClr>
              <a:buNone/>
            </a:pPr>
            <a:r>
              <a:rPr lang="cs-CZ" sz="1800" b="1" dirty="0">
                <a:solidFill>
                  <a:schemeClr val="accent1">
                    <a:lumMod val="50000"/>
                  </a:schemeClr>
                </a:solidFill>
              </a:rPr>
              <a:t>	- </a:t>
            </a:r>
            <a:r>
              <a:rPr lang="pl-PL" sz="1800" b="1" dirty="0">
                <a:solidFill>
                  <a:schemeClr val="accent1">
                    <a:lumMod val="50000"/>
                  </a:schemeClr>
                </a:solidFill>
              </a:rPr>
              <a:t>Odkazy na zprávy, dokumenty, osvědčení, povolení</a:t>
            </a:r>
          </a:p>
          <a:p>
            <a:pPr marL="468312" lvl="4" indent="0" algn="just">
              <a:spcBef>
                <a:spcPts val="0"/>
              </a:spcBef>
              <a:spcAft>
                <a:spcPts val="0"/>
              </a:spcAft>
              <a:buClr>
                <a:schemeClr val="accent1">
                  <a:lumMod val="50000"/>
                </a:schemeClr>
              </a:buClr>
              <a:buNone/>
            </a:pPr>
            <a:r>
              <a:rPr lang="pl-PL" sz="1800" b="1" dirty="0">
                <a:solidFill>
                  <a:schemeClr val="accent1">
                    <a:lumMod val="50000"/>
                  </a:schemeClr>
                </a:solidFill>
              </a:rPr>
              <a:t>	- Strany (dotčené osoby)</a:t>
            </a:r>
          </a:p>
          <a:p>
            <a:pPr marL="468312" lvl="4" indent="0" algn="just">
              <a:spcBef>
                <a:spcPts val="0"/>
              </a:spcBef>
              <a:spcAft>
                <a:spcPts val="0"/>
              </a:spcAft>
              <a:buClr>
                <a:schemeClr val="accent1">
                  <a:lumMod val="50000"/>
                </a:schemeClr>
              </a:buClr>
              <a:buNone/>
            </a:pPr>
            <a:r>
              <a:rPr lang="pl-PL" sz="1800" b="1" dirty="0">
                <a:solidFill>
                  <a:schemeClr val="accent1">
                    <a:lumMod val="50000"/>
                  </a:schemeClr>
                </a:solidFill>
              </a:rPr>
              <a:t>	- Informace o celní hodnotě / poplatky</a:t>
            </a:r>
          </a:p>
          <a:p>
            <a:pPr marL="468312" lvl="4" indent="0" algn="just">
              <a:spcBef>
                <a:spcPts val="0"/>
              </a:spcBef>
              <a:spcAft>
                <a:spcPts val="0"/>
              </a:spcAft>
              <a:buClr>
                <a:schemeClr val="accent1">
                  <a:lumMod val="50000"/>
                </a:schemeClr>
              </a:buClr>
              <a:buNone/>
            </a:pPr>
            <a:r>
              <a:rPr lang="pl-PL" sz="1800" b="1" dirty="0">
                <a:solidFill>
                  <a:schemeClr val="accent1">
                    <a:lumMod val="50000"/>
                  </a:schemeClr>
                </a:solidFill>
              </a:rPr>
              <a:t>	- Data / časy / období / místa / země / regiony</a:t>
            </a:r>
          </a:p>
          <a:p>
            <a:pPr marL="468312" lvl="4" indent="0" algn="just">
              <a:spcBef>
                <a:spcPts val="0"/>
              </a:spcBef>
              <a:spcAft>
                <a:spcPts val="0"/>
              </a:spcAft>
              <a:buClr>
                <a:schemeClr val="accent1">
                  <a:lumMod val="50000"/>
                </a:schemeClr>
              </a:buClr>
              <a:buNone/>
            </a:pPr>
            <a:r>
              <a:rPr lang="pl-PL" sz="1800" b="1" dirty="0">
                <a:solidFill>
                  <a:schemeClr val="accent1">
                    <a:lumMod val="50000"/>
                  </a:schemeClr>
                </a:solidFill>
              </a:rPr>
              <a:t>	- Ztotožnění zboží</a:t>
            </a:r>
          </a:p>
          <a:p>
            <a:pPr marL="468312" lvl="4" indent="0" algn="just">
              <a:spcBef>
                <a:spcPts val="0"/>
              </a:spcBef>
              <a:spcAft>
                <a:spcPts val="0"/>
              </a:spcAft>
              <a:buClr>
                <a:schemeClr val="accent1">
                  <a:lumMod val="50000"/>
                </a:schemeClr>
              </a:buClr>
              <a:buNone/>
            </a:pPr>
            <a:r>
              <a:rPr lang="pl-PL" sz="1800" b="1" dirty="0">
                <a:solidFill>
                  <a:schemeClr val="accent1">
                    <a:lumMod val="50000"/>
                  </a:schemeClr>
                </a:solidFill>
              </a:rPr>
              <a:t>	- Informace o dopravě (druhy, dopravní prostředky a vybavení)</a:t>
            </a:r>
          </a:p>
          <a:p>
            <a:pPr marL="468312" lvl="4" indent="0" algn="just">
              <a:spcBef>
                <a:spcPts val="0"/>
              </a:spcBef>
              <a:spcAft>
                <a:spcPts val="0"/>
              </a:spcAft>
              <a:buClr>
                <a:schemeClr val="accent1">
                  <a:lumMod val="50000"/>
                </a:schemeClr>
              </a:buClr>
              <a:buNone/>
            </a:pPr>
            <a:r>
              <a:rPr lang="pl-PL" sz="1800" b="1" dirty="0">
                <a:solidFill>
                  <a:schemeClr val="accent1">
                    <a:lumMod val="50000"/>
                  </a:schemeClr>
                </a:solidFill>
              </a:rPr>
              <a:t>	- Ostatní datové prvky (statistické údaje, jistoty, odpisy).</a:t>
            </a:r>
            <a:endParaRPr lang="cs-CZ" sz="18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2118752859"/>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400" dirty="0">
                <a:solidFill>
                  <a:schemeClr val="accent1">
                    <a:lumMod val="50000"/>
                  </a:schemeClr>
                </a:solidFill>
              </a:rPr>
              <a:t>Standardní celní řízení/prohlášení </a:t>
            </a:r>
            <a:r>
              <a:rPr lang="cs-CZ" altLang="cs-CZ" sz="3400" dirty="0" smtClean="0">
                <a:solidFill>
                  <a:schemeClr val="accent1">
                    <a:lumMod val="50000"/>
                  </a:schemeClr>
                </a:solidFill>
              </a:rPr>
              <a:t>(2)</a:t>
            </a:r>
            <a:endParaRPr lang="cs-CZ" altLang="cs-CZ" sz="3400" dirty="0">
              <a:solidFill>
                <a:schemeClr val="accent1">
                  <a:lumMod val="50000"/>
                </a:schemeClr>
              </a:solidFill>
            </a:endParaRPr>
          </a:p>
        </p:txBody>
      </p:sp>
      <p:sp>
        <p:nvSpPr>
          <p:cNvPr id="10243" name="Zástupný symbol pro obsah 2"/>
          <p:cNvSpPr>
            <a:spLocks noGrp="1"/>
          </p:cNvSpPr>
          <p:nvPr>
            <p:ph sz="quarter" idx="13"/>
          </p:nvPr>
        </p:nvSpPr>
        <p:spPr>
          <a:xfrm>
            <a:off x="179512" y="969926"/>
            <a:ext cx="8802687" cy="5315898"/>
          </a:xfrm>
          <a:extLst/>
        </p:spPr>
        <p:txBody>
          <a:bodyPr/>
          <a:lstStyle/>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Nejde </a:t>
            </a:r>
            <a:r>
              <a:rPr lang="cs-CZ" sz="2000" b="1" dirty="0">
                <a:solidFill>
                  <a:schemeClr val="accent1">
                    <a:lumMod val="50000"/>
                  </a:schemeClr>
                </a:solidFill>
              </a:rPr>
              <a:t>o nikterak zásadní změny </a:t>
            </a:r>
            <a:r>
              <a:rPr lang="cs-CZ" sz="2000" dirty="0">
                <a:solidFill>
                  <a:schemeClr val="accent1">
                    <a:lumMod val="50000"/>
                  </a:schemeClr>
                </a:solidFill>
              </a:rPr>
              <a:t>oproti stávajícím CP, podávaným v ČR v běžném postupu.</a:t>
            </a: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a:solidFill>
                  <a:schemeClr val="accent1">
                    <a:lumMod val="50000"/>
                  </a:schemeClr>
                </a:solidFill>
              </a:rPr>
              <a:t>Některé údaje se</a:t>
            </a:r>
            <a:r>
              <a:rPr lang="cs-CZ" sz="2000" dirty="0">
                <a:solidFill>
                  <a:schemeClr val="accent1">
                    <a:lumMod val="50000"/>
                  </a:schemeClr>
                </a:solidFill>
              </a:rPr>
              <a:t> již </a:t>
            </a:r>
            <a:r>
              <a:rPr lang="cs-CZ" sz="2000" b="1" dirty="0">
                <a:solidFill>
                  <a:schemeClr val="accent1">
                    <a:lumMod val="50000"/>
                  </a:schemeClr>
                </a:solidFill>
              </a:rPr>
              <a:t>nevyžadují</a:t>
            </a:r>
            <a:r>
              <a:rPr lang="cs-CZ" sz="2000" dirty="0">
                <a:solidFill>
                  <a:schemeClr val="accent1">
                    <a:lumMod val="50000"/>
                  </a:schemeClr>
                </a:solidFill>
              </a:rPr>
              <a:t>, </a:t>
            </a:r>
            <a:r>
              <a:rPr lang="cs-CZ" sz="2000" b="1" dirty="0">
                <a:solidFill>
                  <a:schemeClr val="accent1">
                    <a:lumMod val="50000"/>
                  </a:schemeClr>
                </a:solidFill>
              </a:rPr>
              <a:t>další</a:t>
            </a:r>
            <a:r>
              <a:rPr lang="cs-CZ" sz="2000" dirty="0">
                <a:solidFill>
                  <a:schemeClr val="accent1">
                    <a:lumMod val="50000"/>
                  </a:schemeClr>
                </a:solidFill>
              </a:rPr>
              <a:t> naopak budou </a:t>
            </a:r>
            <a:r>
              <a:rPr lang="cs-CZ" sz="2000" b="1" dirty="0">
                <a:solidFill>
                  <a:schemeClr val="accent1">
                    <a:lumMod val="50000"/>
                  </a:schemeClr>
                </a:solidFill>
              </a:rPr>
              <a:t>nově vyžadovány </a:t>
            </a:r>
            <a:r>
              <a:rPr lang="cs-CZ" sz="2000" dirty="0">
                <a:solidFill>
                  <a:schemeClr val="accent1">
                    <a:lumMod val="50000"/>
                  </a:schemeClr>
                </a:solidFill>
              </a:rPr>
              <a:t>- např. uvádění prodávajícího a kupujícího ve zvláštních datových prvcích, odlišných od ostatních datových prvků, týkajících se osob či údaje o připočitatelných nebo naopak odečitatelných položkách k celní hodnotě, uváděné dosud na tiskopisech D.V.1 a D.V.1bis. </a:t>
            </a: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a:solidFill>
                  <a:schemeClr val="accent1">
                    <a:lumMod val="50000"/>
                  </a:schemeClr>
                </a:solidFill>
              </a:rPr>
              <a:t>Zvláštní podoba </a:t>
            </a:r>
            <a:r>
              <a:rPr lang="cs-CZ" sz="2000" dirty="0">
                <a:solidFill>
                  <a:schemeClr val="accent1">
                    <a:lumMod val="50000"/>
                  </a:schemeClr>
                </a:solidFill>
              </a:rPr>
              <a:t>standardního CP s omezeným rozsahem datových prvků/údajů je v příloze B UCC DA stanovena </a:t>
            </a:r>
            <a:r>
              <a:rPr lang="cs-CZ" sz="2000" b="1" dirty="0">
                <a:solidFill>
                  <a:schemeClr val="accent1">
                    <a:lumMod val="50000"/>
                  </a:schemeClr>
                </a:solidFill>
              </a:rPr>
              <a:t>pro vstup zboží ze zvláštních daňových území</a:t>
            </a:r>
            <a:r>
              <a:rPr lang="cs-CZ" sz="2000" dirty="0">
                <a:solidFill>
                  <a:schemeClr val="accent1">
                    <a:lumMod val="50000"/>
                  </a:schemeClr>
                </a:solidFill>
              </a:rPr>
              <a:t> (sloupec H5) </a:t>
            </a:r>
            <a:r>
              <a:rPr lang="cs-CZ" sz="2000" b="1" dirty="0">
                <a:solidFill>
                  <a:schemeClr val="accent1">
                    <a:lumMod val="50000"/>
                  </a:schemeClr>
                </a:solidFill>
              </a:rPr>
              <a:t>a</a:t>
            </a:r>
            <a:r>
              <a:rPr lang="cs-CZ" sz="2000" dirty="0">
                <a:solidFill>
                  <a:schemeClr val="accent1">
                    <a:lumMod val="50000"/>
                  </a:schemeClr>
                </a:solidFill>
              </a:rPr>
              <a:t> pro volný oběh </a:t>
            </a:r>
            <a:r>
              <a:rPr lang="cs-CZ" sz="2000" b="1" dirty="0">
                <a:solidFill>
                  <a:schemeClr val="accent1">
                    <a:lumMod val="50000"/>
                  </a:schemeClr>
                </a:solidFill>
              </a:rPr>
              <a:t>v poštovním styku </a:t>
            </a:r>
            <a:r>
              <a:rPr lang="cs-CZ" sz="2000" dirty="0">
                <a:solidFill>
                  <a:schemeClr val="accent1">
                    <a:lumMod val="50000"/>
                  </a:schemeClr>
                </a:solidFill>
              </a:rPr>
              <a:t>(sloupec H6) – v tomto případě nejde o tzv. „zjednodušené celní prohlášení“ ve smyslu čl. 166 UCC (o tom viz dále).</a:t>
            </a: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1268267403"/>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400" dirty="0" smtClean="0">
                <a:solidFill>
                  <a:schemeClr val="accent1">
                    <a:lumMod val="50000"/>
                  </a:schemeClr>
                </a:solidFill>
              </a:rPr>
              <a:t>Standardní celní řízení/prohlášení (3)</a:t>
            </a:r>
            <a:endParaRPr lang="cs-CZ" altLang="cs-CZ" sz="3400" dirty="0">
              <a:solidFill>
                <a:schemeClr val="accent1">
                  <a:lumMod val="50000"/>
                </a:schemeClr>
              </a:solidFill>
            </a:endParaRPr>
          </a:p>
        </p:txBody>
      </p:sp>
      <p:sp>
        <p:nvSpPr>
          <p:cNvPr id="10243" name="Zástupný symbol pro obsah 2"/>
          <p:cNvSpPr>
            <a:spLocks noGrp="1"/>
          </p:cNvSpPr>
          <p:nvPr>
            <p:ph sz="quarter" idx="13"/>
          </p:nvPr>
        </p:nvSpPr>
        <p:spPr>
          <a:xfrm>
            <a:off x="179512" y="404664"/>
            <a:ext cx="8802687" cy="5881161"/>
          </a:xfrm>
          <a:extLst/>
        </p:spPr>
        <p:txBody>
          <a:bodyPr/>
          <a:lstStyle/>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Standardní forma podání CP je prostřednictvím </a:t>
            </a:r>
            <a:r>
              <a:rPr lang="cs-CZ" sz="2000" b="1" dirty="0" smtClean="0">
                <a:solidFill>
                  <a:schemeClr val="accent1">
                    <a:lumMod val="50000"/>
                  </a:schemeClr>
                </a:solidFill>
              </a:rPr>
              <a:t>elektronického</a:t>
            </a:r>
            <a:r>
              <a:rPr lang="cs-CZ" sz="2000" dirty="0" smtClean="0">
                <a:solidFill>
                  <a:schemeClr val="accent1">
                    <a:lumMod val="50000"/>
                  </a:schemeClr>
                </a:solidFill>
              </a:rPr>
              <a:t> zpracování dat. </a:t>
            </a:r>
            <a:r>
              <a:rPr lang="cs-CZ" sz="2000" b="1" dirty="0" smtClean="0">
                <a:solidFill>
                  <a:schemeClr val="accent1">
                    <a:lumMod val="50000"/>
                  </a:schemeClr>
                </a:solidFill>
              </a:rPr>
              <a:t>Výjimkou</a:t>
            </a:r>
            <a:r>
              <a:rPr lang="cs-CZ" sz="2000" dirty="0" smtClean="0">
                <a:solidFill>
                  <a:schemeClr val="accent1">
                    <a:lumMod val="50000"/>
                  </a:schemeClr>
                </a:solidFill>
              </a:rPr>
              <a:t> jsou </a:t>
            </a:r>
            <a:r>
              <a:rPr lang="cs-CZ" sz="2000" b="1" dirty="0" smtClean="0">
                <a:solidFill>
                  <a:schemeClr val="accent1">
                    <a:lumMod val="50000"/>
                  </a:schemeClr>
                </a:solidFill>
              </a:rPr>
              <a:t>dle</a:t>
            </a:r>
            <a:r>
              <a:rPr lang="cs-CZ" sz="2000" dirty="0" smtClean="0">
                <a:solidFill>
                  <a:schemeClr val="accent1">
                    <a:lumMod val="50000"/>
                  </a:schemeClr>
                </a:solidFill>
              </a:rPr>
              <a:t> čl. 14 </a:t>
            </a:r>
            <a:r>
              <a:rPr lang="cs-CZ" sz="2000" b="1" dirty="0" smtClean="0">
                <a:solidFill>
                  <a:schemeClr val="accent1">
                    <a:lumMod val="50000"/>
                  </a:schemeClr>
                </a:solidFill>
              </a:rPr>
              <a:t>TDA</a:t>
            </a:r>
            <a:r>
              <a:rPr lang="cs-CZ" sz="2000" dirty="0" smtClean="0">
                <a:solidFill>
                  <a:schemeClr val="accent1">
                    <a:lumMod val="50000"/>
                  </a:schemeClr>
                </a:solidFill>
              </a:rPr>
              <a:t>, do doby modernizace vnitrostátních systémů pro dovoz, </a:t>
            </a:r>
            <a:r>
              <a:rPr lang="cs-CZ" sz="2000" b="1" dirty="0" smtClean="0">
                <a:solidFill>
                  <a:schemeClr val="accent1">
                    <a:lumMod val="50000"/>
                  </a:schemeClr>
                </a:solidFill>
              </a:rPr>
              <a:t>režimy VO, CS, DP, KU a AZS </a:t>
            </a:r>
            <a:r>
              <a:rPr lang="cs-CZ" sz="2000" dirty="0" smtClean="0">
                <a:solidFill>
                  <a:schemeClr val="accent1">
                    <a:lumMod val="50000"/>
                  </a:schemeClr>
                </a:solidFill>
              </a:rPr>
              <a:t>– lze použít i jiné způsoby pro podání CP (</a:t>
            </a:r>
            <a:r>
              <a:rPr lang="cs-CZ" sz="2000" b="1" dirty="0" smtClean="0">
                <a:solidFill>
                  <a:schemeClr val="accent1">
                    <a:lumMod val="50000"/>
                  </a:schemeClr>
                </a:solidFill>
              </a:rPr>
              <a:t>písemné</a:t>
            </a:r>
            <a:r>
              <a:rPr lang="cs-CZ" sz="2000" dirty="0" smtClean="0">
                <a:solidFill>
                  <a:schemeClr val="accent1">
                    <a:lumMod val="50000"/>
                  </a:schemeClr>
                </a:solidFill>
              </a:rPr>
              <a:t> - tiskopisy </a:t>
            </a:r>
            <a:r>
              <a:rPr lang="cs-CZ" sz="2000" b="1" dirty="0" smtClean="0">
                <a:solidFill>
                  <a:schemeClr val="accent1">
                    <a:lumMod val="50000"/>
                  </a:schemeClr>
                </a:solidFill>
              </a:rPr>
              <a:t>JSD</a:t>
            </a:r>
            <a:r>
              <a:rPr lang="cs-CZ" sz="2000" dirty="0" smtClean="0">
                <a:solidFill>
                  <a:schemeClr val="accent1">
                    <a:lumMod val="50000"/>
                  </a:schemeClr>
                </a:solidFill>
              </a:rPr>
              <a:t> viz čl. 15 TDA, resp. příloha 9, dodatky B1-B6)</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Vyplňování </a:t>
            </a:r>
            <a:r>
              <a:rPr lang="cs-CZ" sz="2000" dirty="0" smtClean="0">
                <a:solidFill>
                  <a:schemeClr val="accent1">
                    <a:lumMod val="50000"/>
                  </a:schemeClr>
                </a:solidFill>
              </a:rPr>
              <a:t>viz čl. </a:t>
            </a:r>
            <a:r>
              <a:rPr lang="cs-CZ" sz="2000" b="1" dirty="0" smtClean="0">
                <a:solidFill>
                  <a:schemeClr val="accent1">
                    <a:lumMod val="50000"/>
                  </a:schemeClr>
                </a:solidFill>
              </a:rPr>
              <a:t>2 odst. 4 UCC DA </a:t>
            </a:r>
            <a:r>
              <a:rPr lang="cs-CZ" sz="2000" dirty="0" smtClean="0">
                <a:solidFill>
                  <a:schemeClr val="accent1">
                    <a:lumMod val="50000"/>
                  </a:schemeClr>
                </a:solidFill>
              </a:rPr>
              <a:t>(novela v rámci TDA) a čl. 2 odst. 3 UCC IA, odkazující na </a:t>
            </a:r>
            <a:r>
              <a:rPr lang="cs-CZ" sz="2000" b="1" dirty="0" smtClean="0">
                <a:solidFill>
                  <a:schemeClr val="accent1">
                    <a:lumMod val="50000"/>
                  </a:schemeClr>
                </a:solidFill>
              </a:rPr>
              <a:t>přílohu 9 TDA, zejména dodatky C1 a D1, </a:t>
            </a:r>
            <a:r>
              <a:rPr lang="cs-CZ" sz="2000" dirty="0" smtClean="0">
                <a:solidFill>
                  <a:schemeClr val="accent1">
                    <a:lumMod val="50000"/>
                  </a:schemeClr>
                </a:solidFill>
              </a:rPr>
              <a:t>tj. v podstatě </a:t>
            </a:r>
            <a:r>
              <a:rPr lang="cs-CZ" sz="2000" b="1" dirty="0" smtClean="0">
                <a:solidFill>
                  <a:schemeClr val="accent1">
                    <a:lumMod val="50000"/>
                  </a:schemeClr>
                </a:solidFill>
              </a:rPr>
              <a:t>stávající přílohy 37 a 38 CCIP</a:t>
            </a:r>
            <a:r>
              <a:rPr lang="cs-CZ" sz="2000" dirty="0" smtClean="0">
                <a:solidFill>
                  <a:schemeClr val="accent1">
                    <a:lumMod val="50000"/>
                  </a:schemeClr>
                </a:solidFill>
              </a:rPr>
              <a:t>.  </a:t>
            </a: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endParaRPr lang="cs-CZ" sz="2000" b="1"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Podklady</a:t>
            </a:r>
            <a:r>
              <a:rPr lang="cs-CZ" sz="2000" dirty="0" smtClean="0">
                <a:solidFill>
                  <a:schemeClr val="accent1">
                    <a:lumMod val="50000"/>
                  </a:schemeClr>
                </a:solidFill>
              </a:rPr>
              <a:t>, resp. doprovodné dokumenty a </a:t>
            </a:r>
            <a:r>
              <a:rPr lang="cs-CZ" sz="2000" b="1" dirty="0" smtClean="0">
                <a:solidFill>
                  <a:schemeClr val="accent1">
                    <a:lumMod val="50000"/>
                  </a:schemeClr>
                </a:solidFill>
              </a:rPr>
              <a:t>doklady</a:t>
            </a:r>
            <a:r>
              <a:rPr lang="cs-CZ" sz="2000" dirty="0" smtClean="0">
                <a:solidFill>
                  <a:schemeClr val="accent1">
                    <a:lumMod val="50000"/>
                  </a:schemeClr>
                </a:solidFill>
              </a:rPr>
              <a:t> </a:t>
            </a:r>
            <a:r>
              <a:rPr lang="cs-CZ" sz="2000" b="1" dirty="0" smtClean="0">
                <a:solidFill>
                  <a:schemeClr val="accent1">
                    <a:lumMod val="50000"/>
                  </a:schemeClr>
                </a:solidFill>
              </a:rPr>
              <a:t>není nutné vždy </a:t>
            </a:r>
            <a:r>
              <a:rPr lang="cs-CZ" sz="2000" dirty="0" smtClean="0">
                <a:solidFill>
                  <a:schemeClr val="accent1">
                    <a:lumMod val="50000"/>
                  </a:schemeClr>
                </a:solidFill>
              </a:rPr>
              <a:t>(paušálně) </a:t>
            </a:r>
            <a:r>
              <a:rPr lang="cs-CZ" sz="2000" b="1" dirty="0" smtClean="0">
                <a:solidFill>
                  <a:schemeClr val="accent1">
                    <a:lumMod val="50000"/>
                  </a:schemeClr>
                </a:solidFill>
              </a:rPr>
              <a:t>k CP přikládat </a:t>
            </a:r>
            <a:r>
              <a:rPr lang="cs-CZ" sz="2000" dirty="0" smtClean="0">
                <a:solidFill>
                  <a:schemeClr val="accent1">
                    <a:lumMod val="50000"/>
                  </a:schemeClr>
                </a:solidFill>
              </a:rPr>
              <a:t>(jak je dnes stanoveno v čl. 62 odst. 2 CC) a naopak stačí, resp. je stanoveno, že v okamžiku podání CP musí </a:t>
            </a:r>
            <a:r>
              <a:rPr lang="cs-CZ" sz="2000" b="1" dirty="0" smtClean="0">
                <a:solidFill>
                  <a:schemeClr val="accent1">
                    <a:lumMod val="50000"/>
                  </a:schemeClr>
                </a:solidFill>
              </a:rPr>
              <a:t>být ve vlastnictví</a:t>
            </a:r>
            <a:r>
              <a:rPr lang="cs-CZ" sz="2000" dirty="0" smtClean="0">
                <a:solidFill>
                  <a:schemeClr val="accent1">
                    <a:lumMod val="50000"/>
                  </a:schemeClr>
                </a:solidFill>
              </a:rPr>
              <a:t>/v držení deklaranta a </a:t>
            </a:r>
            <a:r>
              <a:rPr lang="cs-CZ" sz="2000" b="1" dirty="0" smtClean="0">
                <a:solidFill>
                  <a:schemeClr val="accent1">
                    <a:lumMod val="50000"/>
                  </a:schemeClr>
                </a:solidFill>
              </a:rPr>
              <a:t>být</a:t>
            </a:r>
            <a:r>
              <a:rPr lang="cs-CZ" sz="2000" dirty="0" smtClean="0">
                <a:solidFill>
                  <a:schemeClr val="accent1">
                    <a:lumMod val="50000"/>
                  </a:schemeClr>
                </a:solidFill>
              </a:rPr>
              <a:t> celním orgánům </a:t>
            </a:r>
            <a:r>
              <a:rPr lang="cs-CZ" sz="2000" b="1" dirty="0" smtClean="0">
                <a:solidFill>
                  <a:schemeClr val="accent1">
                    <a:lumMod val="50000"/>
                  </a:schemeClr>
                </a:solidFill>
              </a:rPr>
              <a:t>k dispozici</a:t>
            </a: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Podklady se poskytují </a:t>
            </a:r>
            <a:r>
              <a:rPr lang="cs-CZ" sz="2000" dirty="0" smtClean="0">
                <a:solidFill>
                  <a:schemeClr val="accent1">
                    <a:lumMod val="50000"/>
                  </a:schemeClr>
                </a:solidFill>
              </a:rPr>
              <a:t>(k CP se přikládají) </a:t>
            </a:r>
            <a:r>
              <a:rPr lang="cs-CZ" sz="2000" b="1" dirty="0" smtClean="0">
                <a:solidFill>
                  <a:schemeClr val="accent1">
                    <a:lumMod val="50000"/>
                  </a:schemeClr>
                </a:solidFill>
              </a:rPr>
              <a:t>tehdy</a:t>
            </a:r>
            <a:r>
              <a:rPr lang="cs-CZ" sz="2000" dirty="0" smtClean="0">
                <a:solidFill>
                  <a:schemeClr val="accent1">
                    <a:lumMod val="50000"/>
                  </a:schemeClr>
                </a:solidFill>
              </a:rPr>
              <a:t>, pokud je to </a:t>
            </a:r>
            <a:r>
              <a:rPr lang="cs-CZ" sz="2000" b="1" dirty="0" smtClean="0">
                <a:solidFill>
                  <a:schemeClr val="accent1">
                    <a:lumMod val="50000"/>
                  </a:schemeClr>
                </a:solidFill>
              </a:rPr>
              <a:t>nezbytné pro</a:t>
            </a:r>
            <a:r>
              <a:rPr lang="cs-CZ" sz="2000" dirty="0" smtClean="0">
                <a:solidFill>
                  <a:schemeClr val="accent1">
                    <a:lumMod val="50000"/>
                  </a:schemeClr>
                </a:solidFill>
              </a:rPr>
              <a:t> účely </a:t>
            </a:r>
            <a:r>
              <a:rPr lang="cs-CZ" sz="2000" b="1" dirty="0" smtClean="0">
                <a:solidFill>
                  <a:schemeClr val="accent1">
                    <a:lumMod val="50000"/>
                  </a:schemeClr>
                </a:solidFill>
              </a:rPr>
              <a:t>celní kontroly</a:t>
            </a:r>
            <a:r>
              <a:rPr lang="cs-CZ" sz="2000" dirty="0" smtClean="0">
                <a:solidFill>
                  <a:schemeClr val="accent1">
                    <a:lumMod val="50000"/>
                  </a:schemeClr>
                </a:solidFill>
              </a:rPr>
              <a:t> nebo to </a:t>
            </a:r>
            <a:r>
              <a:rPr lang="cs-CZ" sz="2000" b="1" dirty="0" smtClean="0">
                <a:solidFill>
                  <a:schemeClr val="accent1">
                    <a:lumMod val="50000"/>
                  </a:schemeClr>
                </a:solidFill>
              </a:rPr>
              <a:t>vyžadují předpisy </a:t>
            </a:r>
            <a:r>
              <a:rPr lang="cs-CZ" sz="2000" dirty="0" smtClean="0">
                <a:solidFill>
                  <a:schemeClr val="accent1">
                    <a:lumMod val="50000"/>
                  </a:schemeClr>
                </a:solidFill>
              </a:rPr>
              <a:t>Unie. (viz čl. 163 odst. 1 a 2 UCC).</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Stávající</a:t>
            </a:r>
            <a:r>
              <a:rPr lang="cs-CZ" sz="2000" dirty="0" smtClean="0">
                <a:solidFill>
                  <a:schemeClr val="accent1">
                    <a:lumMod val="50000"/>
                  </a:schemeClr>
                </a:solidFill>
              </a:rPr>
              <a:t> čl</a:t>
            </a:r>
            <a:r>
              <a:rPr lang="cs-CZ" sz="2000" dirty="0">
                <a:solidFill>
                  <a:schemeClr val="accent1">
                    <a:lumMod val="50000"/>
                  </a:schemeClr>
                </a:solidFill>
              </a:rPr>
              <a:t>. 62 odst. 2 </a:t>
            </a:r>
            <a:r>
              <a:rPr lang="cs-CZ" sz="2000" b="1" dirty="0" smtClean="0">
                <a:solidFill>
                  <a:schemeClr val="accent1">
                    <a:lumMod val="50000"/>
                  </a:schemeClr>
                </a:solidFill>
              </a:rPr>
              <a:t>CC</a:t>
            </a:r>
            <a:r>
              <a:rPr lang="cs-CZ" sz="2000" dirty="0" smtClean="0">
                <a:solidFill>
                  <a:schemeClr val="accent1">
                    <a:lumMod val="50000"/>
                  </a:schemeClr>
                </a:solidFill>
              </a:rPr>
              <a:t> </a:t>
            </a:r>
            <a:r>
              <a:rPr lang="cs-CZ" sz="2000" dirty="0">
                <a:solidFill>
                  <a:schemeClr val="accent1">
                    <a:lumMod val="50000"/>
                  </a:schemeClr>
                </a:solidFill>
              </a:rPr>
              <a:t>– k písemnému CP </a:t>
            </a:r>
            <a:r>
              <a:rPr lang="cs-CZ" sz="2000" b="1" dirty="0">
                <a:solidFill>
                  <a:schemeClr val="accent1">
                    <a:lumMod val="50000"/>
                  </a:schemeClr>
                </a:solidFill>
              </a:rPr>
              <a:t>musí být připojeny </a:t>
            </a:r>
            <a:r>
              <a:rPr lang="cs-CZ" sz="2000" dirty="0">
                <a:solidFill>
                  <a:schemeClr val="accent1">
                    <a:lumMod val="50000"/>
                  </a:schemeClr>
                </a:solidFill>
              </a:rPr>
              <a:t>všechny doklady, jejichž předložení je nezbytné pro použití celních předpisů, upravujících režim, do kterého je zboží navrženo v CP (detaily </a:t>
            </a:r>
            <a:r>
              <a:rPr lang="cs-CZ" sz="2000" dirty="0" smtClean="0">
                <a:solidFill>
                  <a:schemeClr val="accent1">
                    <a:lumMod val="50000"/>
                  </a:schemeClr>
                </a:solidFill>
              </a:rPr>
              <a:t>podle jednotlivých režimů viz </a:t>
            </a:r>
            <a:r>
              <a:rPr lang="cs-CZ" sz="2000" dirty="0">
                <a:solidFill>
                  <a:schemeClr val="accent1">
                    <a:lumMod val="50000"/>
                  </a:schemeClr>
                </a:solidFill>
              </a:rPr>
              <a:t>čl. 218 – 221 </a:t>
            </a:r>
            <a:r>
              <a:rPr lang="cs-CZ" sz="2000" dirty="0" smtClean="0">
                <a:solidFill>
                  <a:schemeClr val="accent1">
                    <a:lumMod val="50000"/>
                  </a:schemeClr>
                </a:solidFill>
              </a:rPr>
              <a:t>CCIP). </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3923815642"/>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400" dirty="0">
                <a:solidFill>
                  <a:schemeClr val="accent1">
                    <a:lumMod val="50000"/>
                  </a:schemeClr>
                </a:solidFill>
              </a:rPr>
              <a:t>Standardní celní řízení/prohlášení </a:t>
            </a:r>
            <a:r>
              <a:rPr lang="cs-CZ" altLang="cs-CZ" sz="3400" dirty="0" smtClean="0">
                <a:solidFill>
                  <a:schemeClr val="accent1">
                    <a:lumMod val="50000"/>
                  </a:schemeClr>
                </a:solidFill>
              </a:rPr>
              <a:t>(4)</a:t>
            </a:r>
            <a:endParaRPr lang="cs-CZ" altLang="cs-CZ" sz="3400" dirty="0">
              <a:solidFill>
                <a:schemeClr val="accent1">
                  <a:lumMod val="50000"/>
                </a:schemeClr>
              </a:solidFill>
            </a:endParaRPr>
          </a:p>
        </p:txBody>
      </p:sp>
      <p:sp>
        <p:nvSpPr>
          <p:cNvPr id="10243" name="Zástupný symbol pro obsah 2"/>
          <p:cNvSpPr>
            <a:spLocks noGrp="1"/>
          </p:cNvSpPr>
          <p:nvPr>
            <p:ph sz="quarter" idx="13"/>
          </p:nvPr>
        </p:nvSpPr>
        <p:spPr>
          <a:xfrm>
            <a:off x="179512" y="404664"/>
            <a:ext cx="8802687" cy="5881161"/>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U písemných i elektronických CP, podaných </a:t>
            </a:r>
            <a:r>
              <a:rPr lang="cs-CZ" sz="2000" b="1" dirty="0" smtClean="0">
                <a:solidFill>
                  <a:schemeClr val="accent1">
                    <a:lumMod val="50000"/>
                  </a:schemeClr>
                </a:solidFill>
              </a:rPr>
              <a:t>nyní</a:t>
            </a:r>
            <a:r>
              <a:rPr lang="cs-CZ" sz="2000" dirty="0" smtClean="0">
                <a:solidFill>
                  <a:schemeClr val="accent1">
                    <a:lumMod val="50000"/>
                  </a:schemeClr>
                </a:solidFill>
              </a:rPr>
              <a:t> v běžném postupu, </a:t>
            </a:r>
            <a:r>
              <a:rPr lang="cs-CZ" sz="2000" b="1" dirty="0" smtClean="0">
                <a:solidFill>
                  <a:schemeClr val="accent1">
                    <a:lumMod val="50000"/>
                  </a:schemeClr>
                </a:solidFill>
              </a:rPr>
              <a:t>vždy vyžadujeme předložení dokladů</a:t>
            </a:r>
            <a:r>
              <a:rPr lang="cs-CZ" sz="2000" dirty="0" smtClean="0">
                <a:solidFill>
                  <a:schemeClr val="accent1">
                    <a:lumMod val="50000"/>
                  </a:schemeClr>
                </a:solidFill>
              </a:rPr>
              <a:t>, a to v písemné podobě. U </a:t>
            </a:r>
            <a:r>
              <a:rPr lang="cs-CZ" sz="2000" b="1" dirty="0" smtClean="0">
                <a:solidFill>
                  <a:schemeClr val="accent1">
                    <a:lumMod val="50000"/>
                  </a:schemeClr>
                </a:solidFill>
              </a:rPr>
              <a:t>ZJP ZCP a ZJP MŘ povolujeme</a:t>
            </a:r>
            <a:r>
              <a:rPr lang="cs-CZ" sz="2000" dirty="0" smtClean="0">
                <a:solidFill>
                  <a:schemeClr val="accent1">
                    <a:lumMod val="50000"/>
                  </a:schemeClr>
                </a:solidFill>
              </a:rPr>
              <a:t> jejich </a:t>
            </a:r>
            <a:r>
              <a:rPr lang="cs-CZ" sz="2000" b="1" dirty="0" smtClean="0">
                <a:solidFill>
                  <a:schemeClr val="accent1">
                    <a:lumMod val="50000"/>
                  </a:schemeClr>
                </a:solidFill>
              </a:rPr>
              <a:t>nepřipojení</a:t>
            </a:r>
            <a:r>
              <a:rPr lang="cs-CZ" sz="2000" dirty="0" smtClean="0">
                <a:solidFill>
                  <a:schemeClr val="accent1">
                    <a:lumMod val="50000"/>
                  </a:schemeClr>
                </a:solidFill>
              </a:rPr>
              <a:t> a skutečnost, že jsou k dispozici, prokazuje deklarant </a:t>
            </a:r>
            <a:r>
              <a:rPr lang="cs-CZ" sz="2000" b="1" dirty="0" smtClean="0">
                <a:solidFill>
                  <a:schemeClr val="accent1">
                    <a:lumMod val="50000"/>
                  </a:schemeClr>
                </a:solidFill>
              </a:rPr>
              <a:t>formou </a:t>
            </a:r>
            <a:r>
              <a:rPr lang="cs-CZ" sz="2000" b="1" dirty="0" err="1" smtClean="0">
                <a:solidFill>
                  <a:schemeClr val="accent1">
                    <a:lumMod val="50000"/>
                  </a:schemeClr>
                </a:solidFill>
              </a:rPr>
              <a:t>HASHe</a:t>
            </a:r>
            <a:r>
              <a:rPr lang="cs-CZ" sz="2000" b="1" dirty="0" smtClean="0">
                <a:solidFill>
                  <a:schemeClr val="accent1">
                    <a:lumMod val="50000"/>
                  </a:schemeClr>
                </a:solidFill>
              </a:rPr>
              <a:t> </a:t>
            </a:r>
            <a:r>
              <a:rPr lang="cs-CZ" sz="2000" dirty="0" smtClean="0">
                <a:solidFill>
                  <a:schemeClr val="accent1">
                    <a:lumMod val="50000"/>
                  </a:schemeClr>
                </a:solidFill>
              </a:rPr>
              <a:t>každého dokladu. Menší část držitelů povolení pak předkládá CÚ </a:t>
            </a:r>
            <a:r>
              <a:rPr lang="cs-CZ" sz="2000" dirty="0" err="1" smtClean="0">
                <a:solidFill>
                  <a:schemeClr val="accent1">
                    <a:lumMod val="50000"/>
                  </a:schemeClr>
                </a:solidFill>
              </a:rPr>
              <a:t>pdf</a:t>
            </a:r>
            <a:r>
              <a:rPr lang="cs-CZ" sz="2000" dirty="0" smtClean="0">
                <a:solidFill>
                  <a:schemeClr val="accent1">
                    <a:lumMod val="50000"/>
                  </a:schemeClr>
                </a:solidFill>
              </a:rPr>
              <a:t> podobu dokladů na nosičích informací pro účely kontrol.</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Dle</a:t>
            </a:r>
            <a:r>
              <a:rPr lang="cs-CZ" sz="2000" dirty="0" smtClean="0">
                <a:solidFill>
                  <a:schemeClr val="accent1">
                    <a:lumMod val="50000"/>
                  </a:schemeClr>
                </a:solidFill>
              </a:rPr>
              <a:t> čl. 6 odst. 3 </a:t>
            </a:r>
            <a:r>
              <a:rPr lang="cs-CZ" sz="2000" b="1" dirty="0" smtClean="0">
                <a:solidFill>
                  <a:schemeClr val="accent1">
                    <a:lumMod val="50000"/>
                  </a:schemeClr>
                </a:solidFill>
              </a:rPr>
              <a:t>TDA</a:t>
            </a:r>
            <a:r>
              <a:rPr lang="cs-CZ" sz="2000" dirty="0" smtClean="0">
                <a:solidFill>
                  <a:schemeClr val="accent1">
                    <a:lumMod val="50000"/>
                  </a:schemeClr>
                </a:solidFill>
              </a:rPr>
              <a:t> je nutné </a:t>
            </a:r>
            <a:r>
              <a:rPr lang="cs-CZ" sz="2000" b="1" dirty="0" smtClean="0">
                <a:solidFill>
                  <a:schemeClr val="accent1">
                    <a:lumMod val="50000"/>
                  </a:schemeClr>
                </a:solidFill>
              </a:rPr>
              <a:t>vždy poskytnout </a:t>
            </a:r>
            <a:r>
              <a:rPr lang="cs-CZ" sz="2000" dirty="0" smtClean="0">
                <a:solidFill>
                  <a:schemeClr val="accent1">
                    <a:lumMod val="50000"/>
                  </a:schemeClr>
                </a:solidFill>
              </a:rPr>
              <a:t>pouze </a:t>
            </a:r>
            <a:r>
              <a:rPr lang="cs-CZ" sz="2000" b="1" dirty="0" smtClean="0">
                <a:solidFill>
                  <a:schemeClr val="accent1">
                    <a:lumMod val="50000"/>
                  </a:schemeClr>
                </a:solidFill>
              </a:rPr>
              <a:t>prohlášení o údajích o celní hodnotě</a:t>
            </a:r>
            <a:r>
              <a:rPr lang="cs-CZ" sz="2000" dirty="0" smtClean="0">
                <a:solidFill>
                  <a:schemeClr val="accent1">
                    <a:lumMod val="50000"/>
                  </a:schemeClr>
                </a:solidFill>
              </a:rPr>
              <a:t> (</a:t>
            </a:r>
            <a:r>
              <a:rPr lang="cs-CZ" sz="2000" dirty="0" err="1" smtClean="0">
                <a:solidFill>
                  <a:schemeClr val="accent1">
                    <a:lumMod val="50000"/>
                  </a:schemeClr>
                </a:solidFill>
              </a:rPr>
              <a:t>příl</a:t>
            </a:r>
            <a:r>
              <a:rPr lang="cs-CZ" sz="2000" dirty="0" smtClean="0">
                <a:solidFill>
                  <a:schemeClr val="accent1">
                    <a:lumMod val="50000"/>
                  </a:schemeClr>
                </a:solidFill>
              </a:rPr>
              <a:t>. č. 8, tiskopis D.V.1), limit navýšen na 20.000 EUR/zásilka.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Ostatní doklady pouze </a:t>
            </a:r>
            <a:r>
              <a:rPr lang="cs-CZ" sz="2000" dirty="0" smtClean="0">
                <a:solidFill>
                  <a:schemeClr val="accent1">
                    <a:lumMod val="50000"/>
                  </a:schemeClr>
                </a:solidFill>
              </a:rPr>
              <a:t>v případě </a:t>
            </a:r>
            <a:r>
              <a:rPr lang="cs-CZ" sz="2000" b="1" dirty="0" smtClean="0">
                <a:solidFill>
                  <a:schemeClr val="accent1">
                    <a:lumMod val="50000"/>
                  </a:schemeClr>
                </a:solidFill>
              </a:rPr>
              <a:t>provedení celní kontroly </a:t>
            </a:r>
            <a:r>
              <a:rPr lang="cs-CZ" sz="2000" dirty="0" smtClean="0">
                <a:solidFill>
                  <a:schemeClr val="accent1">
                    <a:lumMod val="50000"/>
                  </a:schemeClr>
                </a:solidFill>
              </a:rPr>
              <a:t>(dokladů a/nebo zboží). Celní kontrola (min. </a:t>
            </a:r>
            <a:r>
              <a:rPr lang="cs-CZ" sz="2000" b="1" dirty="0" smtClean="0">
                <a:solidFill>
                  <a:schemeClr val="accent1">
                    <a:lumMod val="50000"/>
                  </a:schemeClr>
                </a:solidFill>
              </a:rPr>
              <a:t>dokladová</a:t>
            </a:r>
            <a:r>
              <a:rPr lang="cs-CZ" sz="2000" dirty="0" smtClean="0">
                <a:solidFill>
                  <a:schemeClr val="accent1">
                    <a:lumMod val="50000"/>
                  </a:schemeClr>
                </a:solidFill>
              </a:rPr>
              <a:t>)/ověřování CP </a:t>
            </a:r>
            <a:r>
              <a:rPr lang="cs-CZ" sz="2000" b="1" dirty="0" smtClean="0">
                <a:solidFill>
                  <a:schemeClr val="accent1">
                    <a:lumMod val="50000"/>
                  </a:schemeClr>
                </a:solidFill>
              </a:rPr>
              <a:t>bude</a:t>
            </a:r>
            <a:r>
              <a:rPr lang="cs-CZ" sz="2000" dirty="0" smtClean="0">
                <a:solidFill>
                  <a:schemeClr val="accent1">
                    <a:lumMod val="50000"/>
                  </a:schemeClr>
                </a:solidFill>
              </a:rPr>
              <a:t> v tomto smyslu </a:t>
            </a:r>
            <a:r>
              <a:rPr lang="cs-CZ" sz="2000" b="1" dirty="0" smtClean="0">
                <a:solidFill>
                  <a:schemeClr val="accent1">
                    <a:lumMod val="50000"/>
                  </a:schemeClr>
                </a:solidFill>
              </a:rPr>
              <a:t>prováděna</a:t>
            </a:r>
            <a:r>
              <a:rPr lang="cs-CZ" sz="2000" dirty="0" smtClean="0">
                <a:solidFill>
                  <a:schemeClr val="accent1">
                    <a:lumMod val="50000"/>
                  </a:schemeClr>
                </a:solidFill>
              </a:rPr>
              <a:t> v běžném postupu </a:t>
            </a:r>
            <a:r>
              <a:rPr lang="cs-CZ" sz="2000" b="1" dirty="0" smtClean="0">
                <a:solidFill>
                  <a:schemeClr val="accent1">
                    <a:lumMod val="50000"/>
                  </a:schemeClr>
                </a:solidFill>
              </a:rPr>
              <a:t>vždy</a:t>
            </a:r>
            <a:r>
              <a:rPr lang="cs-CZ" sz="2000" dirty="0" smtClean="0">
                <a:solidFill>
                  <a:schemeClr val="accent1">
                    <a:lumMod val="50000"/>
                  </a:schemeClr>
                </a:solidFill>
              </a:rPr>
              <a:t> </a:t>
            </a:r>
            <a:r>
              <a:rPr lang="cs-CZ" sz="2000" b="1" dirty="0" smtClean="0">
                <a:solidFill>
                  <a:schemeClr val="accent1">
                    <a:lumMod val="50000"/>
                  </a:schemeClr>
                </a:solidFill>
              </a:rPr>
              <a:t>při</a:t>
            </a:r>
            <a:r>
              <a:rPr lang="cs-CZ" sz="2000" dirty="0" smtClean="0">
                <a:solidFill>
                  <a:schemeClr val="accent1">
                    <a:lumMod val="50000"/>
                  </a:schemeClr>
                </a:solidFill>
              </a:rPr>
              <a:t> žádosti o </a:t>
            </a:r>
            <a:r>
              <a:rPr lang="cs-CZ" sz="2000" b="1" dirty="0" smtClean="0">
                <a:solidFill>
                  <a:schemeClr val="accent1">
                    <a:lumMod val="50000"/>
                  </a:schemeClr>
                </a:solidFill>
              </a:rPr>
              <a:t>zvýhodněné zacházení  </a:t>
            </a:r>
            <a:r>
              <a:rPr lang="cs-CZ" sz="2000" dirty="0" smtClean="0">
                <a:solidFill>
                  <a:schemeClr val="accent1">
                    <a:lumMod val="50000"/>
                  </a:schemeClr>
                </a:solidFill>
              </a:rPr>
              <a:t>(např. osvědčení o původu) nebo při </a:t>
            </a:r>
            <a:r>
              <a:rPr lang="cs-CZ" sz="2000" b="1" dirty="0" smtClean="0">
                <a:solidFill>
                  <a:schemeClr val="accent1">
                    <a:lumMod val="50000"/>
                  </a:schemeClr>
                </a:solidFill>
              </a:rPr>
              <a:t>uplatnění zákazu či omezení </a:t>
            </a:r>
            <a:r>
              <a:rPr lang="cs-CZ" sz="2000" dirty="0" smtClean="0">
                <a:solidFill>
                  <a:schemeClr val="accent1">
                    <a:lumMod val="50000"/>
                  </a:schemeClr>
                </a:solidFill>
              </a:rPr>
              <a:t>(např. licence). </a:t>
            </a:r>
            <a:r>
              <a:rPr lang="cs-CZ" sz="2000" b="1" dirty="0" smtClean="0">
                <a:solidFill>
                  <a:schemeClr val="accent1">
                    <a:lumMod val="50000"/>
                  </a:schemeClr>
                </a:solidFill>
              </a:rPr>
              <a:t>U ZJP bude</a:t>
            </a:r>
            <a:r>
              <a:rPr lang="cs-CZ" sz="2000" dirty="0" smtClean="0">
                <a:solidFill>
                  <a:schemeClr val="accent1">
                    <a:lumMod val="50000"/>
                  </a:schemeClr>
                </a:solidFill>
              </a:rPr>
              <a:t> postupně </a:t>
            </a:r>
            <a:r>
              <a:rPr lang="cs-CZ" sz="2000" b="1" dirty="0" smtClean="0">
                <a:solidFill>
                  <a:schemeClr val="accent1">
                    <a:lumMod val="50000"/>
                  </a:schemeClr>
                </a:solidFill>
              </a:rPr>
              <a:t>opouštěn</a:t>
            </a:r>
            <a:r>
              <a:rPr lang="cs-CZ" sz="2000" dirty="0" smtClean="0">
                <a:solidFill>
                  <a:schemeClr val="accent1">
                    <a:lumMod val="50000"/>
                  </a:schemeClr>
                </a:solidFill>
              </a:rPr>
              <a:t> </a:t>
            </a:r>
            <a:r>
              <a:rPr lang="cs-CZ" sz="2000" b="1" dirty="0" smtClean="0">
                <a:solidFill>
                  <a:schemeClr val="accent1">
                    <a:lumMod val="50000"/>
                  </a:schemeClr>
                </a:solidFill>
              </a:rPr>
              <a:t>systém HASH </a:t>
            </a:r>
            <a:r>
              <a:rPr lang="cs-CZ" sz="2000" dirty="0" smtClean="0">
                <a:solidFill>
                  <a:schemeClr val="accent1">
                    <a:lumMod val="50000"/>
                  </a:schemeClr>
                </a:solidFill>
              </a:rPr>
              <a:t>a dodatečné předkládání.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Na straně CS ČR připraveny podmínky i finance pro </a:t>
            </a:r>
            <a:r>
              <a:rPr lang="cs-CZ" sz="2000" b="1" dirty="0" smtClean="0">
                <a:solidFill>
                  <a:schemeClr val="accent1">
                    <a:lumMod val="50000"/>
                  </a:schemeClr>
                </a:solidFill>
              </a:rPr>
              <a:t>velkokapacitní datové úložiště</a:t>
            </a:r>
            <a:r>
              <a:rPr lang="cs-CZ" sz="2000" dirty="0" smtClean="0">
                <a:solidFill>
                  <a:schemeClr val="accent1">
                    <a:lumMod val="50000"/>
                  </a:schemeClr>
                </a:solidFill>
              </a:rPr>
              <a:t>. </a:t>
            </a:r>
            <a:r>
              <a:rPr lang="cs-CZ" sz="2000" b="1" dirty="0" smtClean="0">
                <a:solidFill>
                  <a:schemeClr val="accent1">
                    <a:lumMod val="50000"/>
                  </a:schemeClr>
                </a:solidFill>
              </a:rPr>
              <a:t>Bude využíváno pro</a:t>
            </a:r>
            <a:r>
              <a:rPr lang="cs-CZ" sz="2000" dirty="0" smtClean="0">
                <a:solidFill>
                  <a:schemeClr val="accent1">
                    <a:lumMod val="50000"/>
                  </a:schemeClr>
                </a:solidFill>
              </a:rPr>
              <a:t> elektronické </a:t>
            </a:r>
            <a:r>
              <a:rPr lang="cs-CZ" sz="2000" b="1" dirty="0" smtClean="0">
                <a:solidFill>
                  <a:schemeClr val="accent1">
                    <a:lumMod val="50000"/>
                  </a:schemeClr>
                </a:solidFill>
              </a:rPr>
              <a:t>poskytnutí podkladů</a:t>
            </a:r>
            <a:r>
              <a:rPr lang="cs-CZ" sz="2000" dirty="0" smtClean="0">
                <a:solidFill>
                  <a:schemeClr val="accent1">
                    <a:lumMod val="50000"/>
                  </a:schemeClr>
                </a:solidFill>
              </a:rPr>
              <a:t>/dokladů v souladu s </a:t>
            </a:r>
            <a:r>
              <a:rPr lang="cs-CZ" sz="2000" b="1" dirty="0" smtClean="0">
                <a:solidFill>
                  <a:schemeClr val="accent1">
                    <a:lumMod val="50000"/>
                  </a:schemeClr>
                </a:solidFill>
              </a:rPr>
              <a:t>UCC</a:t>
            </a:r>
            <a:r>
              <a:rPr lang="cs-CZ" sz="2000" dirty="0" smtClean="0">
                <a:solidFill>
                  <a:schemeClr val="accent1">
                    <a:lumMod val="50000"/>
                  </a:schemeClr>
                </a:solidFill>
              </a:rPr>
              <a:t>, plně až </a:t>
            </a:r>
            <a:r>
              <a:rPr lang="cs-CZ" sz="2000" b="1" dirty="0" smtClean="0">
                <a:solidFill>
                  <a:schemeClr val="accent1">
                    <a:lumMod val="50000"/>
                  </a:schemeClr>
                </a:solidFill>
              </a:rPr>
              <a:t>po modernizaci </a:t>
            </a:r>
            <a:r>
              <a:rPr lang="cs-CZ" sz="2000" dirty="0" smtClean="0">
                <a:solidFill>
                  <a:schemeClr val="accent1">
                    <a:lumMod val="50000"/>
                  </a:schemeClr>
                </a:solidFill>
              </a:rPr>
              <a:t>systému pro dovoz (do té doby v písemné podobě).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4083927818"/>
      </p:ext>
    </p:extLst>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Zjednodušené celní prohlášení (1)</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1018357"/>
            <a:ext cx="8802687" cy="5267467"/>
          </a:xfrm>
          <a:extLst/>
        </p:spPr>
        <p:txBody>
          <a:bodyPr/>
          <a:lstStyle/>
          <a:p>
            <a:pPr marL="46037" indent="0" algn="just">
              <a:buNone/>
              <a:defRPr/>
            </a:pPr>
            <a:r>
              <a:rPr lang="cs-CZ" sz="2400" b="1" dirty="0" smtClean="0">
                <a:solidFill>
                  <a:schemeClr val="accent1">
                    <a:lumMod val="50000"/>
                  </a:schemeClr>
                </a:solidFill>
              </a:rPr>
              <a:t>Ekvivalent, resp. „náhrada“ stávajícího ZJP neúplného celního prohlášení a současně ZJP zjednodušeného celního prohlášení.</a:t>
            </a:r>
            <a:endParaRPr lang="cs-CZ" sz="2400" b="1" dirty="0">
              <a:solidFill>
                <a:schemeClr val="accent1">
                  <a:lumMod val="50000"/>
                </a:schemeClr>
              </a:solidFill>
            </a:endParaRPr>
          </a:p>
          <a:p>
            <a:pPr marL="46037" indent="0" algn="just">
              <a:buNone/>
              <a:defRPr/>
            </a:pPr>
            <a:endParaRPr lang="cs-CZ" sz="2400" b="1" dirty="0" smtClean="0">
              <a:solidFill>
                <a:schemeClr val="accent1">
                  <a:lumMod val="50000"/>
                </a:schemeClr>
              </a:solidFill>
            </a:endParaRPr>
          </a:p>
          <a:p>
            <a:pPr marL="46037" indent="0" algn="just">
              <a:buNone/>
              <a:defRPr/>
            </a:pPr>
            <a:r>
              <a:rPr lang="cs-CZ" sz="2400" b="1" dirty="0" smtClean="0">
                <a:solidFill>
                  <a:schemeClr val="accent1">
                    <a:lumMod val="50000"/>
                  </a:schemeClr>
                </a:solidFill>
              </a:rPr>
              <a:t>Nejpodstatnějšími atributy jsou:</a:t>
            </a:r>
            <a:endParaRPr lang="cs-CZ" sz="24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Zjednodušené celní prohlášení (ZCP) </a:t>
            </a:r>
            <a:r>
              <a:rPr lang="cs-CZ" sz="2000" b="1" dirty="0" smtClean="0">
                <a:solidFill>
                  <a:schemeClr val="accent1">
                    <a:lumMod val="50000"/>
                  </a:schemeClr>
                </a:solidFill>
              </a:rPr>
              <a:t>nemusí obsahovat</a:t>
            </a:r>
            <a:r>
              <a:rPr lang="cs-CZ" sz="2000" dirty="0" smtClean="0">
                <a:solidFill>
                  <a:schemeClr val="accent1">
                    <a:lumMod val="50000"/>
                  </a:schemeClr>
                </a:solidFill>
              </a:rPr>
              <a:t> některé </a:t>
            </a:r>
            <a:r>
              <a:rPr lang="cs-CZ" sz="2000" b="1" dirty="0" smtClean="0">
                <a:solidFill>
                  <a:schemeClr val="accent1">
                    <a:lumMod val="50000"/>
                  </a:schemeClr>
                </a:solidFill>
              </a:rPr>
              <a:t>údaje</a:t>
            </a:r>
            <a:r>
              <a:rPr lang="cs-CZ" sz="2000" dirty="0" smtClean="0">
                <a:solidFill>
                  <a:schemeClr val="accent1">
                    <a:lumMod val="50000"/>
                  </a:schemeClr>
                </a:solidFill>
              </a:rPr>
              <a:t> nebo </a:t>
            </a:r>
            <a:r>
              <a:rPr lang="cs-CZ" sz="2000" b="1" dirty="0" smtClean="0">
                <a:solidFill>
                  <a:schemeClr val="accent1">
                    <a:lumMod val="50000"/>
                  </a:schemeClr>
                </a:solidFill>
              </a:rPr>
              <a:t>nemusí být</a:t>
            </a:r>
            <a:r>
              <a:rPr lang="cs-CZ" sz="2000" dirty="0" smtClean="0">
                <a:solidFill>
                  <a:schemeClr val="accent1">
                    <a:lumMod val="50000"/>
                  </a:schemeClr>
                </a:solidFill>
              </a:rPr>
              <a:t> v okamžiku jeho podání v držení deklaranta a </a:t>
            </a:r>
            <a:r>
              <a:rPr lang="cs-CZ" sz="2000" b="1" dirty="0" smtClean="0">
                <a:solidFill>
                  <a:schemeClr val="accent1">
                    <a:lumMod val="50000"/>
                  </a:schemeClr>
                </a:solidFill>
              </a:rPr>
              <a:t>celním orgánům k dispozici</a:t>
            </a:r>
            <a:r>
              <a:rPr lang="cs-CZ" sz="2000" dirty="0" smtClean="0">
                <a:solidFill>
                  <a:schemeClr val="accent1">
                    <a:lumMod val="50000"/>
                  </a:schemeClr>
                </a:solidFill>
              </a:rPr>
              <a:t> standardně požadované </a:t>
            </a:r>
            <a:r>
              <a:rPr lang="cs-CZ" sz="2000" b="1" dirty="0" smtClean="0">
                <a:solidFill>
                  <a:schemeClr val="accent1">
                    <a:lumMod val="50000"/>
                  </a:schemeClr>
                </a:solidFill>
              </a:rPr>
              <a:t>doklady/podklady.</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Ve stanovené lhůtě (podle délky příslušného „zúčtovacího období“) musí být v rámci podání doplňkového celního prohlášení (DCP; obecné, pravidelné nebo souhrnné povahy) </a:t>
            </a:r>
            <a:r>
              <a:rPr lang="cs-CZ" sz="2000" b="1" dirty="0" smtClean="0">
                <a:solidFill>
                  <a:schemeClr val="accent1">
                    <a:lumMod val="50000"/>
                  </a:schemeClr>
                </a:solidFill>
              </a:rPr>
              <a:t>chybějící údaje doplněny </a:t>
            </a:r>
            <a:r>
              <a:rPr lang="cs-CZ" sz="2000" dirty="0" smtClean="0">
                <a:solidFill>
                  <a:schemeClr val="accent1">
                    <a:lumMod val="50000"/>
                  </a:schemeClr>
                </a:solidFill>
              </a:rPr>
              <a:t>nebo předtím </a:t>
            </a:r>
            <a:r>
              <a:rPr lang="cs-CZ" sz="2000" b="1" dirty="0" smtClean="0">
                <a:solidFill>
                  <a:schemeClr val="accent1">
                    <a:lumMod val="50000"/>
                  </a:schemeClr>
                </a:solidFill>
              </a:rPr>
              <a:t>chybějící doklady být </a:t>
            </a:r>
            <a:r>
              <a:rPr lang="cs-CZ" sz="2000" dirty="0" smtClean="0">
                <a:solidFill>
                  <a:schemeClr val="accent1">
                    <a:lumMod val="50000"/>
                  </a:schemeClr>
                </a:solidFill>
              </a:rPr>
              <a:t>v držení deklaranta a </a:t>
            </a:r>
            <a:r>
              <a:rPr lang="cs-CZ" sz="2000" b="1" dirty="0" smtClean="0">
                <a:solidFill>
                  <a:schemeClr val="accent1">
                    <a:lumMod val="50000"/>
                  </a:schemeClr>
                </a:solidFill>
              </a:rPr>
              <a:t>celním orgánům k dispozici.</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V některých definovaných případech </a:t>
            </a:r>
            <a:r>
              <a:rPr lang="cs-CZ" sz="2000" b="1" dirty="0" smtClean="0">
                <a:solidFill>
                  <a:schemeClr val="accent1">
                    <a:lumMod val="50000"/>
                  </a:schemeClr>
                </a:solidFill>
              </a:rPr>
              <a:t>lze upustit od podání DCP </a:t>
            </a:r>
            <a:r>
              <a:rPr lang="cs-CZ" sz="2000" dirty="0" smtClean="0">
                <a:solidFill>
                  <a:schemeClr val="accent1">
                    <a:lumMod val="50000"/>
                  </a:schemeClr>
                </a:solidFill>
              </a:rPr>
              <a:t>(celní sklad, ZCP na zboží do 1.000 EUR atd.).</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3155092805"/>
      </p:ext>
    </p:extLst>
  </p:cSld>
  <p:clrMapOvr>
    <a:masterClrMapping/>
  </p:clrMapOvr>
  <p:transition spd="med">
    <p:pull/>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Zjednodušené celní prohlášení (2)</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548680"/>
            <a:ext cx="8802687" cy="5737144"/>
          </a:xfrm>
          <a:extLst/>
        </p:spPr>
        <p:txBody>
          <a:bodyPr/>
          <a:lstStyle/>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V případech povolení pravidelného využívání ZCP je třeba splnit specifické podmínky (viz č. 145 UCC DA – </a:t>
            </a:r>
            <a:r>
              <a:rPr lang="cs-CZ" sz="1800" dirty="0">
                <a:solidFill>
                  <a:schemeClr val="accent1">
                    <a:lumMod val="50000"/>
                  </a:schemeClr>
                </a:solidFill>
              </a:rPr>
              <a:t>uspokojivé postupy ve věci zákazů a omezení, nakládání s licencemi, kritéria dle čl. 39 písm. a) UCC</a:t>
            </a:r>
            <a:r>
              <a:rPr lang="cs-CZ" sz="2000" dirty="0">
                <a:solidFill>
                  <a:schemeClr val="accent1">
                    <a:lumMod val="50000"/>
                  </a:schemeClr>
                </a:solidFill>
              </a:rPr>
              <a:t>).</a:t>
            </a: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Rozsah údajů, resp. datových prvků, požadovaných pro </a:t>
            </a:r>
            <a:r>
              <a:rPr lang="cs-CZ" sz="2000" dirty="0" smtClean="0">
                <a:solidFill>
                  <a:schemeClr val="accent1">
                    <a:lumMod val="50000"/>
                  </a:schemeClr>
                </a:solidFill>
              </a:rPr>
              <a:t>ZCP při dovozu, </a:t>
            </a:r>
            <a:r>
              <a:rPr lang="cs-CZ" sz="2000" dirty="0">
                <a:solidFill>
                  <a:schemeClr val="accent1">
                    <a:lumMod val="50000"/>
                  </a:schemeClr>
                </a:solidFill>
              </a:rPr>
              <a:t>je stanoven v příloze B UCC DA (sloupec I1 – „</a:t>
            </a:r>
            <a:r>
              <a:rPr lang="cs-CZ" i="1" dirty="0">
                <a:solidFill>
                  <a:schemeClr val="accent1">
                    <a:lumMod val="50000"/>
                  </a:schemeClr>
                </a:solidFill>
              </a:rPr>
              <a:t>Zjednodušené dovozní prohlášení“</a:t>
            </a:r>
            <a:r>
              <a:rPr lang="cs-CZ" sz="2000" dirty="0">
                <a:solidFill>
                  <a:schemeClr val="accent1">
                    <a:lumMod val="50000"/>
                  </a:schemeClr>
                </a:solidFill>
              </a:rPr>
              <a:t>).  </a:t>
            </a:r>
            <a:endParaRPr lang="cs-CZ" sz="20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Oproti standardnímu CP </a:t>
            </a:r>
            <a:r>
              <a:rPr lang="cs-CZ" sz="2000" b="1" dirty="0">
                <a:solidFill>
                  <a:schemeClr val="accent1">
                    <a:lumMod val="50000"/>
                  </a:schemeClr>
                </a:solidFill>
              </a:rPr>
              <a:t>neobsahuje</a:t>
            </a:r>
            <a:r>
              <a:rPr lang="cs-CZ" sz="2000" dirty="0">
                <a:solidFill>
                  <a:schemeClr val="accent1">
                    <a:lumMod val="50000"/>
                  </a:schemeClr>
                </a:solidFill>
              </a:rPr>
              <a:t>, případně </a:t>
            </a:r>
            <a:r>
              <a:rPr lang="cs-CZ" sz="2000" b="1" dirty="0">
                <a:solidFill>
                  <a:schemeClr val="accent1">
                    <a:lumMod val="50000"/>
                  </a:schemeClr>
                </a:solidFill>
              </a:rPr>
              <a:t>ZCP</a:t>
            </a:r>
            <a:r>
              <a:rPr lang="cs-CZ" sz="2000" dirty="0">
                <a:solidFill>
                  <a:schemeClr val="accent1">
                    <a:lumMod val="50000"/>
                  </a:schemeClr>
                </a:solidFill>
              </a:rPr>
              <a:t> nemusí obsahovat (záleží na konkrétním posouzení/povolení členským státem) zejména </a:t>
            </a:r>
            <a:r>
              <a:rPr lang="cs-CZ" sz="2000" b="1" dirty="0">
                <a:solidFill>
                  <a:schemeClr val="accent1">
                    <a:lumMod val="50000"/>
                  </a:schemeClr>
                </a:solidFill>
              </a:rPr>
              <a:t>následující </a:t>
            </a:r>
            <a:r>
              <a:rPr lang="cs-CZ" sz="2000" dirty="0">
                <a:solidFill>
                  <a:schemeClr val="accent1">
                    <a:lumMod val="50000"/>
                  </a:schemeClr>
                </a:solidFill>
              </a:rPr>
              <a:t>datové prvky/</a:t>
            </a:r>
            <a:r>
              <a:rPr lang="cs-CZ" sz="2000" b="1" dirty="0">
                <a:solidFill>
                  <a:schemeClr val="accent1">
                    <a:lumMod val="50000"/>
                  </a:schemeClr>
                </a:solidFill>
              </a:rPr>
              <a:t>údaje</a:t>
            </a:r>
          </a:p>
          <a:p>
            <a:pPr marL="754062" lvl="4" indent="-285750" algn="just">
              <a:spcBef>
                <a:spcPts val="0"/>
              </a:spcBef>
              <a:spcAft>
                <a:spcPts val="0"/>
              </a:spcAft>
              <a:buClr>
                <a:schemeClr val="accent1">
                  <a:lumMod val="50000"/>
                </a:schemeClr>
              </a:buClr>
              <a:buFontTx/>
              <a:buChar char="-"/>
            </a:pPr>
            <a:r>
              <a:rPr lang="cs-CZ" sz="1800" dirty="0">
                <a:solidFill>
                  <a:schemeClr val="accent1">
                    <a:lumMod val="50000"/>
                  </a:schemeClr>
                </a:solidFill>
              </a:rPr>
              <a:t>o prodávajícím a kupujícím,</a:t>
            </a:r>
          </a:p>
          <a:p>
            <a:pPr marL="754062" lvl="4" indent="-285750" algn="just">
              <a:spcBef>
                <a:spcPts val="0"/>
              </a:spcBef>
              <a:spcAft>
                <a:spcPts val="0"/>
              </a:spcAft>
              <a:buClr>
                <a:schemeClr val="accent1">
                  <a:lumMod val="50000"/>
                </a:schemeClr>
              </a:buClr>
              <a:buFontTx/>
              <a:buChar char="-"/>
            </a:pPr>
            <a:r>
              <a:rPr lang="cs-CZ" sz="1800" dirty="0">
                <a:solidFill>
                  <a:schemeClr val="accent1">
                    <a:lumMod val="50000"/>
                  </a:schemeClr>
                </a:solidFill>
              </a:rPr>
              <a:t>prakticky veškeré údaje o celní hodnotě zboží, včetně dodacích podmínek a o výpočtu a sazbách poplatků,</a:t>
            </a:r>
          </a:p>
          <a:p>
            <a:pPr marL="754062" lvl="4" indent="-285750" algn="just">
              <a:spcBef>
                <a:spcPts val="0"/>
              </a:spcBef>
              <a:spcAft>
                <a:spcPts val="0"/>
              </a:spcAft>
              <a:buClr>
                <a:schemeClr val="accent1">
                  <a:lumMod val="50000"/>
                </a:schemeClr>
              </a:buClr>
              <a:buFontTx/>
              <a:buChar char="-"/>
            </a:pPr>
            <a:r>
              <a:rPr lang="cs-CZ" sz="1800" dirty="0">
                <a:solidFill>
                  <a:schemeClr val="accent1">
                    <a:lumMod val="50000"/>
                  </a:schemeClr>
                </a:solidFill>
              </a:rPr>
              <a:t>o zemi určení, odeslání, původu a preferenčního původu, </a:t>
            </a:r>
          </a:p>
          <a:p>
            <a:pPr marL="754062" lvl="4" indent="-285750" algn="just">
              <a:spcBef>
                <a:spcPts val="0"/>
              </a:spcBef>
              <a:spcAft>
                <a:spcPts val="0"/>
              </a:spcAft>
              <a:buClr>
                <a:schemeClr val="accent1">
                  <a:lumMod val="50000"/>
                </a:schemeClr>
              </a:buClr>
              <a:buFontTx/>
              <a:buChar char="-"/>
            </a:pPr>
            <a:r>
              <a:rPr lang="cs-CZ" sz="1800" dirty="0">
                <a:solidFill>
                  <a:schemeClr val="accent1">
                    <a:lumMod val="50000"/>
                  </a:schemeClr>
                </a:solidFill>
              </a:rPr>
              <a:t>o dopravních prostředcích a statistické hodnotě, </a:t>
            </a:r>
          </a:p>
          <a:p>
            <a:pPr marL="754062" lvl="4" indent="-285750" algn="just">
              <a:spcBef>
                <a:spcPts val="0"/>
              </a:spcBef>
              <a:spcAft>
                <a:spcPts val="0"/>
              </a:spcAft>
              <a:buClr>
                <a:schemeClr val="accent1">
                  <a:lumMod val="50000"/>
                </a:schemeClr>
              </a:buClr>
              <a:buFontTx/>
              <a:buChar char="-"/>
            </a:pPr>
            <a:r>
              <a:rPr lang="cs-CZ" sz="1800" dirty="0">
                <a:solidFill>
                  <a:schemeClr val="accent1">
                    <a:lumMod val="50000"/>
                  </a:schemeClr>
                </a:solidFill>
              </a:rPr>
              <a:t>o způsobu zajištění celního dluhu a o odpisech,</a:t>
            </a:r>
          </a:p>
          <a:p>
            <a:pPr marL="754062" lvl="4" indent="-285750" algn="just">
              <a:spcBef>
                <a:spcPts val="0"/>
              </a:spcBef>
              <a:spcAft>
                <a:spcPts val="0"/>
              </a:spcAft>
              <a:buClr>
                <a:schemeClr val="accent1">
                  <a:lumMod val="50000"/>
                </a:schemeClr>
              </a:buClr>
              <a:buFontTx/>
              <a:buChar char="-"/>
            </a:pPr>
            <a:r>
              <a:rPr lang="cs-CZ" sz="1800" dirty="0">
                <a:solidFill>
                  <a:schemeClr val="accent1">
                    <a:lumMod val="50000"/>
                  </a:schemeClr>
                </a:solidFill>
              </a:rPr>
              <a:t>o sazebním zařazení zboží a doplňkových kódech TARIC a preferencích,</a:t>
            </a:r>
          </a:p>
          <a:p>
            <a:pPr marL="754062" lvl="4" indent="-285750" algn="just">
              <a:spcBef>
                <a:spcPts val="0"/>
              </a:spcBef>
              <a:spcAft>
                <a:spcPts val="0"/>
              </a:spcAft>
              <a:buClr>
                <a:schemeClr val="accent1">
                  <a:lumMod val="50000"/>
                </a:schemeClr>
              </a:buClr>
              <a:buFontTx/>
              <a:buChar char="-"/>
            </a:pPr>
            <a:r>
              <a:rPr lang="cs-CZ" sz="1800" dirty="0">
                <a:solidFill>
                  <a:schemeClr val="accent1">
                    <a:lumMod val="50000"/>
                  </a:schemeClr>
                </a:solidFill>
              </a:rPr>
              <a:t>o čisté hmotnosti a měrné jednotce.</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2614321657"/>
      </p:ext>
    </p:extLst>
  </p:cSld>
  <p:clrMapOvr>
    <a:masterClrMapping/>
  </p:clrMapOvr>
  <p:transition spd="med">
    <p:pull/>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Zjednodušené celní prohlášení (3)</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692696"/>
            <a:ext cx="8802687" cy="5593128"/>
          </a:xfrm>
          <a:extLst/>
        </p:spPr>
        <p:txBody>
          <a:bodyPr/>
          <a:lstStyle/>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Čl</a:t>
            </a:r>
            <a:r>
              <a:rPr lang="cs-CZ" sz="2000" dirty="0">
                <a:solidFill>
                  <a:schemeClr val="accent1">
                    <a:lumMod val="50000"/>
                  </a:schemeClr>
                </a:solidFill>
              </a:rPr>
              <a:t>. </a:t>
            </a:r>
            <a:r>
              <a:rPr lang="cs-CZ" sz="2000" dirty="0" smtClean="0">
                <a:solidFill>
                  <a:schemeClr val="accent1">
                    <a:lumMod val="50000"/>
                  </a:schemeClr>
                </a:solidFill>
              </a:rPr>
              <a:t>16 </a:t>
            </a:r>
            <a:r>
              <a:rPr lang="cs-CZ" sz="2000" b="1" dirty="0">
                <a:solidFill>
                  <a:schemeClr val="accent1">
                    <a:lumMod val="50000"/>
                  </a:schemeClr>
                </a:solidFill>
              </a:rPr>
              <a:t>TDA umožňuje</a:t>
            </a:r>
            <a:r>
              <a:rPr lang="cs-CZ" sz="2000" dirty="0">
                <a:solidFill>
                  <a:schemeClr val="accent1">
                    <a:lumMod val="50000"/>
                  </a:schemeClr>
                </a:solidFill>
              </a:rPr>
              <a:t> </a:t>
            </a:r>
            <a:r>
              <a:rPr lang="cs-CZ" sz="2000" b="1" dirty="0">
                <a:solidFill>
                  <a:schemeClr val="accent1">
                    <a:lumMod val="50000"/>
                  </a:schemeClr>
                </a:solidFill>
              </a:rPr>
              <a:t>do doby </a:t>
            </a:r>
            <a:r>
              <a:rPr lang="cs-CZ" sz="2000" b="1" dirty="0" smtClean="0">
                <a:solidFill>
                  <a:schemeClr val="accent1">
                    <a:lumMod val="50000"/>
                  </a:schemeClr>
                </a:solidFill>
              </a:rPr>
              <a:t>modernizace vnitrostátních systémů pro dovoz </a:t>
            </a:r>
            <a:r>
              <a:rPr lang="cs-CZ" sz="2000" dirty="0" smtClean="0">
                <a:solidFill>
                  <a:schemeClr val="accent1">
                    <a:lumMod val="50000"/>
                  </a:schemeClr>
                </a:solidFill>
              </a:rPr>
              <a:t>celním </a:t>
            </a:r>
            <a:r>
              <a:rPr lang="cs-CZ" sz="2000" dirty="0">
                <a:solidFill>
                  <a:schemeClr val="accent1">
                    <a:lumMod val="50000"/>
                  </a:schemeClr>
                </a:solidFill>
              </a:rPr>
              <a:t>orgánům povolit, aby pro podání prohlášení pro DU byly použity </a:t>
            </a:r>
            <a:r>
              <a:rPr lang="cs-CZ" sz="2000" b="1" dirty="0">
                <a:solidFill>
                  <a:schemeClr val="accent1">
                    <a:lumMod val="50000"/>
                  </a:schemeClr>
                </a:solidFill>
              </a:rPr>
              <a:t>jiné způsoby</a:t>
            </a:r>
            <a:r>
              <a:rPr lang="cs-CZ" sz="2000" dirty="0">
                <a:solidFill>
                  <a:schemeClr val="accent1">
                    <a:lumMod val="50000"/>
                  </a:schemeClr>
                </a:solidFill>
              </a:rPr>
              <a:t>, než metody elektronického zpracování dat (nebo použít </a:t>
            </a:r>
            <a:r>
              <a:rPr lang="cs-CZ" sz="2000" b="1" dirty="0">
                <a:solidFill>
                  <a:schemeClr val="accent1">
                    <a:lumMod val="50000"/>
                  </a:schemeClr>
                </a:solidFill>
              </a:rPr>
              <a:t>stávající el. systémy </a:t>
            </a:r>
            <a:r>
              <a:rPr lang="cs-CZ" sz="2000" dirty="0">
                <a:solidFill>
                  <a:schemeClr val="accent1">
                    <a:lumMod val="50000"/>
                  </a:schemeClr>
                </a:solidFill>
              </a:rPr>
              <a:t>členského státu</a:t>
            </a:r>
            <a:r>
              <a:rPr lang="cs-CZ" sz="2000" dirty="0" smtClean="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a:solidFill>
                  <a:schemeClr val="accent1">
                    <a:lumMod val="50000"/>
                  </a:schemeClr>
                </a:solidFill>
              </a:rPr>
              <a:t>Vyplňování </a:t>
            </a:r>
            <a:r>
              <a:rPr lang="cs-CZ" sz="2000" b="1" dirty="0" smtClean="0">
                <a:solidFill>
                  <a:schemeClr val="accent1">
                    <a:lumMod val="50000"/>
                  </a:schemeClr>
                </a:solidFill>
              </a:rPr>
              <a:t>- </a:t>
            </a:r>
            <a:r>
              <a:rPr lang="cs-CZ" sz="2000" dirty="0" smtClean="0">
                <a:solidFill>
                  <a:schemeClr val="accent1">
                    <a:lumMod val="50000"/>
                  </a:schemeClr>
                </a:solidFill>
              </a:rPr>
              <a:t>buďto písemné tiskopisy JSD </a:t>
            </a:r>
            <a:r>
              <a:rPr lang="cs-CZ" sz="2000" dirty="0">
                <a:solidFill>
                  <a:schemeClr val="accent1">
                    <a:lumMod val="50000"/>
                  </a:schemeClr>
                </a:solidFill>
              </a:rPr>
              <a:t>příloha 9, dodatky B1-B6</a:t>
            </a:r>
            <a:r>
              <a:rPr lang="cs-CZ" sz="2000" b="1" dirty="0" smtClean="0">
                <a:solidFill>
                  <a:schemeClr val="accent1">
                    <a:lumMod val="50000"/>
                  </a:schemeClr>
                </a:solidFill>
              </a:rPr>
              <a:t> </a:t>
            </a:r>
            <a:r>
              <a:rPr lang="cs-CZ" sz="2000" dirty="0">
                <a:solidFill>
                  <a:schemeClr val="accent1">
                    <a:lumMod val="50000"/>
                  </a:schemeClr>
                </a:solidFill>
              </a:rPr>
              <a:t>tj. v podstatě </a:t>
            </a:r>
            <a:r>
              <a:rPr lang="cs-CZ" sz="2000" b="1" dirty="0">
                <a:solidFill>
                  <a:schemeClr val="accent1">
                    <a:lumMod val="50000"/>
                  </a:schemeClr>
                </a:solidFill>
              </a:rPr>
              <a:t>stávající přílohy </a:t>
            </a:r>
            <a:r>
              <a:rPr lang="cs-CZ" sz="2000" b="1" dirty="0" smtClean="0">
                <a:solidFill>
                  <a:schemeClr val="accent1">
                    <a:lumMod val="50000"/>
                  </a:schemeClr>
                </a:solidFill>
              </a:rPr>
              <a:t>30A, 37 </a:t>
            </a:r>
            <a:r>
              <a:rPr lang="cs-CZ" sz="2000" b="1" dirty="0">
                <a:solidFill>
                  <a:schemeClr val="accent1">
                    <a:lumMod val="50000"/>
                  </a:schemeClr>
                </a:solidFill>
              </a:rPr>
              <a:t>a 38 </a:t>
            </a:r>
            <a:r>
              <a:rPr lang="cs-CZ" sz="2000" b="1" dirty="0" smtClean="0">
                <a:solidFill>
                  <a:schemeClr val="accent1">
                    <a:lumMod val="50000"/>
                  </a:schemeClr>
                </a:solidFill>
              </a:rPr>
              <a:t>CCIP </a:t>
            </a:r>
            <a:r>
              <a:rPr lang="cs-CZ" sz="2000" dirty="0" smtClean="0">
                <a:solidFill>
                  <a:schemeClr val="accent1">
                    <a:lumMod val="50000"/>
                  </a:schemeClr>
                </a:solidFill>
              </a:rPr>
              <a:t>nebo správní či obchodní doklad, obsahující údaje nezbytné ke ztotožnění.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Z důvodu změny principu fungování zápisu do záznamů deklaranta oproti stávajícímu ZJP MŘ (omezení </a:t>
            </a:r>
            <a:r>
              <a:rPr lang="cs-CZ" sz="2000" dirty="0">
                <a:solidFill>
                  <a:schemeClr val="accent1">
                    <a:lumMod val="50000"/>
                  </a:schemeClr>
                </a:solidFill>
              </a:rPr>
              <a:t>z čl. 263 CCIP již stanoveno není; souvislost též s čl. 115 odst. 1 UCC </a:t>
            </a:r>
            <a:r>
              <a:rPr lang="cs-CZ" sz="2000" dirty="0" smtClean="0">
                <a:solidFill>
                  <a:schemeClr val="accent1">
                    <a:lumMod val="50000"/>
                  </a:schemeClr>
                </a:solidFill>
              </a:rPr>
              <a:t>DA – viz dále) </a:t>
            </a:r>
            <a:r>
              <a:rPr lang="cs-CZ" sz="2000" b="1" dirty="0" smtClean="0">
                <a:solidFill>
                  <a:schemeClr val="accent1">
                    <a:lumMod val="50000"/>
                  </a:schemeClr>
                </a:solidFill>
              </a:rPr>
              <a:t>ztratí smysl </a:t>
            </a:r>
            <a:r>
              <a:rPr lang="cs-CZ" sz="2000" dirty="0" smtClean="0">
                <a:solidFill>
                  <a:schemeClr val="accent1">
                    <a:lumMod val="50000"/>
                  </a:schemeClr>
                </a:solidFill>
              </a:rPr>
              <a:t>další </a:t>
            </a:r>
            <a:r>
              <a:rPr lang="cs-CZ" sz="2000" b="1" dirty="0" smtClean="0">
                <a:solidFill>
                  <a:schemeClr val="accent1">
                    <a:lumMod val="50000"/>
                  </a:schemeClr>
                </a:solidFill>
              </a:rPr>
              <a:t>používání ZJP ZCP </a:t>
            </a:r>
            <a:r>
              <a:rPr lang="cs-CZ" sz="2000" dirty="0" smtClean="0">
                <a:solidFill>
                  <a:schemeClr val="accent1">
                    <a:lumMod val="50000"/>
                  </a:schemeClr>
                </a:solidFill>
              </a:rPr>
              <a:t>zejména např</a:t>
            </a:r>
            <a:r>
              <a:rPr lang="cs-CZ" sz="2000" dirty="0">
                <a:solidFill>
                  <a:schemeClr val="accent1">
                    <a:lumMod val="50000"/>
                  </a:schemeClr>
                </a:solidFill>
              </a:rPr>
              <a:t>. </a:t>
            </a:r>
            <a:r>
              <a:rPr lang="cs-CZ" sz="2000" b="1" dirty="0">
                <a:solidFill>
                  <a:schemeClr val="accent1">
                    <a:lumMod val="50000"/>
                  </a:schemeClr>
                </a:solidFill>
              </a:rPr>
              <a:t>na kontejnerových </a:t>
            </a:r>
            <a:r>
              <a:rPr lang="cs-CZ" sz="2000" b="1" dirty="0" smtClean="0">
                <a:solidFill>
                  <a:schemeClr val="accent1">
                    <a:lumMod val="50000"/>
                  </a:schemeClr>
                </a:solidFill>
              </a:rPr>
              <a:t>terminálech a na letištích</a:t>
            </a:r>
            <a:r>
              <a:rPr lang="cs-CZ" sz="2000" dirty="0" smtClean="0">
                <a:solidFill>
                  <a:schemeClr val="accent1">
                    <a:lumMod val="50000"/>
                  </a:schemeClr>
                </a:solidFill>
              </a:rPr>
              <a:t> a je možné ho nahradit zápisem do záznamů deklaranta.</a:t>
            </a:r>
            <a:endParaRPr lang="cs-CZ" sz="20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427793381"/>
      </p:ext>
    </p:extLst>
  </p:cSld>
  <p:clrMapOvr>
    <a:masterClrMapping/>
  </p:clrMapOvr>
  <p:transition spd="med">
    <p:pull/>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Centralizované celní řízení (1)</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692696"/>
            <a:ext cx="8802687" cy="5593128"/>
          </a:xfrm>
          <a:extLst/>
        </p:spPr>
        <p:txBody>
          <a:bodyPr/>
          <a:lstStyle/>
          <a:p>
            <a:pPr marL="46037" indent="0" algn="just">
              <a:buNone/>
              <a:defRPr/>
            </a:pPr>
            <a:r>
              <a:rPr lang="cs-CZ" sz="2400" b="1" dirty="0" smtClean="0">
                <a:solidFill>
                  <a:schemeClr val="accent1">
                    <a:lumMod val="50000"/>
                  </a:schemeClr>
                </a:solidFill>
              </a:rPr>
              <a:t>Ekvivalent, </a:t>
            </a:r>
            <a:r>
              <a:rPr lang="cs-CZ" sz="2400" b="1" dirty="0">
                <a:solidFill>
                  <a:schemeClr val="accent1">
                    <a:lumMod val="50000"/>
                  </a:schemeClr>
                </a:solidFill>
              </a:rPr>
              <a:t>resp. „</a:t>
            </a:r>
            <a:r>
              <a:rPr lang="cs-CZ" sz="2400" b="1" dirty="0" smtClean="0">
                <a:solidFill>
                  <a:schemeClr val="accent1">
                    <a:lumMod val="50000"/>
                  </a:schemeClr>
                </a:solidFill>
              </a:rPr>
              <a:t>náhrada“ </a:t>
            </a:r>
            <a:r>
              <a:rPr lang="cs-CZ" sz="2400" b="1" dirty="0">
                <a:solidFill>
                  <a:schemeClr val="accent1">
                    <a:lumMod val="50000"/>
                  </a:schemeClr>
                </a:solidFill>
              </a:rPr>
              <a:t>stávajícího </a:t>
            </a:r>
            <a:r>
              <a:rPr lang="cs-CZ" sz="2400" b="1" dirty="0" smtClean="0">
                <a:solidFill>
                  <a:schemeClr val="accent1">
                    <a:lumMod val="50000"/>
                  </a:schemeClr>
                </a:solidFill>
              </a:rPr>
              <a:t>centralizovaného celního řízení (CCŘ) v rámci ČR </a:t>
            </a:r>
            <a:r>
              <a:rPr lang="cs-CZ" sz="2400" b="1" dirty="0">
                <a:solidFill>
                  <a:schemeClr val="accent1">
                    <a:lumMod val="50000"/>
                  </a:schemeClr>
                </a:solidFill>
              </a:rPr>
              <a:t>a současně </a:t>
            </a:r>
            <a:r>
              <a:rPr lang="cs-CZ" sz="2400" b="1" dirty="0" smtClean="0">
                <a:solidFill>
                  <a:schemeClr val="accent1">
                    <a:lumMod val="50000"/>
                  </a:schemeClr>
                </a:solidFill>
              </a:rPr>
              <a:t>jednotného povolení ZJP (SASP) platného ve více členských státech.</a:t>
            </a:r>
            <a:endParaRPr lang="cs-CZ" sz="2400" b="1" dirty="0">
              <a:solidFill>
                <a:schemeClr val="accent1">
                  <a:lumMod val="50000"/>
                </a:schemeClr>
              </a:solidFill>
            </a:endParaRPr>
          </a:p>
          <a:p>
            <a:pPr marL="46037" indent="0" algn="just">
              <a:buNone/>
              <a:defRPr/>
            </a:pPr>
            <a:r>
              <a:rPr lang="cs-CZ" sz="2400" b="1" dirty="0">
                <a:solidFill>
                  <a:schemeClr val="accent1">
                    <a:lumMod val="50000"/>
                  </a:schemeClr>
                </a:solidFill>
              </a:rPr>
              <a:t>Nejpodstatnějšími atributy </a:t>
            </a:r>
            <a:r>
              <a:rPr lang="cs-CZ" sz="2400" b="1" dirty="0" smtClean="0">
                <a:solidFill>
                  <a:schemeClr val="accent1">
                    <a:lumMod val="50000"/>
                  </a:schemeClr>
                </a:solidFill>
              </a:rPr>
              <a:t>jsou</a:t>
            </a: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Žadatel o povolení CCŘ </a:t>
            </a:r>
            <a:r>
              <a:rPr lang="cs-CZ" sz="2000" b="1" dirty="0" smtClean="0">
                <a:solidFill>
                  <a:schemeClr val="accent1">
                    <a:lumMod val="50000"/>
                  </a:schemeClr>
                </a:solidFill>
              </a:rPr>
              <a:t>musí být držitelem povolení</a:t>
            </a:r>
            <a:r>
              <a:rPr lang="cs-CZ" sz="2000" dirty="0" smtClean="0">
                <a:solidFill>
                  <a:schemeClr val="accent1">
                    <a:lumMod val="50000"/>
                  </a:schemeClr>
                </a:solidFill>
              </a:rPr>
              <a:t>/statusu </a:t>
            </a:r>
            <a:r>
              <a:rPr lang="cs-CZ" sz="2000" b="1" dirty="0" smtClean="0">
                <a:solidFill>
                  <a:schemeClr val="accent1">
                    <a:lumMod val="50000"/>
                  </a:schemeClr>
                </a:solidFill>
              </a:rPr>
              <a:t>AEOC</a:t>
            </a:r>
            <a:r>
              <a:rPr lang="cs-CZ" sz="2000" dirty="0" smtClean="0">
                <a:solidFill>
                  <a:schemeClr val="accent1">
                    <a:lumMod val="50000"/>
                  </a:schemeClr>
                </a:solidFill>
              </a:rPr>
              <a:t> – od požadavku na povolení, tedy i od této podmínky, lze upustit v případě, nachází – </a:t>
            </a:r>
            <a:r>
              <a:rPr lang="cs-CZ" sz="2000" dirty="0" err="1" smtClean="0">
                <a:solidFill>
                  <a:schemeClr val="accent1">
                    <a:lumMod val="50000"/>
                  </a:schemeClr>
                </a:solidFill>
              </a:rPr>
              <a:t>li</a:t>
            </a:r>
            <a:r>
              <a:rPr lang="cs-CZ" sz="2000" dirty="0" smtClean="0">
                <a:solidFill>
                  <a:schemeClr val="accent1">
                    <a:lumMod val="50000"/>
                  </a:schemeClr>
                </a:solidFill>
              </a:rPr>
              <a:t> se dotčené CÚ v jednom členském státu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ČR bude zřejmě i vnitrostátní CCŘ nadále podmiňovat vydáním povolení, po 1. 5. 2016 tedy nová povolení může obdržet jen držitel AEOC.</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Může být </a:t>
            </a:r>
            <a:r>
              <a:rPr lang="cs-CZ" sz="2000" b="1" dirty="0" smtClean="0">
                <a:solidFill>
                  <a:schemeClr val="accent1">
                    <a:lumMod val="50000"/>
                  </a:schemeClr>
                </a:solidFill>
              </a:rPr>
              <a:t>spojen se zjednodušeným celním prohlášením </a:t>
            </a:r>
            <a:r>
              <a:rPr lang="cs-CZ" sz="2000" dirty="0" smtClean="0">
                <a:solidFill>
                  <a:schemeClr val="accent1">
                    <a:lumMod val="50000"/>
                  </a:schemeClr>
                </a:solidFill>
              </a:rPr>
              <a:t>nebo se </a:t>
            </a:r>
            <a:r>
              <a:rPr lang="cs-CZ" sz="2000" b="1" dirty="0" smtClean="0">
                <a:solidFill>
                  <a:schemeClr val="accent1">
                    <a:lumMod val="50000"/>
                  </a:schemeClr>
                </a:solidFill>
              </a:rPr>
              <a:t>zápisem do záznamů deklaranta</a:t>
            </a:r>
            <a:r>
              <a:rPr lang="cs-CZ" sz="2000" dirty="0" smtClean="0">
                <a:solidFill>
                  <a:schemeClr val="accent1">
                    <a:lumMod val="50000"/>
                  </a:schemeClr>
                </a:solidFill>
              </a:rPr>
              <a:t>, a to dokonce včetně upuštění od povinnosti předložit zboží podle čl. 182 odst. 3 UCC – pak se samotné CCŘ řídí podmínkami povolení zápisu do záznamů (viz čl. 149 UCC DA a čl. 231 UCC IA).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Povolení </a:t>
            </a:r>
            <a:r>
              <a:rPr lang="cs-CZ" sz="2000" b="1" dirty="0">
                <a:solidFill>
                  <a:schemeClr val="accent1">
                    <a:lumMod val="50000"/>
                  </a:schemeClr>
                </a:solidFill>
              </a:rPr>
              <a:t>není možné udělit </a:t>
            </a:r>
            <a:r>
              <a:rPr lang="cs-CZ" sz="2000" dirty="0">
                <a:solidFill>
                  <a:schemeClr val="accent1">
                    <a:lumMod val="50000"/>
                  </a:schemeClr>
                </a:solidFill>
              </a:rPr>
              <a:t>pro režim </a:t>
            </a:r>
            <a:r>
              <a:rPr lang="cs-CZ" sz="2000" b="1" dirty="0">
                <a:solidFill>
                  <a:schemeClr val="accent1">
                    <a:lumMod val="50000"/>
                  </a:schemeClr>
                </a:solidFill>
              </a:rPr>
              <a:t>tranzit</a:t>
            </a:r>
            <a:r>
              <a:rPr lang="cs-CZ" sz="2000" dirty="0">
                <a:solidFill>
                  <a:schemeClr val="accent1">
                    <a:lumMod val="50000"/>
                  </a:schemeClr>
                </a:solidFill>
              </a:rPr>
              <a:t>, </a:t>
            </a:r>
            <a:r>
              <a:rPr lang="cs-CZ" sz="2000" b="1" dirty="0">
                <a:solidFill>
                  <a:schemeClr val="accent1">
                    <a:lumMod val="50000"/>
                  </a:schemeClr>
                </a:solidFill>
              </a:rPr>
              <a:t>svobodná pásma </a:t>
            </a:r>
            <a:r>
              <a:rPr lang="cs-CZ" sz="2000" dirty="0">
                <a:solidFill>
                  <a:schemeClr val="accent1">
                    <a:lumMod val="50000"/>
                  </a:schemeClr>
                </a:solidFill>
              </a:rPr>
              <a:t>a pro </a:t>
            </a:r>
            <a:r>
              <a:rPr lang="cs-CZ" sz="2000" b="1" dirty="0">
                <a:solidFill>
                  <a:schemeClr val="accent1">
                    <a:lumMod val="50000"/>
                  </a:schemeClr>
                </a:solidFill>
              </a:rPr>
              <a:t>dočasné uskladnění</a:t>
            </a:r>
            <a:r>
              <a:rPr lang="cs-CZ" sz="2000" dirty="0">
                <a:solidFill>
                  <a:schemeClr val="accent1">
                    <a:lumMod val="50000"/>
                  </a:schemeClr>
                </a:solidFill>
              </a:rPr>
              <a:t> nebo </a:t>
            </a:r>
            <a:r>
              <a:rPr lang="cs-CZ" sz="2000" dirty="0" smtClean="0">
                <a:solidFill>
                  <a:schemeClr val="accent1">
                    <a:lumMod val="50000"/>
                  </a:schemeClr>
                </a:solidFill>
              </a:rPr>
              <a:t>v </a:t>
            </a:r>
            <a:r>
              <a:rPr lang="cs-CZ" sz="2000" dirty="0">
                <a:solidFill>
                  <a:schemeClr val="accent1">
                    <a:lumMod val="50000"/>
                  </a:schemeClr>
                </a:solidFill>
              </a:rPr>
              <a:t>některých dalších (marginálních) </a:t>
            </a:r>
            <a:r>
              <a:rPr lang="cs-CZ" sz="2000" dirty="0" smtClean="0">
                <a:solidFill>
                  <a:schemeClr val="accent1">
                    <a:lumMod val="50000"/>
                  </a:schemeClr>
                </a:solidFill>
              </a:rPr>
              <a:t>případech.</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521441852"/>
      </p:ext>
    </p:extLst>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5338" y="59593"/>
            <a:ext cx="7334200" cy="648072"/>
          </a:xfrm>
        </p:spPr>
        <p:txBody>
          <a:bodyPr/>
          <a:lstStyle/>
          <a:p>
            <a:pPr marL="452437" indent="0" algn="ctr" eaLnBrk="1" hangingPunct="1">
              <a:buClr>
                <a:srgbClr val="002060"/>
              </a:buClr>
              <a:buFont typeface="Georgia" panose="02040502050405020303" pitchFamily="18" charset="0"/>
              <a:buNone/>
              <a:defRPr/>
            </a:pPr>
            <a:r>
              <a:rPr lang="cs-CZ" altLang="cs-CZ" sz="3200" dirty="0" smtClean="0">
                <a:solidFill>
                  <a:schemeClr val="accent1">
                    <a:lumMod val="50000"/>
                  </a:schemeClr>
                </a:solidFill>
              </a:rPr>
              <a:t>Předpisy/použité zkratky</a:t>
            </a:r>
            <a:endParaRPr lang="cs-CZ" altLang="cs-CZ" sz="3200" dirty="0">
              <a:solidFill>
                <a:schemeClr val="accent1">
                  <a:lumMod val="50000"/>
                </a:schemeClr>
              </a:solidFill>
            </a:endParaRPr>
          </a:p>
        </p:txBody>
      </p:sp>
      <p:sp>
        <p:nvSpPr>
          <p:cNvPr id="10243" name="Zástupný symbol pro obsah 2"/>
          <p:cNvSpPr>
            <a:spLocks noGrp="1"/>
          </p:cNvSpPr>
          <p:nvPr>
            <p:ph sz="quarter" idx="13"/>
          </p:nvPr>
        </p:nvSpPr>
        <p:spPr>
          <a:xfrm>
            <a:off x="359850" y="615812"/>
            <a:ext cx="8784150" cy="4942025"/>
          </a:xfrm>
          <a:extLst/>
        </p:spPr>
        <p:txBody>
          <a:bodyPr/>
          <a:lstStyle/>
          <a:p>
            <a:pPr lvl="0" algn="just">
              <a:buFont typeface="Arial" panose="020B0604020202020204" pitchFamily="34" charset="0"/>
              <a:buChar char="•"/>
            </a:pPr>
            <a:r>
              <a:rPr lang="cs-CZ" sz="1950" b="1" dirty="0" smtClean="0">
                <a:solidFill>
                  <a:schemeClr val="accent5">
                    <a:lumMod val="50000"/>
                  </a:schemeClr>
                </a:solidFill>
              </a:rPr>
              <a:t>UCC</a:t>
            </a:r>
            <a:r>
              <a:rPr lang="cs-CZ" sz="1950" b="1" dirty="0" smtClean="0">
                <a:solidFill>
                  <a:srgbClr val="002060"/>
                </a:solidFill>
              </a:rPr>
              <a:t> </a:t>
            </a:r>
            <a:r>
              <a:rPr lang="cs-CZ" sz="1950" b="1" dirty="0">
                <a:solidFill>
                  <a:srgbClr val="002060"/>
                </a:solidFill>
              </a:rPr>
              <a:t>- </a:t>
            </a:r>
            <a:r>
              <a:rPr lang="cs-CZ" sz="1950" dirty="0">
                <a:solidFill>
                  <a:srgbClr val="002060"/>
                </a:solidFill>
              </a:rPr>
              <a:t>nařízení Evropského parlamentu a Rady (EU) </a:t>
            </a:r>
            <a:r>
              <a:rPr lang="cs-CZ" sz="1950" b="1" dirty="0">
                <a:solidFill>
                  <a:srgbClr val="002060"/>
                </a:solidFill>
              </a:rPr>
              <a:t>č. 952/2013 ze dne 9. 10. 2013</a:t>
            </a:r>
            <a:r>
              <a:rPr lang="cs-CZ" sz="1950" dirty="0">
                <a:solidFill>
                  <a:srgbClr val="002060"/>
                </a:solidFill>
              </a:rPr>
              <a:t>, kterým se stanoví celní kodex Unie. Plně účinný od 1. 5. 2016 (čl. 280 odst. 2 UCC</a:t>
            </a:r>
            <a:r>
              <a:rPr lang="cs-CZ" sz="1950" dirty="0" smtClean="0">
                <a:solidFill>
                  <a:srgbClr val="002060"/>
                </a:solidFill>
              </a:rPr>
              <a:t>)</a:t>
            </a:r>
            <a:endParaRPr lang="cs-CZ" sz="1950" dirty="0">
              <a:solidFill>
                <a:srgbClr val="002060"/>
              </a:solidFill>
            </a:endParaRPr>
          </a:p>
          <a:p>
            <a:pPr lvl="0" algn="just">
              <a:buFont typeface="Arial" panose="020B0604020202020204" pitchFamily="34" charset="0"/>
              <a:buChar char="•"/>
            </a:pPr>
            <a:r>
              <a:rPr lang="cs-CZ" sz="1950" b="1" dirty="0">
                <a:solidFill>
                  <a:schemeClr val="accent5">
                    <a:lumMod val="50000"/>
                  </a:schemeClr>
                </a:solidFill>
              </a:rPr>
              <a:t>UCC DA </a:t>
            </a:r>
            <a:r>
              <a:rPr lang="cs-CZ" sz="1950" b="1" dirty="0">
                <a:solidFill>
                  <a:srgbClr val="002060"/>
                </a:solidFill>
              </a:rPr>
              <a:t>- </a:t>
            </a:r>
            <a:r>
              <a:rPr lang="cs-CZ" sz="1950" dirty="0">
                <a:solidFill>
                  <a:srgbClr val="002060"/>
                </a:solidFill>
              </a:rPr>
              <a:t>nařízení Komise v přenesené pravomoci (EU) </a:t>
            </a:r>
            <a:r>
              <a:rPr lang="cs-CZ" sz="1950" b="1" dirty="0">
                <a:solidFill>
                  <a:srgbClr val="002060"/>
                </a:solidFill>
              </a:rPr>
              <a:t>2015/2446 ze dne 28. 7. 2015</a:t>
            </a:r>
            <a:r>
              <a:rPr lang="cs-CZ" sz="1950" dirty="0">
                <a:solidFill>
                  <a:srgbClr val="002060"/>
                </a:solidFill>
              </a:rPr>
              <a:t>, kterým se doplňuje nařízení Evropského parlamentu a Rady (EU) č. 952/2013, pokud jde o podrobná pravidla k některým ustanovením celního kodexu Unie</a:t>
            </a:r>
            <a:r>
              <a:rPr lang="cs-CZ" sz="1950" b="1" dirty="0">
                <a:solidFill>
                  <a:srgbClr val="002060"/>
                </a:solidFill>
              </a:rPr>
              <a:t> </a:t>
            </a:r>
            <a:r>
              <a:rPr lang="cs-CZ" sz="1950" dirty="0">
                <a:solidFill>
                  <a:srgbClr val="002060"/>
                </a:solidFill>
              </a:rPr>
              <a:t>– zveřejněno v Úředním věstníku EU L 343 dne 29.12.2015; provádí základní ustanovení UCC. </a:t>
            </a:r>
          </a:p>
          <a:p>
            <a:pPr lvl="0" algn="just">
              <a:buFont typeface="Arial" panose="020B0604020202020204" pitchFamily="34" charset="0"/>
              <a:buChar char="•"/>
            </a:pPr>
            <a:r>
              <a:rPr lang="cs-CZ" sz="1950" b="1" dirty="0">
                <a:solidFill>
                  <a:schemeClr val="accent5">
                    <a:lumMod val="50000"/>
                  </a:schemeClr>
                </a:solidFill>
              </a:rPr>
              <a:t>UCC IA </a:t>
            </a:r>
            <a:r>
              <a:rPr lang="cs-CZ" sz="1950" b="1" dirty="0">
                <a:solidFill>
                  <a:srgbClr val="002060"/>
                </a:solidFill>
              </a:rPr>
              <a:t>- </a:t>
            </a:r>
            <a:r>
              <a:rPr lang="cs-CZ" sz="1950" dirty="0">
                <a:solidFill>
                  <a:srgbClr val="002060"/>
                </a:solidFill>
              </a:rPr>
              <a:t>prováděcí nařízení Komise (EU) </a:t>
            </a:r>
            <a:r>
              <a:rPr lang="cs-CZ" sz="1950" b="1" dirty="0">
                <a:solidFill>
                  <a:srgbClr val="002060"/>
                </a:solidFill>
              </a:rPr>
              <a:t>2015/2447 ze dne 24. 11. 2015</a:t>
            </a:r>
            <a:r>
              <a:rPr lang="cs-CZ" sz="1950" dirty="0">
                <a:solidFill>
                  <a:srgbClr val="002060"/>
                </a:solidFill>
              </a:rPr>
              <a:t>, kterým se stanoví prováděcí pravidla k některým ustanovením nařízení Evropského parlamentu a Rady (EU) č. 952/2013, kterým se stanoví celní kodex Unie – zveřejněno s UCC DA; provádí další ustanovení UCC, případně zpřesňuje ustanovení UCC DA.	</a:t>
            </a:r>
            <a:endParaRPr lang="cs-CZ" sz="1950" b="1" dirty="0">
              <a:solidFill>
                <a:srgbClr val="002060"/>
              </a:solidFill>
            </a:endParaRPr>
          </a:p>
          <a:p>
            <a:pPr lvl="0" algn="just">
              <a:buFont typeface="Arial" panose="020B0604020202020204" pitchFamily="34" charset="0"/>
              <a:buChar char="•"/>
            </a:pPr>
            <a:r>
              <a:rPr lang="cs-CZ" sz="1950" b="1" dirty="0">
                <a:solidFill>
                  <a:schemeClr val="accent5">
                    <a:lumMod val="50000"/>
                  </a:schemeClr>
                </a:solidFill>
              </a:rPr>
              <a:t>UCC TDA </a:t>
            </a:r>
            <a:r>
              <a:rPr lang="cs-CZ" sz="1950" b="1" dirty="0">
                <a:solidFill>
                  <a:srgbClr val="002060"/>
                </a:solidFill>
              </a:rPr>
              <a:t>- </a:t>
            </a:r>
            <a:r>
              <a:rPr lang="cs-CZ" sz="1950" dirty="0">
                <a:solidFill>
                  <a:srgbClr val="002060"/>
                </a:solidFill>
              </a:rPr>
              <a:t>Nařízení Komise v přenesené pravomoci (EU) </a:t>
            </a:r>
            <a:r>
              <a:rPr lang="cs-CZ" sz="1950" b="1" dirty="0">
                <a:solidFill>
                  <a:srgbClr val="002060"/>
                </a:solidFill>
              </a:rPr>
              <a:t>2016/341</a:t>
            </a:r>
            <a:r>
              <a:rPr lang="cs-CZ" sz="1950" dirty="0">
                <a:solidFill>
                  <a:srgbClr val="002060"/>
                </a:solidFill>
              </a:rPr>
              <a:t> ze dne 17. prosince 2015 kterým se doplňuje nařízení Evropského parlamentu a Rady (EU) č. 952/2013, pokud jde o přechodná pravidla k některým ustanovením celního kodexu Unie, pokud příslušné elektronické systémy dosud nejsou v provozu, a kterým se mění nařízení Komise v přenesené pravomoci (EU) 2015/2446</a:t>
            </a:r>
          </a:p>
          <a:p>
            <a:pPr marL="46037" indent="0" algn="just">
              <a:buNone/>
            </a:pPr>
            <a:endParaRPr lang="cs-CZ" sz="2000" b="1" dirty="0" smtClean="0">
              <a:solidFill>
                <a:schemeClr val="accent1">
                  <a:lumMod val="50000"/>
                </a:schemeClr>
              </a:solidFill>
            </a:endParaRPr>
          </a:p>
        </p:txBody>
      </p:sp>
      <p:grpSp>
        <p:nvGrpSpPr>
          <p:cNvPr id="7172" name="Skupina 3"/>
          <p:cNvGrpSpPr>
            <a:grpSpLocks/>
          </p:cNvGrpSpPr>
          <p:nvPr/>
        </p:nvGrpSpPr>
        <p:grpSpPr bwMode="auto">
          <a:xfrm>
            <a:off x="133350" y="-99392"/>
            <a:ext cx="9010650" cy="6858000"/>
            <a:chOff x="125981" y="-486"/>
            <a:chExt cx="9009808" cy="6858486"/>
          </a:xfrm>
        </p:grpSpPr>
        <p:pic>
          <p:nvPicPr>
            <p:cNvPr id="7173" name="Picture 20" descr="paveza_pruhled"/>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23111802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Centralizované celní řízení (2)</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692696"/>
            <a:ext cx="8802687" cy="5593127"/>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Změna stávající terminologie, kdy je jeden CÚ označován jako „</a:t>
            </a:r>
            <a:r>
              <a:rPr lang="cs-CZ" sz="2000" b="1" dirty="0" smtClean="0">
                <a:solidFill>
                  <a:schemeClr val="accent1">
                    <a:lumMod val="50000"/>
                  </a:schemeClr>
                </a:solidFill>
              </a:rPr>
              <a:t>CÚ vykonávající dohled</a:t>
            </a:r>
            <a:r>
              <a:rPr lang="cs-CZ" sz="2000" dirty="0" smtClean="0">
                <a:solidFill>
                  <a:schemeClr val="accent1">
                    <a:lumMod val="50000"/>
                  </a:schemeClr>
                </a:solidFill>
              </a:rPr>
              <a:t>“ (současný „propouštějící CÚ“) a „</a:t>
            </a:r>
            <a:r>
              <a:rPr lang="cs-CZ" sz="2000" b="1" dirty="0" smtClean="0">
                <a:solidFill>
                  <a:schemeClr val="accent1">
                    <a:lumMod val="50000"/>
                  </a:schemeClr>
                </a:solidFill>
              </a:rPr>
              <a:t>CÚ předložení</a:t>
            </a:r>
            <a:r>
              <a:rPr lang="cs-CZ" sz="2000" dirty="0" smtClean="0">
                <a:solidFill>
                  <a:schemeClr val="accent1">
                    <a:lumMod val="50000"/>
                  </a:schemeClr>
                </a:solidFill>
              </a:rPr>
              <a:t>“ (současný „kontrolní CÚ“).</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Detailní rozdělení rolí jednotlivých dotčených CÚ od konzultací při vydání povolení, přes případné vypracování kontrolního plánu, sledování povolení, vzájemná komunikace při vlastním celním řízení, při ověřování CP, při provádění kontrol, při propuštění zboží a při dodatečných opravách CP (viz čl. 229 – 232 UCC IA).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Čl. </a:t>
            </a:r>
            <a:r>
              <a:rPr lang="cs-CZ" sz="2000" dirty="0" smtClean="0">
                <a:solidFill>
                  <a:schemeClr val="accent1">
                    <a:lumMod val="50000"/>
                  </a:schemeClr>
                </a:solidFill>
              </a:rPr>
              <a:t>2 odst. 7 UCC DA (novela v rámci TDA) a čl. 18 – 20 </a:t>
            </a:r>
            <a:r>
              <a:rPr lang="cs-CZ" sz="2000" b="1" dirty="0" smtClean="0">
                <a:solidFill>
                  <a:schemeClr val="accent1">
                    <a:lumMod val="50000"/>
                  </a:schemeClr>
                </a:solidFill>
              </a:rPr>
              <a:t>TDA </a:t>
            </a:r>
            <a:r>
              <a:rPr lang="cs-CZ" sz="2000" dirty="0" smtClean="0">
                <a:solidFill>
                  <a:schemeClr val="accent1">
                    <a:lumMod val="50000"/>
                  </a:schemeClr>
                </a:solidFill>
              </a:rPr>
              <a:t>umožňují </a:t>
            </a:r>
            <a:r>
              <a:rPr lang="cs-CZ" sz="2000" dirty="0">
                <a:solidFill>
                  <a:schemeClr val="accent1">
                    <a:lumMod val="50000"/>
                  </a:schemeClr>
                </a:solidFill>
              </a:rPr>
              <a:t>do doby </a:t>
            </a:r>
            <a:r>
              <a:rPr lang="cs-CZ" sz="2000" dirty="0" smtClean="0">
                <a:solidFill>
                  <a:schemeClr val="accent1">
                    <a:lumMod val="50000"/>
                  </a:schemeClr>
                </a:solidFill>
              </a:rPr>
              <a:t>zprovoznění systém CCŘ pro </a:t>
            </a:r>
            <a:r>
              <a:rPr lang="cs-CZ" sz="2000" dirty="0">
                <a:solidFill>
                  <a:schemeClr val="accent1">
                    <a:lumMod val="50000"/>
                  </a:schemeClr>
                </a:solidFill>
              </a:rPr>
              <a:t>dovoz </a:t>
            </a:r>
            <a:r>
              <a:rPr lang="cs-CZ" sz="2000" dirty="0" smtClean="0">
                <a:solidFill>
                  <a:schemeClr val="accent1">
                    <a:lumMod val="50000"/>
                  </a:schemeClr>
                </a:solidFill>
              </a:rPr>
              <a:t>a systému AES </a:t>
            </a:r>
            <a:r>
              <a:rPr lang="cs-CZ" sz="2000" b="1" dirty="0" smtClean="0">
                <a:solidFill>
                  <a:schemeClr val="accent1">
                    <a:lumMod val="50000"/>
                  </a:schemeClr>
                </a:solidFill>
              </a:rPr>
              <a:t>jiné způsoby výměny a uchovávání informací </a:t>
            </a:r>
            <a:r>
              <a:rPr lang="cs-CZ" sz="2000" dirty="0" smtClean="0">
                <a:solidFill>
                  <a:schemeClr val="accent1">
                    <a:lumMod val="50000"/>
                  </a:schemeClr>
                </a:solidFill>
              </a:rPr>
              <a:t>(žádost o CCŘ, komunikace mezi Komisí/CÚ/držitelem). Do této doby </a:t>
            </a:r>
            <a:r>
              <a:rPr lang="cs-CZ" sz="2000" b="1" dirty="0" smtClean="0">
                <a:solidFill>
                  <a:schemeClr val="accent1">
                    <a:lumMod val="50000"/>
                  </a:schemeClr>
                </a:solidFill>
              </a:rPr>
              <a:t>je</a:t>
            </a:r>
            <a:r>
              <a:rPr lang="cs-CZ" sz="2000" dirty="0" smtClean="0">
                <a:solidFill>
                  <a:schemeClr val="accent1">
                    <a:lumMod val="50000"/>
                  </a:schemeClr>
                </a:solidFill>
              </a:rPr>
              <a:t> též </a:t>
            </a:r>
            <a:r>
              <a:rPr lang="cs-CZ" sz="2000" b="1" dirty="0" smtClean="0">
                <a:solidFill>
                  <a:schemeClr val="accent1">
                    <a:lumMod val="50000"/>
                  </a:schemeClr>
                </a:solidFill>
              </a:rPr>
              <a:t>možné</a:t>
            </a:r>
            <a:r>
              <a:rPr lang="cs-CZ" sz="2000" dirty="0" smtClean="0">
                <a:solidFill>
                  <a:schemeClr val="accent1">
                    <a:lumMod val="50000"/>
                  </a:schemeClr>
                </a:solidFill>
              </a:rPr>
              <a:t> </a:t>
            </a:r>
            <a:r>
              <a:rPr lang="cs-CZ" sz="2000" b="1" dirty="0" smtClean="0">
                <a:solidFill>
                  <a:schemeClr val="accent1">
                    <a:lumMod val="50000"/>
                  </a:schemeClr>
                </a:solidFill>
              </a:rPr>
              <a:t>z důvodu </a:t>
            </a:r>
            <a:r>
              <a:rPr lang="cs-CZ" sz="2000" dirty="0" smtClean="0">
                <a:solidFill>
                  <a:schemeClr val="accent1">
                    <a:lumMod val="50000"/>
                  </a:schemeClr>
                </a:solidFill>
              </a:rPr>
              <a:t>nepřiměřené </a:t>
            </a:r>
            <a:r>
              <a:rPr lang="cs-CZ" sz="2000" b="1" dirty="0" smtClean="0">
                <a:solidFill>
                  <a:schemeClr val="accent1">
                    <a:lumMod val="50000"/>
                  </a:schemeClr>
                </a:solidFill>
              </a:rPr>
              <a:t>administrativní zátěže, </a:t>
            </a:r>
            <a:r>
              <a:rPr lang="cs-CZ" sz="2000" dirty="0" smtClean="0">
                <a:solidFill>
                  <a:schemeClr val="accent1">
                    <a:lumMod val="50000"/>
                  </a:schemeClr>
                </a:solidFill>
              </a:rPr>
              <a:t>spojené zejména s čl. 179 odst. 4 a 5 UCC</a:t>
            </a:r>
            <a:r>
              <a:rPr lang="cs-CZ" sz="2000" b="1" dirty="0" smtClean="0">
                <a:solidFill>
                  <a:schemeClr val="accent1">
                    <a:lumMod val="50000"/>
                  </a:schemeClr>
                </a:solidFill>
              </a:rPr>
              <a:t>, nové žádosti o CCŘ zamítnout</a:t>
            </a:r>
            <a:r>
              <a:rPr lang="cs-CZ" sz="2000" dirty="0" smtClean="0">
                <a:solidFill>
                  <a:schemeClr val="accent1">
                    <a:lumMod val="50000"/>
                  </a:schemeClr>
                </a:solidFill>
              </a:rPr>
              <a:t>. </a:t>
            </a: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Dle čl. 345 odst. 4 UCC IA zůstávají </a:t>
            </a:r>
            <a:r>
              <a:rPr lang="cs-CZ" sz="2000" b="1" dirty="0" smtClean="0">
                <a:solidFill>
                  <a:schemeClr val="accent1">
                    <a:lumMod val="50000"/>
                  </a:schemeClr>
                </a:solidFill>
              </a:rPr>
              <a:t>stávající povolení SASP v platnosti</a:t>
            </a:r>
            <a:r>
              <a:rPr lang="cs-CZ" sz="2000" dirty="0" smtClean="0">
                <a:solidFill>
                  <a:schemeClr val="accent1">
                    <a:lumMod val="50000"/>
                  </a:schemeClr>
                </a:solidFill>
              </a:rPr>
              <a:t> až </a:t>
            </a:r>
            <a:r>
              <a:rPr lang="cs-CZ" sz="2000" b="1" dirty="0" smtClean="0">
                <a:solidFill>
                  <a:schemeClr val="accent1">
                    <a:lumMod val="50000"/>
                  </a:schemeClr>
                </a:solidFill>
              </a:rPr>
              <a:t>do doby uvedení systémů </a:t>
            </a:r>
            <a:r>
              <a:rPr lang="cs-CZ" sz="2000" dirty="0" smtClean="0">
                <a:solidFill>
                  <a:schemeClr val="accent1">
                    <a:lumMod val="50000"/>
                  </a:schemeClr>
                </a:solidFill>
              </a:rPr>
              <a:t>CCŘ a AES </a:t>
            </a:r>
            <a:r>
              <a:rPr lang="cs-CZ" sz="2000" b="1" dirty="0" smtClean="0">
                <a:solidFill>
                  <a:schemeClr val="accent1">
                    <a:lumMod val="50000"/>
                  </a:schemeClr>
                </a:solidFill>
              </a:rPr>
              <a:t>do provozu </a:t>
            </a:r>
            <a:r>
              <a:rPr lang="cs-CZ" sz="2000" dirty="0" smtClean="0">
                <a:solidFill>
                  <a:schemeClr val="accent1">
                    <a:lumMod val="50000"/>
                  </a:schemeClr>
                </a:solidFill>
              </a:rPr>
              <a:t>(vyjmuta ze standardních lhůt a zásad pro opětovná posouzení).</a:t>
            </a: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3897296616"/>
      </p:ext>
    </p:extLst>
  </p:cSld>
  <p:clrMapOvr>
    <a:masterClrMapping/>
  </p:clrMapOvr>
  <p:transition spd="med">
    <p:pull/>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Zápis do záznamů deklaranta (1)</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792932"/>
            <a:ext cx="8802687" cy="5492892"/>
          </a:xfrm>
          <a:extLst/>
        </p:spPr>
        <p:txBody>
          <a:bodyPr/>
          <a:lstStyle/>
          <a:p>
            <a:pPr marL="46037" indent="0" algn="just">
              <a:buNone/>
              <a:defRPr/>
            </a:pPr>
            <a:r>
              <a:rPr lang="cs-CZ" sz="2400" b="1" dirty="0" smtClean="0">
                <a:solidFill>
                  <a:schemeClr val="accent1">
                    <a:lumMod val="50000"/>
                  </a:schemeClr>
                </a:solidFill>
              </a:rPr>
              <a:t>Ekvivalent, resp. „náhrada“ stávajícího ZJP místní celní řízení.</a:t>
            </a: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a:solidFill>
                  <a:schemeClr val="accent1">
                    <a:lumMod val="50000"/>
                  </a:schemeClr>
                </a:solidFill>
              </a:rPr>
              <a:t>Principem</a:t>
            </a:r>
            <a:r>
              <a:rPr lang="cs-CZ" sz="2000" dirty="0">
                <a:solidFill>
                  <a:schemeClr val="accent1">
                    <a:lumMod val="50000"/>
                  </a:schemeClr>
                </a:solidFill>
              </a:rPr>
              <a:t> však </a:t>
            </a:r>
            <a:r>
              <a:rPr lang="cs-CZ" sz="2000" b="1" dirty="0">
                <a:solidFill>
                  <a:schemeClr val="accent1">
                    <a:lumMod val="50000"/>
                  </a:schemeClr>
                </a:solidFill>
              </a:rPr>
              <a:t>již není místo předložení zboží</a:t>
            </a:r>
            <a:r>
              <a:rPr lang="cs-CZ" sz="2000" dirty="0">
                <a:solidFill>
                  <a:schemeClr val="accent1">
                    <a:lumMod val="50000"/>
                  </a:schemeClr>
                </a:solidFill>
              </a:rPr>
              <a:t>, </a:t>
            </a:r>
            <a:r>
              <a:rPr lang="cs-CZ" sz="2000" b="1" dirty="0">
                <a:solidFill>
                  <a:schemeClr val="accent1">
                    <a:lumMod val="50000"/>
                  </a:schemeClr>
                </a:solidFill>
              </a:rPr>
              <a:t>ale forma podání </a:t>
            </a:r>
            <a:r>
              <a:rPr lang="cs-CZ" sz="2000" b="1" dirty="0" smtClean="0">
                <a:solidFill>
                  <a:schemeClr val="accent1">
                    <a:lumMod val="50000"/>
                  </a:schemeClr>
                </a:solidFill>
              </a:rPr>
              <a:t>prvotního CP</a:t>
            </a:r>
            <a:r>
              <a:rPr lang="cs-CZ" sz="2000" dirty="0" smtClean="0">
                <a:solidFill>
                  <a:schemeClr val="accent1">
                    <a:lumMod val="50000"/>
                  </a:schemeClr>
                </a:solidFill>
              </a:rPr>
              <a:t>/propuštění </a:t>
            </a:r>
            <a:r>
              <a:rPr lang="cs-CZ" sz="2000" dirty="0">
                <a:solidFill>
                  <a:schemeClr val="accent1">
                    <a:lumMod val="50000"/>
                  </a:schemeClr>
                </a:solidFill>
              </a:rPr>
              <a:t>zboží, </a:t>
            </a:r>
            <a:r>
              <a:rPr lang="cs-CZ" sz="2000" b="1" dirty="0">
                <a:solidFill>
                  <a:schemeClr val="accent1">
                    <a:lumMod val="50000"/>
                  </a:schemeClr>
                </a:solidFill>
              </a:rPr>
              <a:t>či</a:t>
            </a:r>
            <a:r>
              <a:rPr lang="cs-CZ" sz="2000" dirty="0">
                <a:solidFill>
                  <a:schemeClr val="accent1">
                    <a:lumMod val="50000"/>
                  </a:schemeClr>
                </a:solidFill>
              </a:rPr>
              <a:t> dokonce </a:t>
            </a:r>
            <a:r>
              <a:rPr lang="cs-CZ" sz="2000" b="1" dirty="0">
                <a:solidFill>
                  <a:schemeClr val="accent1">
                    <a:lumMod val="50000"/>
                  </a:schemeClr>
                </a:solidFill>
              </a:rPr>
              <a:t>zproštění povinnosti zboží </a:t>
            </a:r>
            <a:r>
              <a:rPr lang="cs-CZ" sz="2000" dirty="0">
                <a:solidFill>
                  <a:schemeClr val="accent1">
                    <a:lumMod val="50000"/>
                  </a:schemeClr>
                </a:solidFill>
              </a:rPr>
              <a:t>vůbec </a:t>
            </a:r>
            <a:r>
              <a:rPr lang="cs-CZ" sz="2000" b="1" dirty="0">
                <a:solidFill>
                  <a:schemeClr val="accent1">
                    <a:lumMod val="50000"/>
                  </a:schemeClr>
                </a:solidFill>
              </a:rPr>
              <a:t>předkládat</a:t>
            </a:r>
            <a:r>
              <a:rPr lang="cs-CZ" sz="2000" dirty="0" smtClean="0">
                <a:solidFill>
                  <a:schemeClr val="accent1">
                    <a:lumMod val="50000"/>
                  </a:schemeClr>
                </a:solidFill>
              </a:rPr>
              <a:t>. Držitelem povolení nemusí být pouze držitel ZJP SP a naopak jiné místo pro předkládání zboží, než CÚ, lze schválit i mimo toto zjednodušení.</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Jde o zcela opačný </a:t>
            </a:r>
            <a:r>
              <a:rPr lang="cs-CZ" sz="2000" dirty="0" smtClean="0">
                <a:solidFill>
                  <a:schemeClr val="accent1">
                    <a:lumMod val="50000"/>
                  </a:schemeClr>
                </a:solidFill>
              </a:rPr>
              <a:t>„dispoziční </a:t>
            </a:r>
            <a:r>
              <a:rPr lang="cs-CZ" sz="2000" b="1" dirty="0" smtClean="0">
                <a:solidFill>
                  <a:schemeClr val="accent1">
                    <a:lumMod val="50000"/>
                  </a:schemeClr>
                </a:solidFill>
              </a:rPr>
              <a:t>směr</a:t>
            </a:r>
            <a:r>
              <a:rPr lang="cs-CZ" sz="2000" dirty="0" smtClean="0">
                <a:solidFill>
                  <a:schemeClr val="accent1">
                    <a:lumMod val="50000"/>
                  </a:schemeClr>
                </a:solidFill>
              </a:rPr>
              <a:t>“ než dosavadní - deklarant neposílá (prvotní) CP „předem“ na CÚ ve smyslu (prvotního) přístupu do systému CÚ. </a:t>
            </a: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Forma zápisu do záznamů může mít podobu </a:t>
            </a:r>
            <a:r>
              <a:rPr lang="cs-CZ" sz="2000" b="1" dirty="0" smtClean="0">
                <a:solidFill>
                  <a:schemeClr val="accent1">
                    <a:lumMod val="50000"/>
                  </a:schemeClr>
                </a:solidFill>
              </a:rPr>
              <a:t>standardního</a:t>
            </a:r>
            <a:r>
              <a:rPr lang="cs-CZ" sz="2000" dirty="0" smtClean="0">
                <a:solidFill>
                  <a:schemeClr val="accent1">
                    <a:lumMod val="50000"/>
                  </a:schemeClr>
                </a:solidFill>
              </a:rPr>
              <a:t> CP nebo </a:t>
            </a:r>
            <a:r>
              <a:rPr lang="cs-CZ" sz="2000" b="1" dirty="0" smtClean="0">
                <a:solidFill>
                  <a:schemeClr val="accent1">
                    <a:lumMod val="50000"/>
                  </a:schemeClr>
                </a:solidFill>
              </a:rPr>
              <a:t>zjednodušeného</a:t>
            </a:r>
            <a:r>
              <a:rPr lang="cs-CZ" sz="2000" dirty="0" smtClean="0">
                <a:solidFill>
                  <a:schemeClr val="accent1">
                    <a:lumMod val="50000"/>
                  </a:schemeClr>
                </a:solidFill>
              </a:rPr>
              <a:t> CP. Následně se ve stanovené lhůtě podává </a:t>
            </a:r>
            <a:r>
              <a:rPr lang="cs-CZ" sz="2000" b="1" dirty="0" smtClean="0">
                <a:solidFill>
                  <a:schemeClr val="accent1">
                    <a:lumMod val="50000"/>
                  </a:schemeClr>
                </a:solidFill>
              </a:rPr>
              <a:t>doplňkové</a:t>
            </a:r>
            <a:r>
              <a:rPr lang="cs-CZ" sz="2000" dirty="0" smtClean="0">
                <a:solidFill>
                  <a:schemeClr val="accent1">
                    <a:lumMod val="50000"/>
                  </a:schemeClr>
                </a:solidFill>
              </a:rPr>
              <a:t> CP ve standardní podobě (elektronicky CÚ, nikoliv opětovně zápisem do záznamů). </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K</a:t>
            </a:r>
            <a:r>
              <a:rPr lang="cs-CZ" sz="2000" dirty="0" smtClean="0">
                <a:solidFill>
                  <a:schemeClr val="accent1">
                    <a:lumMod val="50000"/>
                  </a:schemeClr>
                </a:solidFill>
              </a:rPr>
              <a:t> těmto </a:t>
            </a:r>
            <a:r>
              <a:rPr lang="cs-CZ" sz="2000" b="1" dirty="0" smtClean="0">
                <a:solidFill>
                  <a:schemeClr val="accent1">
                    <a:lumMod val="50000"/>
                  </a:schemeClr>
                </a:solidFill>
              </a:rPr>
              <a:t>údajům</a:t>
            </a:r>
            <a:r>
              <a:rPr lang="cs-CZ" sz="2000" dirty="0" smtClean="0">
                <a:solidFill>
                  <a:schemeClr val="accent1">
                    <a:lumMod val="50000"/>
                  </a:schemeClr>
                </a:solidFill>
              </a:rPr>
              <a:t> v elektronickém systému deklaranta </a:t>
            </a:r>
            <a:r>
              <a:rPr lang="cs-CZ" sz="2000" b="1" dirty="0" smtClean="0">
                <a:solidFill>
                  <a:schemeClr val="accent1">
                    <a:lumMod val="50000"/>
                  </a:schemeClr>
                </a:solidFill>
              </a:rPr>
              <a:t>musí celní orgány </a:t>
            </a:r>
            <a:r>
              <a:rPr lang="cs-CZ" sz="2000" dirty="0" smtClean="0">
                <a:solidFill>
                  <a:schemeClr val="accent1">
                    <a:lumMod val="50000"/>
                  </a:schemeClr>
                </a:solidFill>
              </a:rPr>
              <a:t>mít/</a:t>
            </a:r>
            <a:r>
              <a:rPr lang="cs-CZ" sz="2000" b="1" dirty="0" smtClean="0">
                <a:solidFill>
                  <a:schemeClr val="accent1">
                    <a:lumMod val="50000"/>
                  </a:schemeClr>
                </a:solidFill>
              </a:rPr>
              <a:t>obdržet</a:t>
            </a:r>
            <a:r>
              <a:rPr lang="cs-CZ" sz="2000" dirty="0" smtClean="0">
                <a:solidFill>
                  <a:schemeClr val="accent1">
                    <a:lumMod val="50000"/>
                  </a:schemeClr>
                </a:solidFill>
              </a:rPr>
              <a:t> </a:t>
            </a:r>
            <a:r>
              <a:rPr lang="cs-CZ" sz="2000" b="1" dirty="0" smtClean="0">
                <a:solidFill>
                  <a:schemeClr val="accent1">
                    <a:lumMod val="50000"/>
                  </a:schemeClr>
                </a:solidFill>
              </a:rPr>
              <a:t>přístup </a:t>
            </a:r>
            <a:r>
              <a:rPr lang="cs-CZ" sz="2000" dirty="0" smtClean="0">
                <a:solidFill>
                  <a:schemeClr val="accent1">
                    <a:lumMod val="50000"/>
                  </a:schemeClr>
                </a:solidFill>
              </a:rPr>
              <a:t>(na vyžádání/přímý). </a:t>
            </a:r>
            <a:r>
              <a:rPr lang="cs-CZ" sz="2000" b="1" dirty="0" smtClean="0">
                <a:solidFill>
                  <a:schemeClr val="accent1">
                    <a:lumMod val="50000"/>
                  </a:schemeClr>
                </a:solidFill>
              </a:rPr>
              <a:t>Detaily a technická řešení jsou stále v jednání </a:t>
            </a:r>
            <a:r>
              <a:rPr lang="cs-CZ" sz="2000" dirty="0" smtClean="0">
                <a:solidFill>
                  <a:schemeClr val="accent1">
                    <a:lumMod val="50000"/>
                  </a:schemeClr>
                </a:solidFill>
              </a:rPr>
              <a:t>a budou součástí </a:t>
            </a:r>
            <a:r>
              <a:rPr lang="cs-CZ" sz="2000" b="1" dirty="0" smtClean="0">
                <a:solidFill>
                  <a:schemeClr val="accent1">
                    <a:lumMod val="50000"/>
                  </a:schemeClr>
                </a:solidFill>
              </a:rPr>
              <a:t>pokynů</a:t>
            </a:r>
            <a:r>
              <a:rPr lang="cs-CZ" sz="2000" dirty="0" smtClean="0">
                <a:solidFill>
                  <a:schemeClr val="accent1">
                    <a:lumMod val="50000"/>
                  </a:schemeClr>
                </a:solidFill>
              </a:rPr>
              <a:t>, </a:t>
            </a:r>
            <a:r>
              <a:rPr lang="cs-CZ" sz="2000" b="1" dirty="0" smtClean="0">
                <a:solidFill>
                  <a:schemeClr val="accent1">
                    <a:lumMod val="50000"/>
                  </a:schemeClr>
                </a:solidFill>
              </a:rPr>
              <a:t>vysvětlivek</a:t>
            </a:r>
            <a:r>
              <a:rPr lang="cs-CZ" sz="2000" dirty="0" smtClean="0">
                <a:solidFill>
                  <a:schemeClr val="accent1">
                    <a:lumMod val="50000"/>
                  </a:schemeClr>
                </a:solidFill>
              </a:rPr>
              <a:t> a </a:t>
            </a:r>
            <a:r>
              <a:rPr lang="cs-CZ" sz="2000" b="1" dirty="0" smtClean="0">
                <a:solidFill>
                  <a:schemeClr val="accent1">
                    <a:lumMod val="50000"/>
                  </a:schemeClr>
                </a:solidFill>
              </a:rPr>
              <a:t>modelování</a:t>
            </a:r>
            <a:r>
              <a:rPr lang="cs-CZ" sz="2000" dirty="0" smtClean="0">
                <a:solidFill>
                  <a:schemeClr val="accent1">
                    <a:lumMod val="50000"/>
                  </a:schemeClr>
                </a:solidFill>
              </a:rPr>
              <a:t> obchodních </a:t>
            </a:r>
            <a:r>
              <a:rPr lang="cs-CZ" sz="2000" b="1" dirty="0" smtClean="0">
                <a:solidFill>
                  <a:schemeClr val="accent1">
                    <a:lumMod val="50000"/>
                  </a:schemeClr>
                </a:solidFill>
              </a:rPr>
              <a:t>postupů</a:t>
            </a:r>
            <a:r>
              <a:rPr lang="cs-CZ" sz="2000" dirty="0" smtClean="0">
                <a:solidFill>
                  <a:schemeClr val="accent1">
                    <a:lumMod val="50000"/>
                  </a:schemeClr>
                </a:solidFill>
              </a:rPr>
              <a:t>, </a:t>
            </a:r>
            <a:r>
              <a:rPr lang="cs-CZ" sz="2000" b="1" dirty="0" smtClean="0">
                <a:solidFill>
                  <a:schemeClr val="accent1">
                    <a:lumMod val="50000"/>
                  </a:schemeClr>
                </a:solidFill>
              </a:rPr>
              <a:t>vypracovaných </a:t>
            </a:r>
            <a:r>
              <a:rPr lang="cs-CZ" sz="2000" b="1" dirty="0">
                <a:solidFill>
                  <a:schemeClr val="accent1">
                    <a:lumMod val="50000"/>
                  </a:schemeClr>
                </a:solidFill>
              </a:rPr>
              <a:t>K</a:t>
            </a:r>
            <a:r>
              <a:rPr lang="cs-CZ" sz="2000" b="1" dirty="0" smtClean="0">
                <a:solidFill>
                  <a:schemeClr val="accent1">
                    <a:lumMod val="50000"/>
                  </a:schemeClr>
                </a:solidFill>
              </a:rPr>
              <a:t>omisí </a:t>
            </a:r>
            <a:r>
              <a:rPr lang="cs-CZ" sz="2000" dirty="0" smtClean="0">
                <a:solidFill>
                  <a:schemeClr val="accent1">
                    <a:lumMod val="50000"/>
                  </a:schemeClr>
                </a:solidFill>
              </a:rPr>
              <a:t>v souladu s bodem 3 důvodové zprávy k UCC DA a k TDA, jako tzv. </a:t>
            </a:r>
            <a:r>
              <a:rPr lang="cs-CZ" sz="2000" b="1" dirty="0" smtClean="0">
                <a:solidFill>
                  <a:schemeClr val="accent1">
                    <a:lumMod val="50000"/>
                  </a:schemeClr>
                </a:solidFill>
              </a:rPr>
              <a:t>nástroje „měkkého“ práva</a:t>
            </a:r>
            <a:r>
              <a:rPr lang="cs-CZ" sz="2000" dirty="0" smtClean="0">
                <a:solidFill>
                  <a:schemeClr val="accent1">
                    <a:lumMod val="50000"/>
                  </a:schemeClr>
                </a:solidFill>
              </a:rPr>
              <a:t>.</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27890377"/>
      </p:ext>
    </p:extLst>
  </p:cSld>
  <p:clrMapOvr>
    <a:masterClrMapping/>
  </p:clrMapOvr>
  <p:transition spd="med">
    <p:pull/>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Zápis do záznamů deklaranta (2)</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476673"/>
            <a:ext cx="8802687" cy="5809152"/>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Z </a:t>
            </a:r>
            <a:r>
              <a:rPr lang="cs-CZ" sz="2000" dirty="0">
                <a:solidFill>
                  <a:schemeClr val="accent1">
                    <a:lumMod val="50000"/>
                  </a:schemeClr>
                </a:solidFill>
              </a:rPr>
              <a:t>principu </a:t>
            </a:r>
            <a:r>
              <a:rPr lang="cs-CZ" sz="2000" b="1" dirty="0">
                <a:solidFill>
                  <a:schemeClr val="accent1">
                    <a:lumMod val="50000"/>
                  </a:schemeClr>
                </a:solidFill>
              </a:rPr>
              <a:t>není možné provést zápis do záznamů přímého zástupce</a:t>
            </a:r>
            <a:r>
              <a:rPr lang="cs-CZ" sz="2000" dirty="0">
                <a:solidFill>
                  <a:schemeClr val="accent1">
                    <a:lumMod val="50000"/>
                  </a:schemeClr>
                </a:solidFill>
              </a:rPr>
              <a:t>, neboť </a:t>
            </a:r>
            <a:r>
              <a:rPr lang="cs-CZ" sz="2000" b="1" dirty="0">
                <a:solidFill>
                  <a:schemeClr val="accent1">
                    <a:lumMod val="50000"/>
                  </a:schemeClr>
                </a:solidFill>
              </a:rPr>
              <a:t>není deklarantem </a:t>
            </a:r>
            <a:r>
              <a:rPr lang="cs-CZ" sz="2000" dirty="0">
                <a:solidFill>
                  <a:schemeClr val="accent1">
                    <a:lumMod val="50000"/>
                  </a:schemeClr>
                </a:solidFill>
              </a:rPr>
              <a:t>(„</a:t>
            </a:r>
            <a:r>
              <a:rPr lang="cs-CZ" sz="2000" i="1" dirty="0">
                <a:solidFill>
                  <a:schemeClr val="accent1">
                    <a:lumMod val="50000"/>
                  </a:schemeClr>
                </a:solidFill>
              </a:rPr>
              <a:t>zápis do záznamů </a:t>
            </a:r>
            <a:r>
              <a:rPr lang="cs-CZ" sz="2000" b="1" i="1" dirty="0">
                <a:solidFill>
                  <a:schemeClr val="accent1">
                    <a:lumMod val="50000"/>
                  </a:schemeClr>
                </a:solidFill>
              </a:rPr>
              <a:t>deklaranta</a:t>
            </a:r>
            <a:r>
              <a:rPr lang="cs-CZ" sz="2000" b="1" dirty="0">
                <a:solidFill>
                  <a:schemeClr val="accent1">
                    <a:lumMod val="50000"/>
                  </a:schemeClr>
                </a:solidFill>
              </a:rPr>
              <a:t>“</a:t>
            </a:r>
            <a:r>
              <a:rPr lang="cs-CZ" sz="2000" dirty="0">
                <a:solidFill>
                  <a:schemeClr val="accent1">
                    <a:lumMod val="50000"/>
                  </a:schemeClr>
                </a:solidFill>
              </a:rPr>
              <a:t>), resp. držitel povolení nemůže v rámci zápisu a v rámci následného doplňkového CP vystupovat jako přímý zástupce (viz čl. 5 odst. 15 a 167 odst. 1 UCC</a:t>
            </a:r>
            <a:r>
              <a:rPr lang="cs-CZ" sz="2000" dirty="0" smtClean="0">
                <a:solidFill>
                  <a:schemeClr val="accent1">
                    <a:lumMod val="50000"/>
                  </a:schemeClr>
                </a:solidFill>
              </a:rPr>
              <a:t>). Půjde </a:t>
            </a:r>
            <a:r>
              <a:rPr lang="cs-CZ" sz="2000" dirty="0">
                <a:solidFill>
                  <a:schemeClr val="accent1">
                    <a:lumMod val="50000"/>
                  </a:schemeClr>
                </a:solidFill>
              </a:rPr>
              <a:t>tedy </a:t>
            </a:r>
            <a:r>
              <a:rPr lang="cs-CZ" sz="2000" dirty="0" smtClean="0">
                <a:solidFill>
                  <a:schemeClr val="accent1">
                    <a:lumMod val="50000"/>
                  </a:schemeClr>
                </a:solidFill>
              </a:rPr>
              <a:t>o zachování </a:t>
            </a:r>
            <a:r>
              <a:rPr lang="cs-CZ" sz="2000" dirty="0">
                <a:solidFill>
                  <a:schemeClr val="accent1">
                    <a:lumMod val="50000"/>
                  </a:schemeClr>
                </a:solidFill>
              </a:rPr>
              <a:t>stávající situace v rámci ZJP MŘ v ČR (nyní z důvodu </a:t>
            </a:r>
            <a:r>
              <a:rPr lang="cs-CZ" sz="2000" dirty="0" smtClean="0">
                <a:solidFill>
                  <a:schemeClr val="accent1">
                    <a:lumMod val="50000"/>
                  </a:schemeClr>
                </a:solidFill>
              </a:rPr>
              <a:t>zásad zajištění celního dluhu – nemožnost zajištění CD soubornou jistotou přímého zástupce).</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Celní orgány při udělování povolení sestaví tzv. </a:t>
            </a:r>
            <a:r>
              <a:rPr lang="cs-CZ" sz="2000" b="1" dirty="0">
                <a:solidFill>
                  <a:schemeClr val="accent1">
                    <a:lumMod val="50000"/>
                  </a:schemeClr>
                </a:solidFill>
              </a:rPr>
              <a:t>kontrolní plán </a:t>
            </a:r>
            <a:r>
              <a:rPr lang="cs-CZ" sz="2000" dirty="0">
                <a:solidFill>
                  <a:schemeClr val="accent1">
                    <a:lumMod val="50000"/>
                  </a:schemeClr>
                </a:solidFill>
              </a:rPr>
              <a:t>specifický a konkretizovaný </a:t>
            </a:r>
            <a:r>
              <a:rPr lang="cs-CZ" sz="2000" b="1" dirty="0">
                <a:solidFill>
                  <a:schemeClr val="accent1">
                    <a:lumMod val="50000"/>
                  </a:schemeClr>
                </a:solidFill>
              </a:rPr>
              <a:t>pro příslušného držitele povolení</a:t>
            </a:r>
            <a:r>
              <a:rPr lang="cs-CZ" sz="2000" b="1"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Zápis do záznamů deklaranta lze provádět i </a:t>
            </a:r>
            <a:r>
              <a:rPr lang="cs-CZ" sz="2000" b="1" dirty="0" smtClean="0">
                <a:solidFill>
                  <a:schemeClr val="accent1">
                    <a:lumMod val="50000"/>
                  </a:schemeClr>
                </a:solidFill>
              </a:rPr>
              <a:t>ve spojení s centralizovaným celním řízením.</a:t>
            </a:r>
            <a:r>
              <a:rPr lang="cs-CZ" sz="2000" dirty="0" smtClean="0">
                <a:solidFill>
                  <a:schemeClr val="accent1">
                    <a:lumMod val="50000"/>
                  </a:schemeClr>
                </a:solidFill>
              </a:rPr>
              <a:t> Povolení </a:t>
            </a:r>
            <a:r>
              <a:rPr lang="cs-CZ" sz="2000" b="1" dirty="0">
                <a:solidFill>
                  <a:schemeClr val="accent1">
                    <a:lumMod val="50000"/>
                  </a:schemeClr>
                </a:solidFill>
              </a:rPr>
              <a:t>není možné udělit </a:t>
            </a:r>
            <a:r>
              <a:rPr lang="cs-CZ" sz="2000" dirty="0">
                <a:solidFill>
                  <a:schemeClr val="accent1">
                    <a:lumMod val="50000"/>
                  </a:schemeClr>
                </a:solidFill>
              </a:rPr>
              <a:t>pro režim </a:t>
            </a:r>
            <a:r>
              <a:rPr lang="cs-CZ" sz="2000" b="1" dirty="0">
                <a:solidFill>
                  <a:schemeClr val="accent1">
                    <a:lumMod val="50000"/>
                  </a:schemeClr>
                </a:solidFill>
              </a:rPr>
              <a:t>tranzit</a:t>
            </a:r>
            <a:r>
              <a:rPr lang="cs-CZ" sz="2000" dirty="0">
                <a:solidFill>
                  <a:schemeClr val="accent1">
                    <a:lumMod val="50000"/>
                  </a:schemeClr>
                </a:solidFill>
              </a:rPr>
              <a:t>, </a:t>
            </a:r>
            <a:r>
              <a:rPr lang="cs-CZ" sz="2000" b="1" dirty="0">
                <a:solidFill>
                  <a:schemeClr val="accent1">
                    <a:lumMod val="50000"/>
                  </a:schemeClr>
                </a:solidFill>
              </a:rPr>
              <a:t>svobodná pásma </a:t>
            </a:r>
            <a:r>
              <a:rPr lang="cs-CZ" sz="2000" dirty="0">
                <a:solidFill>
                  <a:schemeClr val="accent1">
                    <a:lumMod val="50000"/>
                  </a:schemeClr>
                </a:solidFill>
              </a:rPr>
              <a:t>a pro </a:t>
            </a:r>
            <a:r>
              <a:rPr lang="cs-CZ" sz="2000" b="1" dirty="0">
                <a:solidFill>
                  <a:schemeClr val="accent1">
                    <a:lumMod val="50000"/>
                  </a:schemeClr>
                </a:solidFill>
              </a:rPr>
              <a:t>dočasné uskladnění</a:t>
            </a:r>
            <a:r>
              <a:rPr lang="cs-CZ" sz="2000" dirty="0">
                <a:solidFill>
                  <a:schemeClr val="accent1">
                    <a:lumMod val="50000"/>
                  </a:schemeClr>
                </a:solidFill>
              </a:rPr>
              <a:t> nebo v případech, kdy CP slouží jako žádost o povolení zvláštního režimu a v některých dalších (marginálních) případech.</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Pokud je upuštěno od povinnosti předkládat zboží, musí držitel povolení </a:t>
            </a:r>
            <a:r>
              <a:rPr lang="cs-CZ" sz="2000" b="1" dirty="0" smtClean="0">
                <a:solidFill>
                  <a:schemeClr val="accent1">
                    <a:lumMod val="50000"/>
                  </a:schemeClr>
                </a:solidFill>
              </a:rPr>
              <a:t>informovat o ukončení dočasného uskladnění </a:t>
            </a:r>
            <a:r>
              <a:rPr lang="cs-CZ" sz="2000" dirty="0" smtClean="0">
                <a:solidFill>
                  <a:schemeClr val="accent1">
                    <a:lumMod val="50000"/>
                  </a:schemeClr>
                </a:solidFill>
              </a:rPr>
              <a:t>provozovatele dočasného skladu.</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1030265208"/>
      </p:ext>
    </p:extLst>
  </p:cSld>
  <p:clrMapOvr>
    <a:masterClrMapping/>
  </p:clrMapOvr>
  <p:transition spd="med">
    <p:pull/>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Zápis do záznamů deklaranta (3)</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1018357"/>
            <a:ext cx="8802687" cy="5267467"/>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Standardně je nutné </a:t>
            </a:r>
            <a:r>
              <a:rPr lang="cs-CZ" sz="2000" b="1" dirty="0" smtClean="0">
                <a:solidFill>
                  <a:schemeClr val="accent1">
                    <a:lumMod val="50000"/>
                  </a:schemeClr>
                </a:solidFill>
              </a:rPr>
              <a:t>oznámit</a:t>
            </a:r>
            <a:r>
              <a:rPr lang="cs-CZ" sz="2000" dirty="0" smtClean="0">
                <a:solidFill>
                  <a:schemeClr val="accent1">
                    <a:lumMod val="50000"/>
                  </a:schemeClr>
                </a:solidFill>
              </a:rPr>
              <a:t> v souvislosti se zápisem do záznamů celnímu úřadu každé </a:t>
            </a:r>
            <a:r>
              <a:rPr lang="cs-CZ" sz="2000" b="1" dirty="0" smtClean="0">
                <a:solidFill>
                  <a:schemeClr val="accent1">
                    <a:lumMod val="50000"/>
                  </a:schemeClr>
                </a:solidFill>
              </a:rPr>
              <a:t>předložení zboží </a:t>
            </a:r>
            <a:r>
              <a:rPr lang="cs-CZ" sz="2000" dirty="0" smtClean="0">
                <a:solidFill>
                  <a:schemeClr val="accent1">
                    <a:lumMod val="50000"/>
                  </a:schemeClr>
                </a:solidFill>
              </a:rPr>
              <a:t>na </a:t>
            </a:r>
            <a:r>
              <a:rPr lang="cs-CZ" sz="2000" b="1" dirty="0" smtClean="0">
                <a:solidFill>
                  <a:schemeClr val="accent1">
                    <a:lumMod val="50000"/>
                  </a:schemeClr>
                </a:solidFill>
              </a:rPr>
              <a:t>CÚ</a:t>
            </a:r>
            <a:r>
              <a:rPr lang="cs-CZ" sz="2000" dirty="0" smtClean="0">
                <a:solidFill>
                  <a:schemeClr val="accent1">
                    <a:lumMod val="50000"/>
                  </a:schemeClr>
                </a:solidFill>
              </a:rPr>
              <a:t> nebo na jím </a:t>
            </a:r>
            <a:r>
              <a:rPr lang="cs-CZ" sz="2000" b="1" dirty="0" smtClean="0">
                <a:solidFill>
                  <a:schemeClr val="accent1">
                    <a:lumMod val="50000"/>
                  </a:schemeClr>
                </a:solidFill>
              </a:rPr>
              <a:t>schváleném místě </a:t>
            </a:r>
            <a:r>
              <a:rPr lang="cs-CZ" sz="2000" dirty="0" smtClean="0">
                <a:solidFill>
                  <a:schemeClr val="accent1">
                    <a:lumMod val="50000"/>
                  </a:schemeClr>
                </a:solidFill>
              </a:rPr>
              <a:t>(viz čl. 5 odst. 33, čl. 139 a čl. 182 odst. 1 a 2 UCC a </a:t>
            </a:r>
            <a:r>
              <a:rPr lang="cs-CZ" sz="2000" b="1" dirty="0" smtClean="0">
                <a:solidFill>
                  <a:schemeClr val="accent1">
                    <a:lumMod val="50000"/>
                  </a:schemeClr>
                </a:solidFill>
              </a:rPr>
              <a:t>čl. 115 odst. 1 UCC DA</a:t>
            </a:r>
            <a:r>
              <a:rPr lang="cs-CZ" sz="2000" dirty="0" smtClean="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2000" dirty="0" smtClean="0">
                <a:solidFill>
                  <a:schemeClr val="accent1">
                    <a:lumMod val="50000"/>
                  </a:schemeClr>
                </a:solidFill>
              </a:rPr>
              <a:t>	- </a:t>
            </a:r>
            <a:r>
              <a:rPr lang="cs-CZ" sz="2000" dirty="0">
                <a:solidFill>
                  <a:schemeClr val="accent1">
                    <a:lumMod val="50000"/>
                  </a:schemeClr>
                </a:solidFill>
              </a:rPr>
              <a:t>předložením zboží se v této souvislosti rozumí elektronické oznámení, zaslané ve standardizované formě, označené v příloze B UCC DA (sloupec I2) jako „</a:t>
            </a:r>
            <a:r>
              <a:rPr lang="cs-CZ" sz="1600" i="1" dirty="0">
                <a:solidFill>
                  <a:schemeClr val="accent1">
                    <a:lumMod val="50000"/>
                  </a:schemeClr>
                </a:solidFill>
              </a:rPr>
              <a:t>Předložení zboží celnímu úřadu v případě zápisu do záznamů deklaranta nebo v souvislosti s celními prohlášeními podanými před předložením zboží při dovozu</a:t>
            </a:r>
            <a:r>
              <a:rPr lang="cs-CZ" sz="2000" dirty="0">
                <a:solidFill>
                  <a:schemeClr val="accent1">
                    <a:lumMod val="50000"/>
                  </a:schemeClr>
                </a:solidFill>
              </a:rPr>
              <a:t>“ </a:t>
            </a:r>
          </a:p>
          <a:p>
            <a:pPr marL="468312" lvl="4" indent="0" algn="just">
              <a:spcBef>
                <a:spcPts val="0"/>
              </a:spcBef>
              <a:spcAft>
                <a:spcPts val="0"/>
              </a:spcAft>
              <a:buClr>
                <a:schemeClr val="accent1">
                  <a:lumMod val="50000"/>
                </a:schemeClr>
              </a:buClr>
              <a:buNone/>
            </a:pPr>
            <a:r>
              <a:rPr lang="cs-CZ" sz="2000" dirty="0">
                <a:solidFill>
                  <a:schemeClr val="accent1">
                    <a:lumMod val="50000"/>
                  </a:schemeClr>
                </a:solidFill>
              </a:rPr>
              <a:t>        - obsahuje pouze několik datových prvků (</a:t>
            </a:r>
            <a:r>
              <a:rPr lang="cs-CZ" sz="1600" dirty="0">
                <a:solidFill>
                  <a:schemeClr val="accent1">
                    <a:lumMod val="50000"/>
                  </a:schemeClr>
                </a:solidFill>
              </a:rPr>
              <a:t>označení umístění zboží, předchozí doklady, hrubá hmotnost, druh/počet nákladových kusů, identifikaci dotčených osob a kontejneru</a:t>
            </a:r>
            <a:r>
              <a:rPr lang="cs-CZ" sz="2000" dirty="0">
                <a:solidFill>
                  <a:schemeClr val="accent1">
                    <a:lumMod val="50000"/>
                  </a:schemeClr>
                </a:solidFill>
              </a:rPr>
              <a:t>)</a:t>
            </a:r>
            <a:r>
              <a:rPr lang="cs-CZ" sz="16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Čl. </a:t>
            </a:r>
            <a:r>
              <a:rPr lang="cs-CZ" sz="2000" dirty="0" smtClean="0">
                <a:solidFill>
                  <a:schemeClr val="accent1">
                    <a:lumMod val="50000"/>
                  </a:schemeClr>
                </a:solidFill>
              </a:rPr>
              <a:t>21 </a:t>
            </a:r>
            <a:r>
              <a:rPr lang="cs-CZ" sz="2000" b="1" dirty="0">
                <a:solidFill>
                  <a:schemeClr val="accent1">
                    <a:lumMod val="50000"/>
                  </a:schemeClr>
                </a:solidFill>
              </a:rPr>
              <a:t>TDA </a:t>
            </a:r>
            <a:r>
              <a:rPr lang="cs-CZ" sz="2000" dirty="0" smtClean="0">
                <a:solidFill>
                  <a:schemeClr val="accent1">
                    <a:lumMod val="50000"/>
                  </a:schemeClr>
                </a:solidFill>
              </a:rPr>
              <a:t>umožňuje </a:t>
            </a:r>
            <a:r>
              <a:rPr lang="cs-CZ" sz="2000" dirty="0">
                <a:solidFill>
                  <a:schemeClr val="accent1">
                    <a:lumMod val="50000"/>
                  </a:schemeClr>
                </a:solidFill>
              </a:rPr>
              <a:t>do doby </a:t>
            </a:r>
            <a:r>
              <a:rPr lang="cs-CZ" sz="2000" dirty="0" smtClean="0">
                <a:solidFill>
                  <a:schemeClr val="accent1">
                    <a:lumMod val="50000"/>
                  </a:schemeClr>
                </a:solidFill>
              </a:rPr>
              <a:t>modernizace vnitrostátních systémů pro </a:t>
            </a:r>
            <a:r>
              <a:rPr lang="cs-CZ" sz="2000" dirty="0">
                <a:solidFill>
                  <a:schemeClr val="accent1">
                    <a:lumMod val="50000"/>
                  </a:schemeClr>
                </a:solidFill>
              </a:rPr>
              <a:t>dovoz a systému </a:t>
            </a:r>
            <a:r>
              <a:rPr lang="cs-CZ" sz="2000" dirty="0" smtClean="0">
                <a:solidFill>
                  <a:schemeClr val="accent1">
                    <a:lumMod val="50000"/>
                  </a:schemeClr>
                </a:solidFill>
              </a:rPr>
              <a:t>AES, aby byly </a:t>
            </a:r>
            <a:r>
              <a:rPr lang="cs-CZ" sz="2000" b="1" dirty="0" smtClean="0">
                <a:solidFill>
                  <a:schemeClr val="accent1">
                    <a:lumMod val="50000"/>
                  </a:schemeClr>
                </a:solidFill>
              </a:rPr>
              <a:t>pro podání oznámení o předložení </a:t>
            </a:r>
            <a:r>
              <a:rPr lang="cs-CZ" sz="2000" dirty="0" smtClean="0">
                <a:solidFill>
                  <a:schemeClr val="accent1">
                    <a:lumMod val="50000"/>
                  </a:schemeClr>
                </a:solidFill>
              </a:rPr>
              <a:t>použity </a:t>
            </a:r>
            <a:r>
              <a:rPr lang="cs-CZ" sz="2000" b="1" dirty="0" smtClean="0">
                <a:solidFill>
                  <a:schemeClr val="accent1">
                    <a:lumMod val="50000"/>
                  </a:schemeClr>
                </a:solidFill>
              </a:rPr>
              <a:t>jiné způsoby než metody el. zpracování dat </a:t>
            </a:r>
            <a:r>
              <a:rPr lang="cs-CZ" sz="2000" dirty="0">
                <a:solidFill>
                  <a:schemeClr val="accent1">
                    <a:lumMod val="50000"/>
                  </a:schemeClr>
                </a:solidFill>
              </a:rPr>
              <a:t>(</a:t>
            </a:r>
            <a:r>
              <a:rPr lang="cs-CZ" sz="2000" dirty="0" smtClean="0">
                <a:solidFill>
                  <a:schemeClr val="accent1">
                    <a:lumMod val="50000"/>
                  </a:schemeClr>
                </a:solidFill>
              </a:rPr>
              <a:t>nebo je umožněno použití </a:t>
            </a:r>
            <a:r>
              <a:rPr lang="cs-CZ" sz="2000" b="1" dirty="0" smtClean="0">
                <a:solidFill>
                  <a:schemeClr val="accent1">
                    <a:lumMod val="50000"/>
                  </a:schemeClr>
                </a:solidFill>
              </a:rPr>
              <a:t>stávajících </a:t>
            </a:r>
            <a:r>
              <a:rPr lang="cs-CZ" sz="2000" b="1" dirty="0">
                <a:solidFill>
                  <a:schemeClr val="accent1">
                    <a:lumMod val="50000"/>
                  </a:schemeClr>
                </a:solidFill>
              </a:rPr>
              <a:t>el. </a:t>
            </a:r>
            <a:r>
              <a:rPr lang="cs-CZ" sz="2000" b="1" dirty="0" smtClean="0">
                <a:solidFill>
                  <a:schemeClr val="accent1">
                    <a:lumMod val="50000"/>
                  </a:schemeClr>
                </a:solidFill>
              </a:rPr>
              <a:t>systémů </a:t>
            </a:r>
            <a:r>
              <a:rPr lang="cs-CZ" sz="2000" dirty="0">
                <a:solidFill>
                  <a:schemeClr val="accent1">
                    <a:lumMod val="50000"/>
                  </a:schemeClr>
                </a:solidFill>
              </a:rPr>
              <a:t>členského státu)</a:t>
            </a: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1062001496"/>
      </p:ext>
    </p:extLst>
  </p:cSld>
  <p:clrMapOvr>
    <a:masterClrMapping/>
  </p:clrMapOvr>
  <p:transition spd="med">
    <p:pull/>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Zápis do záznamů deklaranta (4)</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792933"/>
            <a:ext cx="8802687" cy="5492892"/>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Stávající </a:t>
            </a:r>
            <a:r>
              <a:rPr lang="cs-CZ" sz="2000" b="1" dirty="0">
                <a:solidFill>
                  <a:schemeClr val="accent1">
                    <a:lumMod val="50000"/>
                  </a:schemeClr>
                </a:solidFill>
              </a:rPr>
              <a:t>ZJP MŘ </a:t>
            </a:r>
            <a:r>
              <a:rPr lang="cs-CZ" sz="2000" dirty="0">
                <a:solidFill>
                  <a:schemeClr val="accent1">
                    <a:lumMod val="50000"/>
                  </a:schemeClr>
                </a:solidFill>
              </a:rPr>
              <a:t>podle CC </a:t>
            </a:r>
            <a:r>
              <a:rPr lang="cs-CZ" sz="2000" dirty="0" smtClean="0">
                <a:solidFill>
                  <a:schemeClr val="accent1">
                    <a:lumMod val="50000"/>
                  </a:schemeClr>
                </a:solidFill>
              </a:rPr>
              <a:t>a CCIP má </a:t>
            </a:r>
            <a:r>
              <a:rPr lang="cs-CZ" sz="2000" dirty="0">
                <a:solidFill>
                  <a:schemeClr val="accent1">
                    <a:lumMod val="50000"/>
                  </a:schemeClr>
                </a:solidFill>
              </a:rPr>
              <a:t>dvě </a:t>
            </a:r>
            <a:r>
              <a:rPr lang="cs-CZ" sz="2000" dirty="0" smtClean="0">
                <a:solidFill>
                  <a:schemeClr val="accent1">
                    <a:lumMod val="50000"/>
                  </a:schemeClr>
                </a:solidFill>
              </a:rPr>
              <a:t>formy </a:t>
            </a:r>
            <a:r>
              <a:rPr lang="cs-CZ" sz="2000" dirty="0">
                <a:solidFill>
                  <a:schemeClr val="accent1">
                    <a:lumMod val="50000"/>
                  </a:schemeClr>
                </a:solidFill>
              </a:rPr>
              <a:t>(čl. 266 odst. 1 vs. odst. 2 CCIP</a:t>
            </a:r>
            <a:r>
              <a:rPr lang="cs-CZ" sz="2000" dirty="0" smtClean="0">
                <a:solidFill>
                  <a:schemeClr val="accent1">
                    <a:lumMod val="50000"/>
                  </a:schemeClr>
                </a:solidFill>
              </a:rPr>
              <a:t>). Druhá z nich již nyní umožňuje za zvláštních okolností, odůvodněných druhem zboží a rychlým sledem dovozů, zprostit držitele povolení povinnosti sdělit CÚ každý příchod zboží, pokud jsou poskytnuty veškeré údaje, považované za potřebné pro uplatnění práva zboží zkontrolovat, přičemž zápis do záznamů se považuje za propuštění zboží (další detaily/možnosti viz čl. 266 odst. 3 CCIP).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V některých členských státech (např. NL) je tato druhá forma používána již nyní, v ČR však není a nikdy nebyla metodicky podporována, resp. používána.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V </a:t>
            </a:r>
            <a:r>
              <a:rPr lang="cs-CZ" sz="2000" dirty="0">
                <a:solidFill>
                  <a:schemeClr val="accent1">
                    <a:lumMod val="50000"/>
                  </a:schemeClr>
                </a:solidFill>
              </a:rPr>
              <a:t>ČR je jediná používaná forma na tzv. transakční bázi (každé </a:t>
            </a:r>
            <a:r>
              <a:rPr lang="cs-CZ" sz="2000" dirty="0" smtClean="0">
                <a:solidFill>
                  <a:schemeClr val="accent1">
                    <a:lumMod val="50000"/>
                  </a:schemeClr>
                </a:solidFill>
              </a:rPr>
              <a:t>předložení/příchod </a:t>
            </a:r>
            <a:r>
              <a:rPr lang="cs-CZ" sz="2000" dirty="0">
                <a:solidFill>
                  <a:schemeClr val="accent1">
                    <a:lumMod val="50000"/>
                  </a:schemeClr>
                </a:solidFill>
              </a:rPr>
              <a:t>zboží je oznamováno formou CP), </a:t>
            </a:r>
            <a:r>
              <a:rPr lang="cs-CZ" sz="2000" b="1" dirty="0">
                <a:solidFill>
                  <a:schemeClr val="accent1">
                    <a:lumMod val="50000"/>
                  </a:schemeClr>
                </a:solidFill>
              </a:rPr>
              <a:t>jde</a:t>
            </a:r>
            <a:r>
              <a:rPr lang="cs-CZ" sz="2000" dirty="0">
                <a:solidFill>
                  <a:schemeClr val="accent1">
                    <a:lumMod val="50000"/>
                  </a:schemeClr>
                </a:solidFill>
              </a:rPr>
              <a:t> v podstatě o </a:t>
            </a:r>
            <a:r>
              <a:rPr lang="cs-CZ" sz="2000" b="1" dirty="0">
                <a:solidFill>
                  <a:schemeClr val="accent1">
                    <a:lumMod val="50000"/>
                  </a:schemeClr>
                </a:solidFill>
              </a:rPr>
              <a:t>standardní zápis do záznamů deklaranta s předložením zboží</a:t>
            </a:r>
            <a:r>
              <a:rPr lang="cs-CZ" sz="2000" dirty="0">
                <a:solidFill>
                  <a:schemeClr val="accent1">
                    <a:lumMod val="50000"/>
                  </a:schemeClr>
                </a:solidFill>
              </a:rPr>
              <a:t> podle UCC, a to </a:t>
            </a:r>
            <a:r>
              <a:rPr lang="cs-CZ" sz="2000" b="1" dirty="0">
                <a:solidFill>
                  <a:schemeClr val="accent1">
                    <a:lumMod val="50000"/>
                  </a:schemeClr>
                </a:solidFill>
              </a:rPr>
              <a:t>bez </a:t>
            </a:r>
            <a:r>
              <a:rPr lang="cs-CZ" sz="2000" dirty="0" smtClean="0">
                <a:solidFill>
                  <a:schemeClr val="accent1">
                    <a:lumMod val="50000"/>
                  </a:schemeClr>
                </a:solidFill>
              </a:rPr>
              <a:t>(okamžité)</a:t>
            </a:r>
            <a:r>
              <a:rPr lang="cs-CZ" sz="2000" b="1" dirty="0" smtClean="0">
                <a:solidFill>
                  <a:schemeClr val="accent1">
                    <a:lumMod val="50000"/>
                  </a:schemeClr>
                </a:solidFill>
              </a:rPr>
              <a:t> nutnosti </a:t>
            </a:r>
            <a:r>
              <a:rPr lang="cs-CZ" sz="2000" b="1" dirty="0">
                <a:solidFill>
                  <a:schemeClr val="accent1">
                    <a:lumMod val="50000"/>
                  </a:schemeClr>
                </a:solidFill>
              </a:rPr>
              <a:t>přímého přístupu do jeho el. </a:t>
            </a:r>
            <a:r>
              <a:rPr lang="cs-CZ" sz="2000" b="1" dirty="0" smtClean="0">
                <a:solidFill>
                  <a:schemeClr val="accent1">
                    <a:lumMod val="50000"/>
                  </a:schemeClr>
                </a:solidFill>
              </a:rPr>
              <a:t>systému. </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V ČR </a:t>
            </a:r>
            <a:r>
              <a:rPr lang="cs-CZ" sz="2000" dirty="0">
                <a:solidFill>
                  <a:schemeClr val="accent1">
                    <a:lumMod val="50000"/>
                  </a:schemeClr>
                </a:solidFill>
              </a:rPr>
              <a:t>bude </a:t>
            </a:r>
            <a:r>
              <a:rPr lang="cs-CZ" sz="2000" b="1" dirty="0">
                <a:solidFill>
                  <a:schemeClr val="accent1">
                    <a:lumMod val="50000"/>
                  </a:schemeClr>
                </a:solidFill>
              </a:rPr>
              <a:t>plně zachována stávající forma</a:t>
            </a:r>
            <a:r>
              <a:rPr lang="cs-CZ" sz="2000" dirty="0">
                <a:solidFill>
                  <a:schemeClr val="accent1">
                    <a:lumMod val="50000"/>
                  </a:schemeClr>
                </a:solidFill>
              </a:rPr>
              <a:t> tohoto </a:t>
            </a:r>
            <a:r>
              <a:rPr lang="cs-CZ" sz="2000" dirty="0" smtClean="0">
                <a:solidFill>
                  <a:schemeClr val="accent1">
                    <a:lumMod val="50000"/>
                  </a:schemeClr>
                </a:solidFill>
              </a:rPr>
              <a:t>oznamování/zápisu do záznamů, </a:t>
            </a:r>
            <a:r>
              <a:rPr lang="cs-CZ" sz="2000" dirty="0">
                <a:solidFill>
                  <a:schemeClr val="accent1">
                    <a:lumMod val="50000"/>
                  </a:schemeClr>
                </a:solidFill>
              </a:rPr>
              <a:t>resp. stávající forma </a:t>
            </a:r>
            <a:r>
              <a:rPr lang="cs-CZ" sz="2000" b="1" dirty="0">
                <a:solidFill>
                  <a:schemeClr val="accent1">
                    <a:lumMod val="50000"/>
                  </a:schemeClr>
                </a:solidFill>
              </a:rPr>
              <a:t>komunikace</a:t>
            </a:r>
            <a:r>
              <a:rPr lang="cs-CZ" sz="2000" dirty="0">
                <a:solidFill>
                  <a:schemeClr val="accent1">
                    <a:lumMod val="50000"/>
                  </a:schemeClr>
                </a:solidFill>
              </a:rPr>
              <a:t>. To platí i pro nová </a:t>
            </a:r>
            <a:r>
              <a:rPr lang="cs-CZ" sz="2000" dirty="0" smtClean="0">
                <a:solidFill>
                  <a:schemeClr val="accent1">
                    <a:lumMod val="50000"/>
                  </a:schemeClr>
                </a:solidFill>
              </a:rPr>
              <a:t>povolení zápisu do záznamů deklaranta, </a:t>
            </a:r>
            <a:r>
              <a:rPr lang="cs-CZ" sz="2000" dirty="0">
                <a:solidFill>
                  <a:schemeClr val="accent1">
                    <a:lumMod val="50000"/>
                  </a:schemeClr>
                </a:solidFill>
              </a:rPr>
              <a:t>vydaná po 1. 5. 2016.  </a:t>
            </a: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3501328811"/>
      </p:ext>
    </p:extLst>
  </p:cSld>
  <p:clrMapOvr>
    <a:masterClrMapping/>
  </p:clrMapOvr>
  <p:transition spd="med">
    <p:pull/>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Zápis do záznamů deklaranta (5)</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476673"/>
            <a:ext cx="8802687" cy="5809152"/>
          </a:xfrm>
          <a:extLst/>
        </p:spPr>
        <p:txBody>
          <a:bodyPr/>
          <a:lstStyle/>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Lze </a:t>
            </a:r>
            <a:r>
              <a:rPr lang="cs-CZ" sz="2000" b="1" dirty="0" smtClean="0">
                <a:solidFill>
                  <a:schemeClr val="accent1">
                    <a:lumMod val="50000"/>
                  </a:schemeClr>
                </a:solidFill>
              </a:rPr>
              <a:t>upustit od povinnosti předložení zboží </a:t>
            </a:r>
            <a:r>
              <a:rPr lang="cs-CZ" sz="2000" dirty="0" smtClean="0">
                <a:solidFill>
                  <a:schemeClr val="accent1">
                    <a:lumMod val="50000"/>
                  </a:schemeClr>
                </a:solidFill>
              </a:rPr>
              <a:t>jako takové, tedy zboží nemusí být předkládáno v souvislosti se zápisem do záznamů, a to ani na explicitně schváleném místě, jako se schvaluje v rámci ZJP MŘ dosud (viz </a:t>
            </a:r>
            <a:r>
              <a:rPr lang="cs-CZ" sz="2000" dirty="0">
                <a:solidFill>
                  <a:schemeClr val="accent1">
                    <a:lumMod val="50000"/>
                  </a:schemeClr>
                </a:solidFill>
              </a:rPr>
              <a:t>čl. 182 odst. </a:t>
            </a:r>
            <a:r>
              <a:rPr lang="cs-CZ" sz="2000" dirty="0" smtClean="0">
                <a:solidFill>
                  <a:schemeClr val="accent1">
                    <a:lumMod val="50000"/>
                  </a:schemeClr>
                </a:solidFill>
              </a:rPr>
              <a:t>3 UCC). Nezasílá se tedy ani žádná forma oznámení o předložení zboží.</a:t>
            </a: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 Žadatel </a:t>
            </a:r>
            <a:r>
              <a:rPr lang="cs-CZ" sz="2000" dirty="0">
                <a:solidFill>
                  <a:schemeClr val="accent1">
                    <a:lumMod val="50000"/>
                  </a:schemeClr>
                </a:solidFill>
              </a:rPr>
              <a:t>musí být držitelem povolení/statusu </a:t>
            </a:r>
            <a:r>
              <a:rPr lang="cs-CZ" sz="2000" dirty="0" smtClean="0">
                <a:solidFill>
                  <a:schemeClr val="accent1">
                    <a:lumMod val="50000"/>
                  </a:schemeClr>
                </a:solidFill>
              </a:rPr>
              <a:t>AEOC.</a:t>
            </a: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 </a:t>
            </a:r>
            <a:r>
              <a:rPr lang="cs-CZ" sz="2000" b="1" dirty="0" smtClean="0">
                <a:solidFill>
                  <a:schemeClr val="accent1">
                    <a:lumMod val="50000"/>
                  </a:schemeClr>
                </a:solidFill>
              </a:rPr>
              <a:t>Povaha a oběh příslušného zboží to vyžadují a jsou celnímu úřadu známy</a:t>
            </a:r>
            <a:r>
              <a:rPr lang="cs-CZ" sz="2000" dirty="0" smtClean="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 CÚ musí mít </a:t>
            </a:r>
            <a:r>
              <a:rPr lang="cs-CZ" sz="2000" dirty="0">
                <a:solidFill>
                  <a:schemeClr val="accent1">
                    <a:lumMod val="50000"/>
                  </a:schemeClr>
                </a:solidFill>
              </a:rPr>
              <a:t>přístup ke všem informacím, </a:t>
            </a:r>
            <a:r>
              <a:rPr lang="cs-CZ" sz="2000" dirty="0" smtClean="0">
                <a:solidFill>
                  <a:schemeClr val="accent1">
                    <a:lumMod val="50000"/>
                  </a:schemeClr>
                </a:solidFill>
              </a:rPr>
              <a:t>které považuje za potřebné, aby </a:t>
            </a:r>
            <a:r>
              <a:rPr lang="cs-CZ" sz="2000" dirty="0">
                <a:solidFill>
                  <a:schemeClr val="accent1">
                    <a:lumMod val="50000"/>
                  </a:schemeClr>
                </a:solidFill>
              </a:rPr>
              <a:t>mohl </a:t>
            </a:r>
            <a:r>
              <a:rPr lang="cs-CZ" sz="2000" dirty="0" smtClean="0">
                <a:solidFill>
                  <a:schemeClr val="accent1">
                    <a:lumMod val="50000"/>
                  </a:schemeClr>
                </a:solidFill>
              </a:rPr>
              <a:t>případně využít svého práva zboží zkontrolovat.</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 CÚ </a:t>
            </a:r>
            <a:r>
              <a:rPr lang="cs-CZ" sz="2000" dirty="0">
                <a:solidFill>
                  <a:schemeClr val="accent1">
                    <a:lumMod val="50000"/>
                  </a:schemeClr>
                </a:solidFill>
              </a:rPr>
              <a:t>může stanovit v povolení lhůtu pro informování držitele povolení o záměru provést kontrolu, resp. může </a:t>
            </a:r>
            <a:r>
              <a:rPr lang="cs-CZ" sz="2000" dirty="0" smtClean="0">
                <a:solidFill>
                  <a:schemeClr val="accent1">
                    <a:lumMod val="50000"/>
                  </a:schemeClr>
                </a:solidFill>
              </a:rPr>
              <a:t>i tak požádat </a:t>
            </a:r>
            <a:r>
              <a:rPr lang="cs-CZ" sz="2000" dirty="0">
                <a:solidFill>
                  <a:schemeClr val="accent1">
                    <a:lumMod val="50000"/>
                  </a:schemeClr>
                </a:solidFill>
              </a:rPr>
              <a:t>o předložení </a:t>
            </a:r>
            <a:r>
              <a:rPr lang="cs-CZ" sz="2000" dirty="0" smtClean="0">
                <a:solidFill>
                  <a:schemeClr val="accent1">
                    <a:lumMod val="50000"/>
                  </a:schemeClr>
                </a:solidFill>
              </a:rPr>
              <a:t>zboží. </a:t>
            </a: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V ČR bude</a:t>
            </a:r>
            <a:r>
              <a:rPr lang="cs-CZ" sz="2000" dirty="0" smtClean="0">
                <a:solidFill>
                  <a:schemeClr val="accent1">
                    <a:lumMod val="50000"/>
                  </a:schemeClr>
                </a:solidFill>
              </a:rPr>
              <a:t>, zejména z důvodu aplikace druhé odrážky, od 1. 5. 2016 a bezprostředně poté </a:t>
            </a:r>
            <a:r>
              <a:rPr lang="cs-CZ" sz="2000" b="1" dirty="0" smtClean="0">
                <a:solidFill>
                  <a:schemeClr val="accent1">
                    <a:lumMod val="50000"/>
                  </a:schemeClr>
                </a:solidFill>
              </a:rPr>
              <a:t>povolována</a:t>
            </a:r>
            <a:r>
              <a:rPr lang="cs-CZ" sz="2000" dirty="0" smtClean="0">
                <a:solidFill>
                  <a:schemeClr val="accent1">
                    <a:lumMod val="50000"/>
                  </a:schemeClr>
                </a:solidFill>
              </a:rPr>
              <a:t> tato </a:t>
            </a:r>
            <a:r>
              <a:rPr lang="cs-CZ" sz="2000" b="1" dirty="0" smtClean="0">
                <a:solidFill>
                  <a:schemeClr val="accent1">
                    <a:lumMod val="50000"/>
                  </a:schemeClr>
                </a:solidFill>
              </a:rPr>
              <a:t>forma</a:t>
            </a:r>
            <a:r>
              <a:rPr lang="cs-CZ" sz="2000" dirty="0" smtClean="0">
                <a:solidFill>
                  <a:schemeClr val="accent1">
                    <a:lumMod val="50000"/>
                  </a:schemeClr>
                </a:solidFill>
              </a:rPr>
              <a:t> zápisu do záznamů deklaranta (</a:t>
            </a:r>
            <a:r>
              <a:rPr lang="cs-CZ" sz="2000" b="1" dirty="0" smtClean="0">
                <a:solidFill>
                  <a:schemeClr val="accent1">
                    <a:lumMod val="50000"/>
                  </a:schemeClr>
                </a:solidFill>
              </a:rPr>
              <a:t>zahrnující zproštění povinnosti předkládat zboží</a:t>
            </a:r>
            <a:r>
              <a:rPr lang="cs-CZ" sz="2000" dirty="0" smtClean="0">
                <a:solidFill>
                  <a:schemeClr val="accent1">
                    <a:lumMod val="50000"/>
                  </a:schemeClr>
                </a:solidFill>
              </a:rPr>
              <a:t>) </a:t>
            </a:r>
            <a:r>
              <a:rPr lang="cs-CZ" sz="2000" b="1" dirty="0" smtClean="0">
                <a:solidFill>
                  <a:schemeClr val="accent1">
                    <a:lumMod val="50000"/>
                  </a:schemeClr>
                </a:solidFill>
              </a:rPr>
              <a:t>jen</a:t>
            </a:r>
            <a:r>
              <a:rPr lang="cs-CZ" sz="2000" dirty="0" smtClean="0">
                <a:solidFill>
                  <a:schemeClr val="accent1">
                    <a:lumMod val="50000"/>
                  </a:schemeClr>
                </a:solidFill>
              </a:rPr>
              <a:t> pro </a:t>
            </a:r>
            <a:r>
              <a:rPr lang="cs-CZ" sz="2000" b="1" dirty="0" smtClean="0">
                <a:solidFill>
                  <a:schemeClr val="accent1">
                    <a:lumMod val="50000"/>
                  </a:schemeClr>
                </a:solidFill>
              </a:rPr>
              <a:t>elektrickou energii</a:t>
            </a:r>
            <a:r>
              <a:rPr lang="cs-CZ" sz="2000" dirty="0" smtClean="0">
                <a:solidFill>
                  <a:schemeClr val="accent1">
                    <a:lumMod val="50000"/>
                  </a:schemeClr>
                </a:solidFill>
              </a:rPr>
              <a:t>, </a:t>
            </a:r>
            <a:r>
              <a:rPr lang="cs-CZ" sz="2000" b="1" dirty="0" smtClean="0">
                <a:solidFill>
                  <a:schemeClr val="accent1">
                    <a:lumMod val="50000"/>
                  </a:schemeClr>
                </a:solidFill>
              </a:rPr>
              <a:t>plyn</a:t>
            </a:r>
            <a:r>
              <a:rPr lang="cs-CZ" sz="2000" dirty="0" smtClean="0">
                <a:solidFill>
                  <a:schemeClr val="accent1">
                    <a:lumMod val="50000"/>
                  </a:schemeClr>
                </a:solidFill>
              </a:rPr>
              <a:t> a </a:t>
            </a:r>
            <a:r>
              <a:rPr lang="cs-CZ" sz="2000" b="1" dirty="0" smtClean="0">
                <a:solidFill>
                  <a:schemeClr val="accent1">
                    <a:lumMod val="50000"/>
                  </a:schemeClr>
                </a:solidFill>
              </a:rPr>
              <a:t>ropu</a:t>
            </a:r>
            <a:r>
              <a:rPr lang="cs-CZ" sz="2000" dirty="0" smtClean="0">
                <a:solidFill>
                  <a:schemeClr val="accent1">
                    <a:lumMod val="50000"/>
                  </a:schemeClr>
                </a:solidFill>
              </a:rPr>
              <a:t>/ropné produkty, přepravované v pevných přepravních zařízeních. Ve všech </a:t>
            </a:r>
            <a:r>
              <a:rPr lang="cs-CZ" sz="2000" b="1" dirty="0" smtClean="0">
                <a:solidFill>
                  <a:schemeClr val="accent1">
                    <a:lumMod val="50000"/>
                  </a:schemeClr>
                </a:solidFill>
              </a:rPr>
              <a:t>ostatních případech bude oznamováno předložení zboží </a:t>
            </a:r>
            <a:r>
              <a:rPr lang="cs-CZ" sz="2000" dirty="0" smtClean="0">
                <a:solidFill>
                  <a:schemeClr val="accent1">
                    <a:lumMod val="50000"/>
                  </a:schemeClr>
                </a:solidFill>
              </a:rPr>
              <a:t>před jeho zápisem/propuštěním.</a:t>
            </a: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3315418185"/>
      </p:ext>
    </p:extLst>
  </p:cSld>
  <p:clrMapOvr>
    <a:masterClrMapping/>
  </p:clrMapOvr>
  <p:transition spd="med">
    <p:pull/>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err="1" smtClean="0">
                <a:solidFill>
                  <a:schemeClr val="accent1">
                    <a:lumMod val="50000"/>
                  </a:schemeClr>
                </a:solidFill>
              </a:rPr>
              <a:t>Samoschvalování</a:t>
            </a:r>
            <a:r>
              <a:rPr lang="cs-CZ" altLang="cs-CZ" sz="3600" dirty="0" smtClean="0">
                <a:solidFill>
                  <a:schemeClr val="accent1">
                    <a:lumMod val="50000"/>
                  </a:schemeClr>
                </a:solidFill>
              </a:rPr>
              <a:t>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692695"/>
            <a:ext cx="8802687" cy="5904657"/>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r>
              <a:rPr lang="cs-CZ" sz="1800" dirty="0" smtClean="0">
                <a:solidFill>
                  <a:schemeClr val="accent1">
                    <a:lumMod val="50000"/>
                  </a:schemeClr>
                </a:solidFill>
              </a:rPr>
              <a:t>Umožňuje </a:t>
            </a:r>
            <a:r>
              <a:rPr lang="cs-CZ" sz="1800" b="1" dirty="0" smtClean="0">
                <a:solidFill>
                  <a:schemeClr val="accent1">
                    <a:lumMod val="50000"/>
                  </a:schemeClr>
                </a:solidFill>
              </a:rPr>
              <a:t>přenesení</a:t>
            </a:r>
            <a:r>
              <a:rPr lang="cs-CZ" sz="1800" dirty="0" smtClean="0">
                <a:solidFill>
                  <a:schemeClr val="accent1">
                    <a:lumMod val="50000"/>
                  </a:schemeClr>
                </a:solidFill>
              </a:rPr>
              <a:t> provádění </a:t>
            </a:r>
            <a:r>
              <a:rPr lang="cs-CZ" sz="1800" b="1" dirty="0" smtClean="0">
                <a:solidFill>
                  <a:schemeClr val="accent1">
                    <a:lumMod val="50000"/>
                  </a:schemeClr>
                </a:solidFill>
              </a:rPr>
              <a:t>některých celních formalit</a:t>
            </a:r>
            <a:r>
              <a:rPr lang="cs-CZ" sz="1800" dirty="0" smtClean="0">
                <a:solidFill>
                  <a:schemeClr val="accent1">
                    <a:lumMod val="50000"/>
                  </a:schemeClr>
                </a:solidFill>
              </a:rPr>
              <a:t>, které jsou jinak v kompetenci celních orgánů, </a:t>
            </a:r>
            <a:r>
              <a:rPr lang="cs-CZ" sz="1800" b="1" dirty="0" smtClean="0">
                <a:solidFill>
                  <a:schemeClr val="accent1">
                    <a:lumMod val="50000"/>
                  </a:schemeClr>
                </a:solidFill>
              </a:rPr>
              <a:t>na hospodářský subjekt</a:t>
            </a:r>
            <a:r>
              <a:rPr lang="cs-CZ" sz="1800" dirty="0" smtClean="0">
                <a:solidFill>
                  <a:schemeClr val="accent1">
                    <a:lumMod val="50000"/>
                  </a:schemeClr>
                </a:solidFill>
              </a:rPr>
              <a:t>, který musí být držitelem povolení/statusu </a:t>
            </a:r>
            <a:r>
              <a:rPr lang="cs-CZ" sz="1800" b="1" dirty="0" smtClean="0">
                <a:solidFill>
                  <a:schemeClr val="accent1">
                    <a:lumMod val="50000"/>
                  </a:schemeClr>
                </a:solidFill>
              </a:rPr>
              <a:t>AEOC</a:t>
            </a:r>
            <a:r>
              <a:rPr lang="cs-CZ" sz="1800" dirty="0" smtClean="0">
                <a:solidFill>
                  <a:schemeClr val="accent1">
                    <a:lumMod val="50000"/>
                  </a:schemeClr>
                </a:solidFill>
              </a:rPr>
              <a:t>. Přenést lze jen ty formality, explicitně v předpisech uvedené (viz bod 45 preambule UCC IA).</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800" dirty="0" smtClean="0">
                <a:solidFill>
                  <a:schemeClr val="accent1">
                    <a:lumMod val="50000"/>
                  </a:schemeClr>
                </a:solidFill>
              </a:rPr>
              <a:t>Může být spojeno, resp. být „nadstavbou“ zápisu do záznamů deklaranta (čl. 151 UCC DA) nebo se zjednodušeným celní prohlášením (čl. 225 UCC IA).</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Držitel povolení může být oprávněn k</a:t>
            </a: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 </a:t>
            </a:r>
            <a:r>
              <a:rPr lang="cs-CZ" sz="1800" b="1" dirty="0" smtClean="0">
                <a:solidFill>
                  <a:schemeClr val="accent1">
                    <a:lumMod val="50000"/>
                  </a:schemeClr>
                </a:solidFill>
              </a:rPr>
              <a:t>určení</a:t>
            </a:r>
            <a:r>
              <a:rPr lang="cs-CZ" sz="1800" dirty="0" smtClean="0">
                <a:solidFill>
                  <a:schemeClr val="accent1">
                    <a:lumMod val="50000"/>
                  </a:schemeClr>
                </a:solidFill>
              </a:rPr>
              <a:t> (tedy k výpočtu) </a:t>
            </a:r>
            <a:r>
              <a:rPr lang="cs-CZ" sz="1800" b="1" dirty="0" smtClean="0">
                <a:solidFill>
                  <a:schemeClr val="accent1">
                    <a:lumMod val="50000"/>
                  </a:schemeClr>
                </a:solidFill>
              </a:rPr>
              <a:t>částky splatného cla </a:t>
            </a:r>
            <a:r>
              <a:rPr lang="cs-CZ" sz="1800" dirty="0" smtClean="0">
                <a:solidFill>
                  <a:schemeClr val="accent1">
                    <a:lumMod val="50000"/>
                  </a:schemeClr>
                </a:solidFill>
              </a:rPr>
              <a:t>- v ČR je a bude clo počítáno automaticky celním systémem, a to i v rámci zápisu do záznamů deklaranta (ZJP MŘ) na transakční bázi - jediný smysl by takové povolení mělo v případě použití zápisu do záznamů s upuštěním od povinnosti předkládat zboží podle čl. 182 odst. 3 UCC, a to navíc jen tehdy, nebylo – </a:t>
            </a:r>
            <a:r>
              <a:rPr lang="cs-CZ" sz="1800" dirty="0" err="1" smtClean="0">
                <a:solidFill>
                  <a:schemeClr val="accent1">
                    <a:lumMod val="50000"/>
                  </a:schemeClr>
                </a:solidFill>
              </a:rPr>
              <a:t>li</a:t>
            </a:r>
            <a:r>
              <a:rPr lang="cs-CZ" sz="1800" dirty="0" smtClean="0">
                <a:solidFill>
                  <a:schemeClr val="accent1">
                    <a:lumMod val="50000"/>
                  </a:schemeClr>
                </a:solidFill>
              </a:rPr>
              <a:t> by nutné podávat doplňkové celní prohlášení</a:t>
            </a:r>
          </a:p>
          <a:p>
            <a:pPr marL="468312" lvl="4" indent="0" algn="just">
              <a:spcBef>
                <a:spcPts val="0"/>
              </a:spcBef>
              <a:spcAft>
                <a:spcPts val="0"/>
              </a:spcAft>
              <a:buClr>
                <a:schemeClr val="accent1">
                  <a:lumMod val="50000"/>
                </a:schemeClr>
              </a:buClr>
              <a:buNone/>
            </a:pPr>
            <a:endParaRPr lang="cs-CZ" sz="18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a:solidFill>
                  <a:schemeClr val="accent1">
                    <a:lumMod val="50000"/>
                  </a:schemeClr>
                </a:solidFill>
              </a:rPr>
              <a:t>	</a:t>
            </a:r>
            <a:r>
              <a:rPr lang="cs-CZ" sz="1800" dirty="0" smtClean="0">
                <a:solidFill>
                  <a:schemeClr val="accent1">
                    <a:lumMod val="50000"/>
                  </a:schemeClr>
                </a:solidFill>
              </a:rPr>
              <a:t>- </a:t>
            </a:r>
            <a:r>
              <a:rPr lang="cs-CZ" sz="1800" b="1" dirty="0" smtClean="0">
                <a:solidFill>
                  <a:schemeClr val="accent1">
                    <a:lumMod val="50000"/>
                  </a:schemeClr>
                </a:solidFill>
              </a:rPr>
              <a:t>provádění výstupních formalit </a:t>
            </a:r>
            <a:r>
              <a:rPr lang="cs-CZ" sz="1800" dirty="0" smtClean="0">
                <a:solidFill>
                  <a:schemeClr val="accent1">
                    <a:lumMod val="50000"/>
                  </a:schemeClr>
                </a:solidFill>
              </a:rPr>
              <a:t>a potvrzování výstupu zboží z EU v roli celního úřadu výstupu – v ČR existuje již nyní institut tzv. lokální autority na výstupu</a:t>
            </a:r>
          </a:p>
          <a:p>
            <a:pPr marL="468312" lvl="4" indent="0" algn="just">
              <a:spcBef>
                <a:spcPts val="0"/>
              </a:spcBef>
              <a:spcAft>
                <a:spcPts val="0"/>
              </a:spcAft>
              <a:buClr>
                <a:schemeClr val="accent1">
                  <a:lumMod val="50000"/>
                </a:schemeClr>
              </a:buClr>
              <a:buNone/>
            </a:pPr>
            <a:endParaRPr lang="cs-CZ" sz="1800" dirty="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 </a:t>
            </a:r>
            <a:r>
              <a:rPr lang="cs-CZ" sz="1800" b="1" dirty="0" smtClean="0">
                <a:solidFill>
                  <a:schemeClr val="accent1">
                    <a:lumMod val="50000"/>
                  </a:schemeClr>
                </a:solidFill>
              </a:rPr>
              <a:t>kontrole dodržování zákazů a omezení </a:t>
            </a:r>
            <a:r>
              <a:rPr lang="cs-CZ" sz="1800" dirty="0" smtClean="0">
                <a:solidFill>
                  <a:schemeClr val="accent1">
                    <a:lumMod val="50000"/>
                  </a:schemeClr>
                </a:solidFill>
              </a:rPr>
              <a:t>– v ČR zatím nebyla zaznamenána situace, která by systémově vyžadovala byť jen zvážit případnou existenci/potřebu takového povolení (např. v oblasti ochrany práv duševního vlastnictví).</a:t>
            </a:r>
          </a:p>
          <a:p>
            <a:pPr marL="468312" lvl="4" indent="0" algn="just">
              <a:spcBef>
                <a:spcPts val="0"/>
              </a:spcBef>
              <a:spcAft>
                <a:spcPts val="0"/>
              </a:spcAft>
              <a:buClr>
                <a:schemeClr val="accent1">
                  <a:lumMod val="50000"/>
                </a:schemeClr>
              </a:buClr>
              <a:buNone/>
            </a:pPr>
            <a:endParaRPr lang="cs-CZ" sz="1800" dirty="0" smtClean="0">
              <a:solidFill>
                <a:schemeClr val="accent1">
                  <a:lumMod val="50000"/>
                </a:schemeClr>
              </a:solidFill>
            </a:endParaRPr>
          </a:p>
          <a:p>
            <a:pPr marL="754062" lvl="4" indent="-285750" algn="just">
              <a:spcBef>
                <a:spcPts val="0"/>
              </a:spcBef>
              <a:spcAft>
                <a:spcPts val="0"/>
              </a:spcAft>
              <a:buClr>
                <a:schemeClr val="accent1">
                  <a:lumMod val="50000"/>
                </a:schemeClr>
              </a:buClr>
              <a:buFont typeface="Arial" panose="020B0604020202020204" pitchFamily="34" charset="0"/>
              <a:buChar char="•"/>
            </a:pPr>
            <a:endParaRPr lang="cs-CZ" sz="18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2674518520"/>
      </p:ext>
    </p:extLst>
  </p:cSld>
  <p:clrMapOvr>
    <a:masterClrMapping/>
  </p:clrMapOvr>
  <p:transition spd="med">
    <p:pull/>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Místo předložení zboží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404665"/>
            <a:ext cx="8802687" cy="5881160"/>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b="1"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Čl</a:t>
            </a:r>
            <a:r>
              <a:rPr lang="cs-CZ" sz="2000" b="1" dirty="0">
                <a:solidFill>
                  <a:schemeClr val="accent1">
                    <a:lumMod val="50000"/>
                  </a:schemeClr>
                </a:solidFill>
              </a:rPr>
              <a:t>. </a:t>
            </a:r>
            <a:r>
              <a:rPr lang="cs-CZ" sz="2000" b="1" dirty="0" smtClean="0">
                <a:solidFill>
                  <a:schemeClr val="accent1">
                    <a:lumMod val="50000"/>
                  </a:schemeClr>
                </a:solidFill>
              </a:rPr>
              <a:t>115 odst</a:t>
            </a:r>
            <a:r>
              <a:rPr lang="cs-CZ" sz="2000" b="1" dirty="0">
                <a:solidFill>
                  <a:schemeClr val="accent1">
                    <a:lumMod val="50000"/>
                  </a:schemeClr>
                </a:solidFill>
              </a:rPr>
              <a:t>. 1 UCC DA </a:t>
            </a:r>
            <a:r>
              <a:rPr lang="cs-CZ" sz="2000" dirty="0" smtClean="0">
                <a:solidFill>
                  <a:schemeClr val="accent1">
                    <a:lumMod val="50000"/>
                  </a:schemeClr>
                </a:solidFill>
              </a:rPr>
              <a:t>– Pro účely předložení zboží lze schválit jiné místo, než příslušný celní úřad, jsou – </a:t>
            </a:r>
            <a:r>
              <a:rPr lang="cs-CZ" sz="2000" dirty="0" err="1" smtClean="0">
                <a:solidFill>
                  <a:schemeClr val="accent1">
                    <a:lumMod val="50000"/>
                  </a:schemeClr>
                </a:solidFill>
              </a:rPr>
              <a:t>li</a:t>
            </a:r>
            <a:r>
              <a:rPr lang="cs-CZ" sz="2000" dirty="0" smtClean="0">
                <a:solidFill>
                  <a:schemeClr val="accent1">
                    <a:lumMod val="50000"/>
                  </a:schemeClr>
                </a:solidFill>
              </a:rPr>
              <a:t> splněny následující podmínky: </a:t>
            </a: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	</a:t>
            </a:r>
            <a:r>
              <a:rPr lang="cs-CZ" sz="2000" dirty="0" smtClean="0">
                <a:solidFill>
                  <a:schemeClr val="accent1">
                    <a:lumMod val="50000"/>
                  </a:schemeClr>
                </a:solidFill>
              </a:rPr>
              <a:t>jsou splněny požadavky čl. 148 odst. 2 a 3 kodexu a článku 117 </a:t>
            </a:r>
            <a:r>
              <a:rPr lang="cs-CZ" sz="1400" i="1" dirty="0" smtClean="0">
                <a:solidFill>
                  <a:schemeClr val="accent1">
                    <a:lumMod val="50000"/>
                  </a:schemeClr>
                </a:solidFill>
              </a:rPr>
              <a:t>(usazení osoby v EU, záruka řádného provádění operací, </a:t>
            </a:r>
            <a:r>
              <a:rPr lang="cs-CZ" sz="1400" b="1" i="1" dirty="0" smtClean="0">
                <a:solidFill>
                  <a:schemeClr val="accent1">
                    <a:lumMod val="50000"/>
                  </a:schemeClr>
                </a:solidFill>
              </a:rPr>
              <a:t>poskytnutí jistoty</a:t>
            </a:r>
            <a:r>
              <a:rPr lang="cs-CZ" sz="1400" i="1" dirty="0" smtClean="0">
                <a:solidFill>
                  <a:schemeClr val="accent1">
                    <a:lumMod val="50000"/>
                  </a:schemeClr>
                </a:solidFill>
              </a:rPr>
              <a:t>, CÚ může vykonávat dohled bez uplatňování neadekvátních </a:t>
            </a:r>
            <a:r>
              <a:rPr lang="cs-CZ" sz="1400" i="1" dirty="0" err="1" smtClean="0">
                <a:solidFill>
                  <a:schemeClr val="accent1">
                    <a:lumMod val="50000"/>
                  </a:schemeClr>
                </a:solidFill>
              </a:rPr>
              <a:t>admin</a:t>
            </a:r>
            <a:r>
              <a:rPr lang="cs-CZ" sz="1400" i="1" dirty="0" smtClean="0">
                <a:solidFill>
                  <a:schemeClr val="accent1">
                    <a:lumMod val="50000"/>
                  </a:schemeClr>
                </a:solidFill>
              </a:rPr>
              <a:t>. </a:t>
            </a:r>
            <a:r>
              <a:rPr lang="cs-CZ" sz="1400" i="1" dirty="0">
                <a:solidFill>
                  <a:schemeClr val="accent1">
                    <a:lumMod val="50000"/>
                  </a:schemeClr>
                </a:solidFill>
              </a:rPr>
              <a:t>o</a:t>
            </a:r>
            <a:r>
              <a:rPr lang="cs-CZ" sz="1400" i="1" dirty="0" smtClean="0">
                <a:solidFill>
                  <a:schemeClr val="accent1">
                    <a:lumMod val="50000"/>
                  </a:schemeClr>
                </a:solidFill>
              </a:rPr>
              <a:t>patření, nesmí probíhat </a:t>
            </a:r>
            <a:r>
              <a:rPr lang="cs-CZ" sz="1400" i="1" dirty="0" err="1" smtClean="0">
                <a:solidFill>
                  <a:schemeClr val="accent1">
                    <a:lumMod val="50000"/>
                  </a:schemeClr>
                </a:solidFill>
              </a:rPr>
              <a:t>malooobchodní</a:t>
            </a:r>
            <a:r>
              <a:rPr lang="cs-CZ" sz="1400" i="1" dirty="0" smtClean="0">
                <a:solidFill>
                  <a:schemeClr val="accent1">
                    <a:lumMod val="50000"/>
                  </a:schemeClr>
                </a:solidFill>
              </a:rPr>
              <a:t> prodej, vybavení prostor zvláštním zařízením zejména pro nebezpečné zboží a </a:t>
            </a:r>
            <a:r>
              <a:rPr lang="cs-CZ" sz="1400" b="1" i="1" dirty="0" smtClean="0">
                <a:solidFill>
                  <a:schemeClr val="accent1">
                    <a:lumMod val="50000"/>
                  </a:schemeClr>
                </a:solidFill>
              </a:rPr>
              <a:t>provozovat ho může výlučně držitel povolení</a:t>
            </a:r>
            <a:r>
              <a:rPr lang="cs-CZ" sz="1400" i="1" dirty="0" smtClean="0">
                <a:solidFill>
                  <a:schemeClr val="accent1">
                    <a:lumMod val="50000"/>
                  </a:schemeClr>
                </a:solidFill>
              </a:rPr>
              <a:t>);</a:t>
            </a:r>
            <a:endParaRPr lang="cs-CZ" sz="1400" i="1"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b)	</a:t>
            </a:r>
            <a:r>
              <a:rPr lang="cs-CZ" sz="2000" dirty="0" smtClean="0">
                <a:solidFill>
                  <a:schemeClr val="accent1">
                    <a:lumMod val="50000"/>
                  </a:schemeClr>
                </a:solidFill>
              </a:rPr>
              <a:t>zboží je </a:t>
            </a:r>
            <a:r>
              <a:rPr lang="cs-CZ" sz="2000" b="1" dirty="0" smtClean="0">
                <a:solidFill>
                  <a:schemeClr val="accent1">
                    <a:lumMod val="50000"/>
                  </a:schemeClr>
                </a:solidFill>
              </a:rPr>
              <a:t>navrženo</a:t>
            </a:r>
            <a:r>
              <a:rPr lang="cs-CZ" sz="2000" dirty="0" smtClean="0">
                <a:solidFill>
                  <a:schemeClr val="accent1">
                    <a:lumMod val="50000"/>
                  </a:schemeClr>
                </a:solidFill>
              </a:rPr>
              <a:t> na propuštění do celního režimu </a:t>
            </a:r>
            <a:r>
              <a:rPr lang="cs-CZ" sz="2000" b="1" dirty="0" smtClean="0">
                <a:solidFill>
                  <a:schemeClr val="accent1">
                    <a:lumMod val="50000"/>
                  </a:schemeClr>
                </a:solidFill>
              </a:rPr>
              <a:t>nejpozději následující den po svém předložení</a:t>
            </a:r>
            <a:r>
              <a:rPr lang="cs-CZ" sz="2000" dirty="0" smtClean="0">
                <a:solidFill>
                  <a:schemeClr val="accent1">
                    <a:lumMod val="50000"/>
                  </a:schemeClr>
                </a:solidFill>
              </a:rPr>
              <a:t>, pokud celní orgány nepožadují podle čl. 140 odst. 2 kodexu, aby bylo podrobeno kontrole. </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Schválení </a:t>
            </a:r>
            <a:r>
              <a:rPr lang="cs-CZ" sz="2000" b="1" dirty="0" smtClean="0">
                <a:solidFill>
                  <a:schemeClr val="accent1">
                    <a:lumMod val="50000"/>
                  </a:schemeClr>
                </a:solidFill>
              </a:rPr>
              <a:t>není vyžadováno </a:t>
            </a:r>
            <a:r>
              <a:rPr lang="cs-CZ" sz="2000" dirty="0" smtClean="0">
                <a:solidFill>
                  <a:schemeClr val="accent1">
                    <a:lumMod val="50000"/>
                  </a:schemeClr>
                </a:solidFill>
              </a:rPr>
              <a:t>v případě, že je </a:t>
            </a:r>
            <a:r>
              <a:rPr lang="cs-CZ" sz="2000" b="1" dirty="0" smtClean="0">
                <a:solidFill>
                  <a:schemeClr val="accent1">
                    <a:lumMod val="50000"/>
                  </a:schemeClr>
                </a:solidFill>
              </a:rPr>
              <a:t>toto místo již schváleno jako dočasný sklad</a:t>
            </a:r>
            <a:r>
              <a:rPr lang="cs-CZ" sz="2000" dirty="0" smtClean="0">
                <a:solidFill>
                  <a:schemeClr val="accent1">
                    <a:lumMod val="50000"/>
                  </a:schemeClr>
                </a:solidFill>
              </a:rPr>
              <a:t> (pro schválení jiného místa DU než DS platí tytéž podmínky).</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Není již přímá vazba (pouze) na ZJP MŘ a </a:t>
            </a:r>
            <a:r>
              <a:rPr lang="cs-CZ" sz="2000" b="1" dirty="0" smtClean="0">
                <a:solidFill>
                  <a:schemeClr val="accent1">
                    <a:lumMod val="50000"/>
                  </a:schemeClr>
                </a:solidFill>
              </a:rPr>
              <a:t>zboží předkládat na jiném místě</a:t>
            </a:r>
            <a:r>
              <a:rPr lang="cs-CZ" sz="2000" dirty="0" smtClean="0">
                <a:solidFill>
                  <a:schemeClr val="accent1">
                    <a:lumMod val="50000"/>
                  </a:schemeClr>
                </a:solidFill>
              </a:rPr>
              <a:t>, než v celním prostoru daného CÚ, </a:t>
            </a:r>
            <a:r>
              <a:rPr lang="cs-CZ" sz="2000" b="1" dirty="0" smtClean="0">
                <a:solidFill>
                  <a:schemeClr val="accent1">
                    <a:lumMod val="50000"/>
                  </a:schemeClr>
                </a:solidFill>
              </a:rPr>
              <a:t>lze </a:t>
            </a:r>
            <a:r>
              <a:rPr lang="cs-CZ" sz="2000" dirty="0" smtClean="0">
                <a:solidFill>
                  <a:schemeClr val="accent1">
                    <a:lumMod val="50000"/>
                  </a:schemeClr>
                </a:solidFill>
              </a:rPr>
              <a:t>bez poplatku za případné CŘ MCP jak </a:t>
            </a:r>
            <a:r>
              <a:rPr lang="cs-CZ" sz="2000" b="1" dirty="0" smtClean="0">
                <a:solidFill>
                  <a:schemeClr val="accent1">
                    <a:lumMod val="50000"/>
                  </a:schemeClr>
                </a:solidFill>
              </a:rPr>
              <a:t>v rámci zápisu do záznamů deklaranta</a:t>
            </a:r>
            <a:r>
              <a:rPr lang="cs-CZ" sz="2000" dirty="0" smtClean="0">
                <a:solidFill>
                  <a:schemeClr val="accent1">
                    <a:lumMod val="50000"/>
                  </a:schemeClr>
                </a:solidFill>
              </a:rPr>
              <a:t>, tak v případě </a:t>
            </a:r>
            <a:r>
              <a:rPr lang="cs-CZ" sz="2000" b="1" dirty="0" smtClean="0">
                <a:solidFill>
                  <a:schemeClr val="accent1">
                    <a:lumMod val="50000"/>
                  </a:schemeClr>
                </a:solidFill>
              </a:rPr>
              <a:t>centralizovaného celního řízení, zjednodušeného celního prohlášení </a:t>
            </a:r>
            <a:r>
              <a:rPr lang="cs-CZ" sz="2000" dirty="0" smtClean="0">
                <a:solidFill>
                  <a:schemeClr val="accent1">
                    <a:lumMod val="50000"/>
                  </a:schemeClr>
                </a:solidFill>
              </a:rPr>
              <a:t>a dokonce </a:t>
            </a:r>
            <a:r>
              <a:rPr lang="cs-CZ" sz="2000" b="1" dirty="0" smtClean="0">
                <a:solidFill>
                  <a:schemeClr val="accent1">
                    <a:lumMod val="50000"/>
                  </a:schemeClr>
                </a:solidFill>
              </a:rPr>
              <a:t>i v</a:t>
            </a:r>
            <a:r>
              <a:rPr lang="cs-CZ" sz="2000" dirty="0" smtClean="0">
                <a:solidFill>
                  <a:schemeClr val="accent1">
                    <a:lumMod val="50000"/>
                  </a:schemeClr>
                </a:solidFill>
              </a:rPr>
              <a:t> tzv. </a:t>
            </a:r>
            <a:r>
              <a:rPr lang="cs-CZ" sz="2000" b="1" dirty="0" smtClean="0">
                <a:solidFill>
                  <a:schemeClr val="accent1">
                    <a:lumMod val="50000"/>
                  </a:schemeClr>
                </a:solidFill>
              </a:rPr>
              <a:t>běžném postupu</a:t>
            </a:r>
            <a:r>
              <a:rPr lang="cs-CZ" sz="2000" dirty="0" smtClean="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Dopad i na </a:t>
            </a:r>
            <a:r>
              <a:rPr lang="cs-CZ" sz="2000" dirty="0" smtClean="0">
                <a:solidFill>
                  <a:schemeClr val="accent1">
                    <a:lumMod val="50000"/>
                  </a:schemeClr>
                </a:solidFill>
              </a:rPr>
              <a:t>předkládání zboží při </a:t>
            </a:r>
            <a:r>
              <a:rPr lang="cs-CZ" sz="2000" b="1" dirty="0" smtClean="0">
                <a:solidFill>
                  <a:schemeClr val="accent1">
                    <a:lumMod val="50000"/>
                  </a:schemeClr>
                </a:solidFill>
              </a:rPr>
              <a:t>ukončení režimu tranzitu </a:t>
            </a:r>
            <a:r>
              <a:rPr lang="cs-CZ" sz="2000" dirty="0" smtClean="0">
                <a:solidFill>
                  <a:schemeClr val="accent1">
                    <a:lumMod val="50000"/>
                  </a:schemeClr>
                </a:solidFill>
              </a:rPr>
              <a:t>(např. železniční přeprava), přičemž </a:t>
            </a:r>
            <a:r>
              <a:rPr lang="cs-CZ" sz="2000" b="1" dirty="0" smtClean="0">
                <a:solidFill>
                  <a:schemeClr val="accent1">
                    <a:lumMod val="50000"/>
                  </a:schemeClr>
                </a:solidFill>
              </a:rPr>
              <a:t>plně nenahrazuje ZJP schválený příjemce </a:t>
            </a:r>
            <a:r>
              <a:rPr lang="cs-CZ" sz="2000" dirty="0" smtClean="0">
                <a:solidFill>
                  <a:schemeClr val="accent1">
                    <a:lumMod val="50000"/>
                  </a:schemeClr>
                </a:solidFill>
              </a:rPr>
              <a:t>či odesilatel.</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559827627"/>
      </p:ext>
    </p:extLst>
  </p:cSld>
  <p:clrMapOvr>
    <a:masterClrMapping/>
  </p:clrMapOvr>
  <p:transition spd="med">
    <p:pull/>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Obecné zásady RHÚ/ZR </a:t>
            </a:r>
            <a:r>
              <a:rPr lang="cs-CZ" altLang="cs-CZ" sz="3600" dirty="0">
                <a:solidFill>
                  <a:schemeClr val="accent1">
                    <a:lumMod val="50000"/>
                  </a:schemeClr>
                </a:solidFill>
              </a:rPr>
              <a:t>(1) </a:t>
            </a:r>
            <a:r>
              <a:rPr lang="cs-CZ" altLang="cs-CZ" sz="3600" dirty="0" smtClean="0">
                <a:solidFill>
                  <a:schemeClr val="accent1">
                    <a:lumMod val="50000"/>
                  </a:schemeClr>
                </a:solidFill>
              </a:rPr>
              <a:t/>
            </a:r>
            <a:br>
              <a:rPr lang="cs-CZ" altLang="cs-CZ" sz="3600" dirty="0" smtClean="0">
                <a:solidFill>
                  <a:schemeClr val="accent1">
                    <a:lumMod val="50000"/>
                  </a:schemeClr>
                </a:solidFill>
              </a:rPr>
            </a:br>
            <a:r>
              <a:rPr lang="cs-CZ" altLang="cs-CZ" sz="3600" dirty="0" smtClean="0">
                <a:solidFill>
                  <a:schemeClr val="accent1">
                    <a:lumMod val="50000"/>
                  </a:schemeClr>
                </a:solidFill>
              </a:rPr>
              <a:t/>
            </a:r>
            <a:br>
              <a:rPr lang="cs-CZ" altLang="cs-CZ" sz="3600" dirty="0" smtClean="0">
                <a:solidFill>
                  <a:schemeClr val="accent1">
                    <a:lumMod val="50000"/>
                  </a:schemeClr>
                </a:solidFill>
              </a:rPr>
            </a:br>
            <a:r>
              <a:rPr lang="cs-CZ" altLang="cs-CZ" sz="3600" dirty="0" smtClean="0">
                <a:solidFill>
                  <a:schemeClr val="accent1">
                    <a:lumMod val="50000"/>
                  </a:schemeClr>
                </a:solidFill>
              </a:rPr>
              <a:t>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476673"/>
            <a:ext cx="8802687" cy="6120680"/>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altLang="cs-CZ" sz="2400" b="1" i="1" dirty="0" smtClean="0">
                <a:solidFill>
                  <a:schemeClr val="accent1">
                    <a:lumMod val="50000"/>
                  </a:schemeClr>
                </a:solidFill>
              </a:rPr>
              <a:t>Vyřízení režimu (Přechodná </a:t>
            </a:r>
            <a:r>
              <a:rPr lang="cs-CZ" altLang="cs-CZ" sz="2400" b="1" i="1" dirty="0">
                <a:solidFill>
                  <a:schemeClr val="accent1">
                    <a:lumMod val="50000"/>
                  </a:schemeClr>
                </a:solidFill>
              </a:rPr>
              <a:t>ustanovení (Hl. </a:t>
            </a:r>
            <a:r>
              <a:rPr lang="cs-CZ" altLang="cs-CZ" sz="2400" b="1" i="1" dirty="0" smtClean="0">
                <a:solidFill>
                  <a:schemeClr val="accent1">
                    <a:lumMod val="50000"/>
                  </a:schemeClr>
                </a:solidFill>
              </a:rPr>
              <a:t>IX UCC IA))</a:t>
            </a:r>
          </a:p>
          <a:p>
            <a:pPr marL="176212" lvl="3" indent="0" algn="just">
              <a:spcBef>
                <a:spcPts val="0"/>
              </a:spcBef>
              <a:spcAft>
                <a:spcPts val="0"/>
              </a:spcAft>
              <a:buClr>
                <a:schemeClr val="accent1">
                  <a:lumMod val="50000"/>
                </a:schemeClr>
              </a:buClr>
              <a:buNone/>
            </a:pPr>
            <a:endParaRPr lang="cs-CZ" sz="2400" b="1" i="1"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Čl. 349 odst. 1 UCC </a:t>
            </a:r>
            <a:r>
              <a:rPr lang="cs-CZ" sz="2000" dirty="0">
                <a:solidFill>
                  <a:schemeClr val="accent1">
                    <a:lumMod val="50000"/>
                  </a:schemeClr>
                </a:solidFill>
              </a:rPr>
              <a:t>IA </a:t>
            </a:r>
            <a:r>
              <a:rPr lang="cs-CZ" sz="2000" dirty="0" smtClean="0">
                <a:solidFill>
                  <a:schemeClr val="accent1">
                    <a:lumMod val="50000"/>
                  </a:schemeClr>
                </a:solidFill>
              </a:rPr>
              <a:t>- Pokud </a:t>
            </a:r>
            <a:r>
              <a:rPr lang="cs-CZ" sz="2000" dirty="0">
                <a:solidFill>
                  <a:schemeClr val="accent1">
                    <a:lumMod val="50000"/>
                  </a:schemeClr>
                </a:solidFill>
              </a:rPr>
              <a:t>bylo zboží </a:t>
            </a:r>
            <a:r>
              <a:rPr lang="cs-CZ" sz="2000" b="1" dirty="0">
                <a:solidFill>
                  <a:schemeClr val="accent1">
                    <a:lumMod val="50000"/>
                  </a:schemeClr>
                </a:solidFill>
              </a:rPr>
              <a:t>propuštěno do </a:t>
            </a:r>
            <a:endParaRPr lang="cs-CZ" sz="2000" b="1"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 </a:t>
            </a:r>
            <a:r>
              <a:rPr lang="cs-CZ" sz="2000" b="1" dirty="0" smtClean="0">
                <a:solidFill>
                  <a:schemeClr val="accent1">
                    <a:lumMod val="50000"/>
                  </a:schemeClr>
                </a:solidFill>
              </a:rPr>
              <a:t>konečného </a:t>
            </a:r>
            <a:r>
              <a:rPr lang="cs-CZ" sz="2000" b="1" dirty="0">
                <a:solidFill>
                  <a:schemeClr val="accent1">
                    <a:lumMod val="50000"/>
                  </a:schemeClr>
                </a:solidFill>
              </a:rPr>
              <a:t>užití</a:t>
            </a:r>
            <a:r>
              <a:rPr lang="cs-CZ" sz="20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 </a:t>
            </a:r>
            <a:r>
              <a:rPr lang="cs-CZ" sz="2000" b="1" dirty="0" smtClean="0">
                <a:solidFill>
                  <a:schemeClr val="accent1">
                    <a:lumMod val="50000"/>
                  </a:schemeClr>
                </a:solidFill>
              </a:rPr>
              <a:t>uskladnění </a:t>
            </a:r>
            <a:r>
              <a:rPr lang="cs-CZ" sz="2000" b="1" dirty="0">
                <a:solidFill>
                  <a:schemeClr val="accent1">
                    <a:lumMod val="50000"/>
                  </a:schemeClr>
                </a:solidFill>
              </a:rPr>
              <a:t>v celním skladu typu A, B, C, E a F</a:t>
            </a:r>
            <a:r>
              <a:rPr lang="cs-CZ" sz="20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 </a:t>
            </a:r>
            <a:r>
              <a:rPr lang="cs-CZ" sz="2000" b="1" dirty="0" smtClean="0">
                <a:solidFill>
                  <a:schemeClr val="accent1">
                    <a:lumMod val="50000"/>
                  </a:schemeClr>
                </a:solidFill>
              </a:rPr>
              <a:t>aktivní </a:t>
            </a:r>
            <a:r>
              <a:rPr lang="cs-CZ" sz="2000" b="1" dirty="0">
                <a:solidFill>
                  <a:schemeClr val="accent1">
                    <a:lumMod val="50000"/>
                  </a:schemeClr>
                </a:solidFill>
              </a:rPr>
              <a:t>zušlechťovací styk v podmíněném systému</a:t>
            </a:r>
            <a:r>
              <a:rPr lang="cs-CZ" sz="20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 </a:t>
            </a:r>
            <a:r>
              <a:rPr lang="cs-CZ" sz="2000" b="1" dirty="0" smtClean="0">
                <a:solidFill>
                  <a:schemeClr val="accent1">
                    <a:lumMod val="50000"/>
                  </a:schemeClr>
                </a:solidFill>
              </a:rPr>
              <a:t>přepracování </a:t>
            </a:r>
            <a:r>
              <a:rPr lang="cs-CZ" sz="2000" b="1" dirty="0">
                <a:solidFill>
                  <a:schemeClr val="accent1">
                    <a:lumMod val="50000"/>
                  </a:schemeClr>
                </a:solidFill>
              </a:rPr>
              <a:t>pod celním </a:t>
            </a:r>
            <a:r>
              <a:rPr lang="cs-CZ" sz="2000" b="1" dirty="0" smtClean="0">
                <a:solidFill>
                  <a:schemeClr val="accent1">
                    <a:lumMod val="50000"/>
                  </a:schemeClr>
                </a:solidFill>
              </a:rPr>
              <a:t>dohledem</a:t>
            </a:r>
          </a:p>
          <a:p>
            <a:pPr marL="176212" lvl="3" indent="0" algn="just">
              <a:spcBef>
                <a:spcPts val="0"/>
              </a:spcBef>
              <a:spcAft>
                <a:spcPts val="0"/>
              </a:spcAft>
              <a:buClr>
                <a:schemeClr val="accent1">
                  <a:lumMod val="50000"/>
                </a:schemeClr>
              </a:buClr>
              <a:buNone/>
            </a:pPr>
            <a:r>
              <a:rPr lang="cs-CZ" sz="2000" b="1" dirty="0" smtClean="0">
                <a:solidFill>
                  <a:schemeClr val="accent1">
                    <a:lumMod val="50000"/>
                  </a:schemeClr>
                </a:solidFill>
              </a:rPr>
              <a:t>	před </a:t>
            </a:r>
            <a:r>
              <a:rPr lang="cs-CZ" sz="2000" b="1" dirty="0">
                <a:solidFill>
                  <a:schemeClr val="accent1">
                    <a:lumMod val="50000"/>
                  </a:schemeClr>
                </a:solidFill>
              </a:rPr>
              <a:t>1. </a:t>
            </a:r>
            <a:r>
              <a:rPr lang="cs-CZ" sz="2000" b="1" dirty="0" smtClean="0">
                <a:solidFill>
                  <a:schemeClr val="accent1">
                    <a:lumMod val="50000"/>
                  </a:schemeClr>
                </a:solidFill>
              </a:rPr>
              <a:t>5. 2016 </a:t>
            </a:r>
            <a:r>
              <a:rPr lang="cs-CZ" sz="2000" dirty="0">
                <a:solidFill>
                  <a:schemeClr val="accent1">
                    <a:lumMod val="50000"/>
                  </a:schemeClr>
                </a:solidFill>
              </a:rPr>
              <a:t>a daný režim nebyl do daného data vyřízen, </a:t>
            </a:r>
            <a:r>
              <a:rPr lang="cs-CZ" sz="2000" b="1" dirty="0">
                <a:solidFill>
                  <a:schemeClr val="accent1">
                    <a:lumMod val="50000"/>
                  </a:schemeClr>
                </a:solidFill>
              </a:rPr>
              <a:t>vyřídí se </a:t>
            </a:r>
            <a:r>
              <a:rPr lang="cs-CZ" sz="2000" dirty="0">
                <a:solidFill>
                  <a:schemeClr val="accent1">
                    <a:lumMod val="50000"/>
                  </a:schemeClr>
                </a:solidFill>
              </a:rPr>
              <a:t>tento režim v souladu s příslušnými </a:t>
            </a:r>
            <a:r>
              <a:rPr lang="cs-CZ" sz="2000" dirty="0" smtClean="0">
                <a:solidFill>
                  <a:schemeClr val="accent1">
                    <a:lumMod val="50000"/>
                  </a:schemeClr>
                </a:solidFill>
              </a:rPr>
              <a:t>ustanoveními </a:t>
            </a:r>
            <a:r>
              <a:rPr lang="cs-CZ" sz="2000" b="1" dirty="0" smtClean="0">
                <a:solidFill>
                  <a:schemeClr val="accent1">
                    <a:lumMod val="50000"/>
                  </a:schemeClr>
                </a:solidFill>
              </a:rPr>
              <a:t>UCC a UCC DA/IA</a:t>
            </a:r>
            <a:r>
              <a:rPr lang="cs-CZ" sz="2000" dirty="0" smtClean="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Čl. </a:t>
            </a:r>
            <a:r>
              <a:rPr lang="cs-CZ" sz="2000" dirty="0" smtClean="0">
                <a:solidFill>
                  <a:schemeClr val="accent1">
                    <a:lumMod val="50000"/>
                  </a:schemeClr>
                </a:solidFill>
              </a:rPr>
              <a:t>349 odst. 2 UCC </a:t>
            </a:r>
            <a:r>
              <a:rPr lang="cs-CZ" sz="2000" dirty="0">
                <a:solidFill>
                  <a:schemeClr val="accent1">
                    <a:lumMod val="50000"/>
                  </a:schemeClr>
                </a:solidFill>
              </a:rPr>
              <a:t>IA - Pokud bylo zboží </a:t>
            </a:r>
            <a:r>
              <a:rPr lang="cs-CZ" sz="2000" b="1" dirty="0">
                <a:solidFill>
                  <a:schemeClr val="accent1">
                    <a:lumMod val="50000"/>
                  </a:schemeClr>
                </a:solidFill>
              </a:rPr>
              <a:t>propuštěno do </a:t>
            </a: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r>
              <a:rPr lang="cs-CZ" sz="2000" dirty="0">
                <a:solidFill>
                  <a:schemeClr val="accent1">
                    <a:lumMod val="50000"/>
                  </a:schemeClr>
                </a:solidFill>
              </a:rPr>
              <a:t>- </a:t>
            </a:r>
            <a:r>
              <a:rPr lang="cs-CZ" sz="2000" b="1" dirty="0">
                <a:solidFill>
                  <a:schemeClr val="accent1">
                    <a:lumMod val="50000"/>
                  </a:schemeClr>
                </a:solidFill>
              </a:rPr>
              <a:t>uskladnění v celním skladu typu D</a:t>
            </a:r>
            <a:r>
              <a:rPr lang="cs-CZ" sz="2000" dirty="0" smtClean="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 </a:t>
            </a:r>
            <a:r>
              <a:rPr lang="cs-CZ" sz="2000" b="1" dirty="0">
                <a:solidFill>
                  <a:schemeClr val="accent1">
                    <a:lumMod val="50000"/>
                  </a:schemeClr>
                </a:solidFill>
              </a:rPr>
              <a:t>dočasného </a:t>
            </a:r>
            <a:r>
              <a:rPr lang="cs-CZ" sz="2000" b="1" dirty="0" smtClean="0">
                <a:solidFill>
                  <a:schemeClr val="accent1">
                    <a:lumMod val="50000"/>
                  </a:schemeClr>
                </a:solidFill>
              </a:rPr>
              <a:t>použití;</a:t>
            </a: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 </a:t>
            </a:r>
            <a:r>
              <a:rPr lang="cs-CZ" sz="2000" b="1" dirty="0">
                <a:solidFill>
                  <a:schemeClr val="accent1">
                    <a:lumMod val="50000"/>
                  </a:schemeClr>
                </a:solidFill>
              </a:rPr>
              <a:t>aktivní zušlechťovací styk v systému navracení</a:t>
            </a:r>
            <a:r>
              <a:rPr lang="cs-CZ" sz="20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 </a:t>
            </a:r>
            <a:r>
              <a:rPr lang="cs-CZ" sz="2000" b="1" dirty="0">
                <a:solidFill>
                  <a:schemeClr val="accent1">
                    <a:lumMod val="50000"/>
                  </a:schemeClr>
                </a:solidFill>
              </a:rPr>
              <a:t>pasivní zušlechťovací styk</a:t>
            </a:r>
          </a:p>
          <a:p>
            <a:pPr marL="176212" lvl="3" indent="0" algn="just">
              <a:spcBef>
                <a:spcPts val="0"/>
              </a:spcBef>
              <a:spcAft>
                <a:spcPts val="0"/>
              </a:spcAft>
              <a:buClr>
                <a:schemeClr val="accent1">
                  <a:lumMod val="50000"/>
                </a:schemeClr>
              </a:buClr>
              <a:buNone/>
            </a:pPr>
            <a:r>
              <a:rPr lang="cs-CZ" sz="2000" b="1" dirty="0">
                <a:solidFill>
                  <a:schemeClr val="accent1">
                    <a:lumMod val="50000"/>
                  </a:schemeClr>
                </a:solidFill>
              </a:rPr>
              <a:t>před 1. 5. 2016 </a:t>
            </a:r>
            <a:r>
              <a:rPr lang="cs-CZ" sz="2000" dirty="0">
                <a:solidFill>
                  <a:schemeClr val="accent1">
                    <a:lumMod val="50000"/>
                  </a:schemeClr>
                </a:solidFill>
              </a:rPr>
              <a:t>a daný režim nebyl do daného data vyřízen, </a:t>
            </a:r>
            <a:r>
              <a:rPr lang="cs-CZ" sz="2000" b="1" dirty="0">
                <a:solidFill>
                  <a:schemeClr val="accent1">
                    <a:lumMod val="50000"/>
                  </a:schemeClr>
                </a:solidFill>
              </a:rPr>
              <a:t>vyřídí se </a:t>
            </a:r>
            <a:r>
              <a:rPr lang="cs-CZ" sz="2000" dirty="0">
                <a:solidFill>
                  <a:schemeClr val="accent1">
                    <a:lumMod val="50000"/>
                  </a:schemeClr>
                </a:solidFill>
              </a:rPr>
              <a:t>tento režim v souladu s příslušnými ustanoveními </a:t>
            </a:r>
            <a:r>
              <a:rPr lang="cs-CZ" sz="2000" b="1" dirty="0" smtClean="0">
                <a:solidFill>
                  <a:schemeClr val="accent1">
                    <a:lumMod val="50000"/>
                  </a:schemeClr>
                </a:solidFill>
              </a:rPr>
              <a:t>CC </a:t>
            </a:r>
            <a:r>
              <a:rPr lang="cs-CZ" sz="2000" b="1" dirty="0">
                <a:solidFill>
                  <a:schemeClr val="accent1">
                    <a:lumMod val="50000"/>
                  </a:schemeClr>
                </a:solidFill>
              </a:rPr>
              <a:t>a </a:t>
            </a:r>
            <a:r>
              <a:rPr lang="cs-CZ" sz="2000" b="1" dirty="0" smtClean="0">
                <a:solidFill>
                  <a:schemeClr val="accent1">
                    <a:lumMod val="50000"/>
                  </a:schemeClr>
                </a:solidFill>
              </a:rPr>
              <a:t>CCIP</a:t>
            </a:r>
            <a:r>
              <a:rPr lang="cs-CZ" sz="2000" dirty="0" smtClean="0">
                <a:solidFill>
                  <a:schemeClr val="accent1">
                    <a:lumMod val="50000"/>
                  </a:schemeClr>
                </a:solidFill>
              </a:rPr>
              <a:t>.</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278436331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a:solidFill>
                  <a:schemeClr val="accent1">
                    <a:lumMod val="50000"/>
                  </a:schemeClr>
                </a:solidFill>
              </a:rPr>
              <a:t>Obecné zásady RHÚ/ZR </a:t>
            </a:r>
            <a:r>
              <a:rPr lang="cs-CZ" altLang="cs-CZ" sz="3600" dirty="0" smtClean="0">
                <a:solidFill>
                  <a:schemeClr val="accent1">
                    <a:lumMod val="50000"/>
                  </a:schemeClr>
                </a:solidFill>
              </a:rPr>
              <a:t>(2)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476672"/>
            <a:ext cx="8802687" cy="6120681"/>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altLang="cs-CZ" sz="2400" b="1" i="1" dirty="0" smtClean="0">
                <a:solidFill>
                  <a:schemeClr val="accent1">
                    <a:lumMod val="50000"/>
                  </a:schemeClr>
                </a:solidFill>
              </a:rPr>
              <a:t>Žádosti a povolení RHÚ/ZR (totéž platí i pro žádosti o ZJP)</a:t>
            </a:r>
            <a:endParaRPr lang="cs-CZ" altLang="cs-CZ" sz="2400" b="1" i="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Na základě čl. 2 odst. 5 – 7 UCC DA, čl. 2 odst. 4 UCC IA a čl. 22 TDA se </a:t>
            </a:r>
            <a:r>
              <a:rPr lang="cs-CZ" sz="2000" b="1" dirty="0" smtClean="0">
                <a:solidFill>
                  <a:schemeClr val="accent1">
                    <a:lumMod val="50000"/>
                  </a:schemeClr>
                </a:solidFill>
              </a:rPr>
              <a:t>do doby zprovoznění systému rozhodování celních orgánů </a:t>
            </a:r>
            <a:r>
              <a:rPr lang="cs-CZ" sz="2000" dirty="0" smtClean="0">
                <a:solidFill>
                  <a:schemeClr val="accent1">
                    <a:lumMod val="50000"/>
                  </a:schemeClr>
                </a:solidFill>
              </a:rPr>
              <a:t>(UCC </a:t>
            </a:r>
            <a:r>
              <a:rPr lang="cs-CZ" sz="2000" dirty="0" err="1" smtClean="0">
                <a:solidFill>
                  <a:schemeClr val="accent1">
                    <a:lumMod val="50000"/>
                  </a:schemeClr>
                </a:solidFill>
              </a:rPr>
              <a:t>Customs</a:t>
            </a:r>
            <a:r>
              <a:rPr lang="cs-CZ" sz="2000" dirty="0" smtClean="0">
                <a:solidFill>
                  <a:schemeClr val="accent1">
                    <a:lumMod val="50000"/>
                  </a:schemeClr>
                </a:solidFill>
              </a:rPr>
              <a:t> </a:t>
            </a:r>
            <a:r>
              <a:rPr lang="cs-CZ" sz="2000" dirty="0" err="1" smtClean="0">
                <a:solidFill>
                  <a:schemeClr val="accent1">
                    <a:lumMod val="50000"/>
                  </a:schemeClr>
                </a:solidFill>
              </a:rPr>
              <a:t>Decisions</a:t>
            </a:r>
            <a:r>
              <a:rPr lang="cs-CZ" sz="2000" dirty="0" smtClean="0">
                <a:solidFill>
                  <a:schemeClr val="accent1">
                    <a:lumMod val="50000"/>
                  </a:schemeClr>
                </a:solidFill>
              </a:rPr>
              <a:t>) pro žádosti a povolení </a:t>
            </a:r>
            <a:r>
              <a:rPr lang="cs-CZ" sz="2000" b="1" dirty="0" smtClean="0">
                <a:solidFill>
                  <a:schemeClr val="accent1">
                    <a:lumMod val="50000"/>
                  </a:schemeClr>
                </a:solidFill>
              </a:rPr>
              <a:t>použije tiskopis</a:t>
            </a:r>
            <a:r>
              <a:rPr lang="cs-CZ" sz="2000" dirty="0" smtClean="0">
                <a:solidFill>
                  <a:schemeClr val="accent1">
                    <a:lumMod val="50000"/>
                  </a:schemeClr>
                </a:solidFill>
              </a:rPr>
              <a:t> stanovený v </a:t>
            </a:r>
            <a:r>
              <a:rPr lang="cs-CZ" sz="2000" b="1" dirty="0" smtClean="0">
                <a:solidFill>
                  <a:schemeClr val="accent1">
                    <a:lumMod val="50000"/>
                  </a:schemeClr>
                </a:solidFill>
              </a:rPr>
              <a:t>příloze 12 TDA </a:t>
            </a:r>
            <a:r>
              <a:rPr lang="cs-CZ" sz="2000" dirty="0" smtClean="0">
                <a:solidFill>
                  <a:schemeClr val="accent1">
                    <a:lumMod val="50000"/>
                  </a:schemeClr>
                </a:solidFill>
              </a:rPr>
              <a:t>(de facto stávající příloha 67 CCIP).</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Formáty a kódy</a:t>
            </a:r>
            <a:r>
              <a:rPr lang="cs-CZ" sz="2000" dirty="0" smtClean="0">
                <a:solidFill>
                  <a:schemeClr val="accent1">
                    <a:lumMod val="50000"/>
                  </a:schemeClr>
                </a:solidFill>
              </a:rPr>
              <a:t>, uvedené v příloze A UCC IA jsou pro členské státy </a:t>
            </a:r>
            <a:r>
              <a:rPr lang="cs-CZ" sz="2000" b="1" dirty="0" smtClean="0">
                <a:solidFill>
                  <a:schemeClr val="accent1">
                    <a:lumMod val="50000"/>
                  </a:schemeClr>
                </a:solidFill>
              </a:rPr>
              <a:t>nepovinné</a:t>
            </a:r>
            <a:r>
              <a:rPr lang="cs-CZ" sz="2000" dirty="0" smtClean="0">
                <a:solidFill>
                  <a:schemeClr val="accent1">
                    <a:lumMod val="50000"/>
                  </a:schemeClr>
                </a:solidFill>
              </a:rPr>
              <a:t>, resp. namísto požadavků na údaje stanovené v příloze A UCC DA se použijí požadavky na údaje podle přílohy 12 TDA (z tiskopisu). Týká se všech RHÚ/ZR s výjimkou SVP (opatření obecné povahy) a také ZJP ZCP, CCŘ a zápisu do záznamů deklaranta.  </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Dle čl. 2 odst. 8 UCC DA do doby modernizace vnitrostátních systémů pro dovoz a do zprovoznění AES, je – </a:t>
            </a:r>
            <a:r>
              <a:rPr lang="cs-CZ" sz="2000" dirty="0" err="1" smtClean="0">
                <a:solidFill>
                  <a:schemeClr val="accent1">
                    <a:lumMod val="50000"/>
                  </a:schemeClr>
                </a:solidFill>
              </a:rPr>
              <a:t>li</a:t>
            </a:r>
            <a:r>
              <a:rPr lang="cs-CZ" sz="2000" dirty="0" smtClean="0">
                <a:solidFill>
                  <a:schemeClr val="accent1">
                    <a:lumMod val="50000"/>
                  </a:schemeClr>
                </a:solidFill>
              </a:rPr>
              <a:t> </a:t>
            </a:r>
            <a:r>
              <a:rPr lang="cs-CZ" sz="2000" b="1" dirty="0" smtClean="0">
                <a:solidFill>
                  <a:schemeClr val="accent1">
                    <a:lumMod val="50000"/>
                  </a:schemeClr>
                </a:solidFill>
              </a:rPr>
              <a:t>žádost o RHÚ/ZR podána prostřednictvím CP</a:t>
            </a:r>
            <a:r>
              <a:rPr lang="cs-CZ" sz="2000" dirty="0" smtClean="0">
                <a:solidFill>
                  <a:schemeClr val="accent1">
                    <a:lumMod val="50000"/>
                  </a:schemeClr>
                </a:solidFill>
              </a:rPr>
              <a:t>, musí některé </a:t>
            </a:r>
            <a:r>
              <a:rPr lang="cs-CZ" sz="2000" b="1" dirty="0" smtClean="0">
                <a:solidFill>
                  <a:schemeClr val="accent1">
                    <a:lumMod val="50000"/>
                  </a:schemeClr>
                </a:solidFill>
              </a:rPr>
              <a:t>údaje obsahovat samotné CP </a:t>
            </a:r>
            <a:r>
              <a:rPr lang="cs-CZ" sz="2000" dirty="0" smtClean="0">
                <a:solidFill>
                  <a:schemeClr val="accent1">
                    <a:lumMod val="50000"/>
                  </a:schemeClr>
                </a:solidFill>
              </a:rPr>
              <a:t>(drobná úprava systémů v ČR).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232018284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5338" y="59593"/>
            <a:ext cx="7334200" cy="648072"/>
          </a:xfrm>
        </p:spPr>
        <p:txBody>
          <a:bodyPr/>
          <a:lstStyle/>
          <a:p>
            <a:pPr marL="452437" indent="0" algn="ctr" eaLnBrk="1" hangingPunct="1">
              <a:buClr>
                <a:srgbClr val="002060"/>
              </a:buClr>
              <a:buNone/>
              <a:defRPr/>
            </a:pPr>
            <a:r>
              <a:rPr lang="cs-CZ" altLang="cs-CZ" sz="3200" dirty="0">
                <a:solidFill>
                  <a:schemeClr val="accent1">
                    <a:lumMod val="50000"/>
                  </a:schemeClr>
                </a:solidFill>
              </a:rPr>
              <a:t>Uspořádání UCC_DA_IA</a:t>
            </a:r>
          </a:p>
        </p:txBody>
      </p:sp>
      <p:sp>
        <p:nvSpPr>
          <p:cNvPr id="10243" name="Zástupný symbol pro obsah 2"/>
          <p:cNvSpPr>
            <a:spLocks noGrp="1"/>
          </p:cNvSpPr>
          <p:nvPr>
            <p:ph sz="quarter" idx="13"/>
          </p:nvPr>
        </p:nvSpPr>
        <p:spPr>
          <a:xfrm>
            <a:off x="402175" y="1051408"/>
            <a:ext cx="8784150" cy="4942025"/>
          </a:xfrm>
          <a:extLst/>
        </p:spPr>
        <p:txBody>
          <a:bodyPr/>
          <a:lstStyle/>
          <a:p>
            <a:pPr marL="285750" indent="-285750">
              <a:buFont typeface="Wingdings" panose="05000000000000000000" pitchFamily="2" charset="2"/>
              <a:buChar char="Ø"/>
            </a:pPr>
            <a:r>
              <a:rPr lang="cs-CZ" sz="2000" b="1" dirty="0">
                <a:solidFill>
                  <a:schemeClr val="accent6">
                    <a:lumMod val="50000"/>
                  </a:schemeClr>
                </a:solidFill>
              </a:rPr>
              <a:t>Hlava I UCC &amp; UCC DA &amp; UCC IA: Obecná ustanovení</a:t>
            </a:r>
          </a:p>
          <a:p>
            <a:pPr marL="285750" indent="-285750">
              <a:buFont typeface="Wingdings" panose="05000000000000000000" pitchFamily="2" charset="2"/>
              <a:buChar char="Ø"/>
            </a:pPr>
            <a:r>
              <a:rPr lang="cs-CZ" sz="2000" b="1" dirty="0" smtClean="0">
                <a:solidFill>
                  <a:schemeClr val="accent6">
                    <a:lumMod val="50000"/>
                  </a:schemeClr>
                </a:solidFill>
              </a:rPr>
              <a:t>Hlava </a:t>
            </a:r>
            <a:r>
              <a:rPr lang="cs-CZ" sz="2000" b="1" dirty="0">
                <a:solidFill>
                  <a:schemeClr val="accent6">
                    <a:lumMod val="50000"/>
                  </a:schemeClr>
                </a:solidFill>
              </a:rPr>
              <a:t>II UCC &amp; UCC DA &amp; UCC IA: Faktory pro uplatnění cla a opatření při obchodu</a:t>
            </a:r>
          </a:p>
          <a:p>
            <a:pPr marL="285750" indent="-285750">
              <a:buFont typeface="Wingdings" panose="05000000000000000000" pitchFamily="2" charset="2"/>
              <a:buChar char="Ø"/>
            </a:pPr>
            <a:r>
              <a:rPr lang="cs-CZ" sz="2000" b="1" dirty="0" smtClean="0">
                <a:solidFill>
                  <a:schemeClr val="accent6">
                    <a:lumMod val="50000"/>
                  </a:schemeClr>
                </a:solidFill>
              </a:rPr>
              <a:t>Hlava </a:t>
            </a:r>
            <a:r>
              <a:rPr lang="cs-CZ" sz="2000" b="1" dirty="0">
                <a:solidFill>
                  <a:schemeClr val="accent6">
                    <a:lumMod val="50000"/>
                  </a:schemeClr>
                </a:solidFill>
              </a:rPr>
              <a:t>III UCC &amp; UCC DA &amp; UCC IA: Celní dluh a jistoty</a:t>
            </a:r>
          </a:p>
          <a:p>
            <a:pPr marL="285750" indent="-285750">
              <a:buFont typeface="Wingdings" panose="05000000000000000000" pitchFamily="2" charset="2"/>
              <a:buChar char="Ø"/>
            </a:pPr>
            <a:r>
              <a:rPr lang="cs-CZ" sz="2000" b="1" dirty="0" smtClean="0">
                <a:solidFill>
                  <a:schemeClr val="bg2">
                    <a:lumMod val="25000"/>
                  </a:schemeClr>
                </a:solidFill>
              </a:rPr>
              <a:t>Hlava </a:t>
            </a:r>
            <a:r>
              <a:rPr lang="cs-CZ" sz="2000" b="1" dirty="0">
                <a:solidFill>
                  <a:schemeClr val="bg2">
                    <a:lumMod val="25000"/>
                  </a:schemeClr>
                </a:solidFill>
              </a:rPr>
              <a:t>IV UCC &amp; UCC DA &amp; UCC IA: zboží vstupující na celní území Unie</a:t>
            </a:r>
          </a:p>
          <a:p>
            <a:pPr marL="285750" indent="-285750">
              <a:buFont typeface="Wingdings" panose="05000000000000000000" pitchFamily="2" charset="2"/>
              <a:buChar char="Ø"/>
            </a:pPr>
            <a:r>
              <a:rPr lang="cs-CZ" sz="2000" b="1" dirty="0" smtClean="0">
                <a:solidFill>
                  <a:schemeClr val="bg2">
                    <a:lumMod val="25000"/>
                  </a:schemeClr>
                </a:solidFill>
              </a:rPr>
              <a:t>Hlava </a:t>
            </a:r>
            <a:r>
              <a:rPr lang="cs-CZ" sz="2000" b="1" dirty="0">
                <a:solidFill>
                  <a:schemeClr val="bg2">
                    <a:lumMod val="25000"/>
                  </a:schemeClr>
                </a:solidFill>
              </a:rPr>
              <a:t>V UCC &amp; UCC DA &amp; UCC IA: Obecná pravidla pro celní status, propuštění do celního režimu, ověřování, propuštění a nakládání se zbožím</a:t>
            </a:r>
          </a:p>
          <a:p>
            <a:pPr marL="285750" lvl="0" indent="-285750">
              <a:spcBef>
                <a:spcPct val="0"/>
              </a:spcBef>
              <a:spcAft>
                <a:spcPct val="0"/>
              </a:spcAft>
              <a:buClrTx/>
              <a:buSzTx/>
              <a:buFont typeface="Wingdings" panose="05000000000000000000" pitchFamily="2" charset="2"/>
              <a:buChar char="Ø"/>
            </a:pPr>
            <a:r>
              <a:rPr lang="cs-CZ" sz="2000" b="1" dirty="0">
                <a:solidFill>
                  <a:schemeClr val="bg2">
                    <a:lumMod val="25000"/>
                  </a:schemeClr>
                </a:solidFill>
                <a:latin typeface="+mj-lt"/>
              </a:rPr>
              <a:t>Hlava VI UCC &amp; UCC DA &amp; UCC IA: Propuštění do volného oběhu a osvobození od dovozního cla</a:t>
            </a:r>
          </a:p>
          <a:p>
            <a:pPr marL="285750" lvl="0" indent="-285750">
              <a:spcBef>
                <a:spcPct val="0"/>
              </a:spcBef>
              <a:spcAft>
                <a:spcPct val="0"/>
              </a:spcAft>
              <a:buClrTx/>
              <a:buSzTx/>
              <a:buFont typeface="Wingdings" panose="05000000000000000000" pitchFamily="2" charset="2"/>
              <a:buChar char="Ø"/>
            </a:pPr>
            <a:r>
              <a:rPr lang="cs-CZ" sz="2000" b="1" dirty="0" smtClean="0">
                <a:solidFill>
                  <a:schemeClr val="bg2">
                    <a:lumMod val="25000"/>
                  </a:schemeClr>
                </a:solidFill>
                <a:latin typeface="+mj-lt"/>
              </a:rPr>
              <a:t>Hlava </a:t>
            </a:r>
            <a:r>
              <a:rPr lang="cs-CZ" sz="2000" b="1" dirty="0">
                <a:solidFill>
                  <a:schemeClr val="bg2">
                    <a:lumMod val="25000"/>
                  </a:schemeClr>
                </a:solidFill>
                <a:latin typeface="+mj-lt"/>
              </a:rPr>
              <a:t>VII UCC &amp; UCC DA &amp; UCC IA: Zvláštní režimy</a:t>
            </a:r>
          </a:p>
          <a:p>
            <a:pPr marL="285750" lvl="0" indent="-285750">
              <a:spcBef>
                <a:spcPct val="0"/>
              </a:spcBef>
              <a:spcAft>
                <a:spcPct val="0"/>
              </a:spcAft>
              <a:buClrTx/>
              <a:buSzTx/>
              <a:buFont typeface="Wingdings" panose="05000000000000000000" pitchFamily="2" charset="2"/>
              <a:buChar char="Ø"/>
            </a:pPr>
            <a:r>
              <a:rPr lang="cs-CZ" sz="2000" b="1" dirty="0" smtClean="0">
                <a:solidFill>
                  <a:schemeClr val="bg2">
                    <a:lumMod val="25000"/>
                  </a:schemeClr>
                </a:solidFill>
                <a:latin typeface="+mj-lt"/>
              </a:rPr>
              <a:t>Hlava </a:t>
            </a:r>
            <a:r>
              <a:rPr lang="cs-CZ" sz="2000" b="1" dirty="0">
                <a:solidFill>
                  <a:schemeClr val="bg2">
                    <a:lumMod val="25000"/>
                  </a:schemeClr>
                </a:solidFill>
                <a:latin typeface="+mj-lt"/>
              </a:rPr>
              <a:t>VIII UCC &amp; UCC DA &amp; UCC IA: Zboží, jež opustilo celní území Unie</a:t>
            </a:r>
          </a:p>
          <a:p>
            <a:pPr marL="285750" lvl="0" indent="-285750">
              <a:spcBef>
                <a:spcPct val="0"/>
              </a:spcBef>
              <a:spcAft>
                <a:spcPct val="0"/>
              </a:spcAft>
              <a:buClrTx/>
              <a:buSzTx/>
              <a:buFont typeface="Wingdings" panose="05000000000000000000" pitchFamily="2" charset="2"/>
              <a:buChar char="Ø"/>
            </a:pPr>
            <a:r>
              <a:rPr lang="cs-CZ" sz="2000" b="1" dirty="0" smtClean="0">
                <a:solidFill>
                  <a:schemeClr val="accent6">
                    <a:lumMod val="50000"/>
                  </a:schemeClr>
                </a:solidFill>
                <a:latin typeface="+mj-lt"/>
              </a:rPr>
              <a:t>Hlava </a:t>
            </a:r>
            <a:r>
              <a:rPr lang="cs-CZ" sz="2000" b="1" dirty="0">
                <a:solidFill>
                  <a:schemeClr val="accent6">
                    <a:lumMod val="50000"/>
                  </a:schemeClr>
                </a:solidFill>
                <a:latin typeface="+mj-lt"/>
              </a:rPr>
              <a:t>IX UCC &amp; UCC DA &amp; UCC IA: zjednodušení elektronických systémů, přenesené pravomoci, projednávání ve výboru a závěrečná ustanovení </a:t>
            </a:r>
          </a:p>
          <a:p>
            <a:pPr marL="46037" indent="0" algn="just">
              <a:buNone/>
            </a:pPr>
            <a:endParaRPr lang="cs-CZ" sz="2000" b="1" dirty="0" smtClean="0">
              <a:solidFill>
                <a:schemeClr val="accent1">
                  <a:lumMod val="50000"/>
                </a:schemeClr>
              </a:solidFill>
              <a:latin typeface="+mj-lt"/>
            </a:endParaRPr>
          </a:p>
        </p:txBody>
      </p:sp>
      <p:grpSp>
        <p:nvGrpSpPr>
          <p:cNvPr id="7172" name="Skupina 3"/>
          <p:cNvGrpSpPr>
            <a:grpSpLocks/>
          </p:cNvGrpSpPr>
          <p:nvPr/>
        </p:nvGrpSpPr>
        <p:grpSpPr bwMode="auto">
          <a:xfrm>
            <a:off x="133350" y="-99392"/>
            <a:ext cx="9010650" cy="6858000"/>
            <a:chOff x="125981" y="-486"/>
            <a:chExt cx="9009808" cy="6858486"/>
          </a:xfrm>
        </p:grpSpPr>
        <p:pic>
          <p:nvPicPr>
            <p:cNvPr id="7173" name="Picture 20" descr="paveza_pruhled"/>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17042456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a:solidFill>
                  <a:schemeClr val="accent1">
                    <a:lumMod val="50000"/>
                  </a:schemeClr>
                </a:solidFill>
              </a:rPr>
              <a:t>Obecné zásady RHÚ/ZR </a:t>
            </a:r>
            <a:r>
              <a:rPr lang="cs-CZ" altLang="cs-CZ" sz="3600" dirty="0" smtClean="0">
                <a:solidFill>
                  <a:schemeClr val="accent1">
                    <a:lumMod val="50000"/>
                  </a:schemeClr>
                </a:solidFill>
              </a:rPr>
              <a:t>(3)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08520" y="404664"/>
            <a:ext cx="9090719" cy="6192689"/>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altLang="cs-CZ" sz="2400" b="1" i="1" dirty="0" smtClean="0">
                <a:solidFill>
                  <a:schemeClr val="accent1">
                    <a:lumMod val="50000"/>
                  </a:schemeClr>
                </a:solidFill>
              </a:rPr>
              <a:t>Pohyb zboží propuštěného do ZR</a:t>
            </a:r>
            <a:endParaRPr lang="cs-CZ" altLang="cs-CZ" sz="2400" b="1" i="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Nově zavedený institut/pojem. Např. </a:t>
            </a:r>
            <a:r>
              <a:rPr lang="cs-CZ" sz="2000" b="1" dirty="0" smtClean="0">
                <a:solidFill>
                  <a:schemeClr val="accent1">
                    <a:lumMod val="50000"/>
                  </a:schemeClr>
                </a:solidFill>
              </a:rPr>
              <a:t>nesplněním</a:t>
            </a:r>
            <a:r>
              <a:rPr lang="cs-CZ" sz="2000" dirty="0" smtClean="0">
                <a:solidFill>
                  <a:schemeClr val="accent1">
                    <a:lumMod val="50000"/>
                  </a:schemeClr>
                </a:solidFill>
              </a:rPr>
              <a:t> některé z povinností, stanovených mj. právě pro pohyb, </a:t>
            </a:r>
            <a:r>
              <a:rPr lang="cs-CZ" sz="2000" b="1" dirty="0" smtClean="0">
                <a:solidFill>
                  <a:schemeClr val="accent1">
                    <a:lumMod val="50000"/>
                  </a:schemeClr>
                </a:solidFill>
              </a:rPr>
              <a:t>vzniká celní dluh </a:t>
            </a:r>
            <a:r>
              <a:rPr lang="cs-CZ" sz="2000" dirty="0" smtClean="0">
                <a:solidFill>
                  <a:schemeClr val="accent1">
                    <a:lumMod val="50000"/>
                  </a:schemeClr>
                </a:solidFill>
              </a:rPr>
              <a:t>(čl. 79 odst. 1 písm. a) UCC).</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Pro standardní formy pohybu </a:t>
            </a:r>
            <a:r>
              <a:rPr lang="cs-CZ" sz="2000" dirty="0" smtClean="0">
                <a:solidFill>
                  <a:schemeClr val="accent1">
                    <a:lumMod val="50000"/>
                  </a:schemeClr>
                </a:solidFill>
              </a:rPr>
              <a:t>(přesun mezi dvěma místy použití zboží, provádění zušlechťovacích operací či dvěma sklady) </a:t>
            </a:r>
            <a:r>
              <a:rPr lang="cs-CZ" sz="2000" b="1" dirty="0" smtClean="0">
                <a:solidFill>
                  <a:schemeClr val="accent1">
                    <a:lumMod val="50000"/>
                  </a:schemeClr>
                </a:solidFill>
              </a:rPr>
              <a:t>postačí vedení záznamů</a:t>
            </a:r>
            <a:r>
              <a:rPr lang="cs-CZ" sz="2000" dirty="0" smtClean="0">
                <a:solidFill>
                  <a:schemeClr val="accent1">
                    <a:lumMod val="50000"/>
                  </a:schemeClr>
                </a:solidFill>
              </a:rPr>
              <a:t>/evidence držitelem povolení – viz čl. 179 UCC DA a čl. 267 odst. 4 UCC IA.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Dle čl. 267 odst. 1 a 5 se </a:t>
            </a:r>
            <a:r>
              <a:rPr lang="cs-CZ" sz="2000" b="1" dirty="0" smtClean="0">
                <a:solidFill>
                  <a:schemeClr val="accent1">
                    <a:lumMod val="50000"/>
                  </a:schemeClr>
                </a:solidFill>
              </a:rPr>
              <a:t>pohyb zboží na CÚ výstupu s cílem vyřídit ZR </a:t>
            </a:r>
            <a:r>
              <a:rPr lang="cs-CZ" sz="2000" dirty="0" smtClean="0">
                <a:solidFill>
                  <a:schemeClr val="accent1">
                    <a:lumMod val="50000"/>
                  </a:schemeClr>
                </a:solidFill>
              </a:rPr>
              <a:t>uskutečňuje </a:t>
            </a:r>
            <a:r>
              <a:rPr lang="cs-CZ" sz="2000" b="1" dirty="0" smtClean="0">
                <a:solidFill>
                  <a:schemeClr val="accent1">
                    <a:lumMod val="50000"/>
                  </a:schemeClr>
                </a:solidFill>
              </a:rPr>
              <a:t>na základě prohlášení o zpětném vývozu</a:t>
            </a:r>
            <a:r>
              <a:rPr lang="cs-CZ" sz="2000" dirty="0" smtClean="0">
                <a:solidFill>
                  <a:schemeClr val="accent1">
                    <a:lumMod val="50000"/>
                  </a:schemeClr>
                </a:solidFill>
              </a:rPr>
              <a:t>, přičemž do doby skutečného opuštění území EU/potvrzení výstupu </a:t>
            </a:r>
            <a:r>
              <a:rPr lang="cs-CZ" sz="2000" b="1" dirty="0" smtClean="0">
                <a:solidFill>
                  <a:schemeClr val="accent1">
                    <a:lumMod val="50000"/>
                  </a:schemeClr>
                </a:solidFill>
              </a:rPr>
              <a:t>zboží zůstává v ZR</a:t>
            </a:r>
            <a:r>
              <a:rPr lang="cs-CZ" sz="2000" dirty="0" smtClean="0">
                <a:solidFill>
                  <a:schemeClr val="accent1">
                    <a:lumMod val="50000"/>
                  </a:schemeClr>
                </a:solidFill>
              </a:rPr>
              <a:t>. Jistota poskytnutá v rámci ZR se uvolní až po obdržení příslušné zprávy z CÚ výstupu.</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Od 1. 5. 2016, není – </a:t>
            </a:r>
            <a:r>
              <a:rPr lang="cs-CZ" sz="2000" dirty="0" err="1" smtClean="0">
                <a:solidFill>
                  <a:schemeClr val="accent1">
                    <a:lumMod val="50000"/>
                  </a:schemeClr>
                </a:solidFill>
              </a:rPr>
              <a:t>li</a:t>
            </a:r>
            <a:r>
              <a:rPr lang="cs-CZ" sz="2000" dirty="0" smtClean="0">
                <a:solidFill>
                  <a:schemeClr val="accent1">
                    <a:lumMod val="50000"/>
                  </a:schemeClr>
                </a:solidFill>
              </a:rPr>
              <a:t> (dnes) v povolení explicitně stanoveno jinak, stačí pouze CP s režimem 31xx a </a:t>
            </a:r>
            <a:r>
              <a:rPr lang="cs-CZ" sz="2000" b="1" dirty="0" smtClean="0">
                <a:solidFill>
                  <a:schemeClr val="accent1">
                    <a:lumMod val="50000"/>
                  </a:schemeClr>
                </a:solidFill>
              </a:rPr>
              <a:t>není nutné zboží propouštět do vnějšího tranzitu (T1). </a:t>
            </a:r>
            <a:r>
              <a:rPr lang="cs-CZ" sz="2000" dirty="0" smtClean="0">
                <a:solidFill>
                  <a:schemeClr val="accent1">
                    <a:lumMod val="50000"/>
                  </a:schemeClr>
                </a:solidFill>
              </a:rPr>
              <a:t>Pro pohyb zboží, propuštěného do KU, platí standardní vývozní celní formality (CP s režimem 1040).</a:t>
            </a: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209557732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a:solidFill>
                  <a:schemeClr val="accent1">
                    <a:lumMod val="50000"/>
                  </a:schemeClr>
                </a:solidFill>
              </a:rPr>
              <a:t>Detaily k jednotlivým </a:t>
            </a:r>
            <a:r>
              <a:rPr lang="cs-CZ" altLang="cs-CZ" sz="3600" dirty="0" smtClean="0">
                <a:solidFill>
                  <a:schemeClr val="accent1">
                    <a:lumMod val="50000"/>
                  </a:schemeClr>
                </a:solidFill>
              </a:rPr>
              <a:t>RHÚ/ZR </a:t>
            </a:r>
            <a:r>
              <a:rPr lang="cs-CZ" altLang="cs-CZ" sz="3600" dirty="0">
                <a:solidFill>
                  <a:schemeClr val="accent1">
                    <a:lumMod val="50000"/>
                  </a:schemeClr>
                </a:solidFill>
              </a:rPr>
              <a:t>(1) </a:t>
            </a:r>
          </a:p>
        </p:txBody>
      </p:sp>
      <p:sp>
        <p:nvSpPr>
          <p:cNvPr id="10243" name="Zástupný symbol pro obsah 2"/>
          <p:cNvSpPr>
            <a:spLocks noGrp="1"/>
          </p:cNvSpPr>
          <p:nvPr>
            <p:ph sz="quarter" idx="13"/>
          </p:nvPr>
        </p:nvSpPr>
        <p:spPr>
          <a:xfrm>
            <a:off x="0" y="368660"/>
            <a:ext cx="8802687" cy="6192689"/>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altLang="cs-CZ" sz="2400" b="1" i="1" dirty="0" smtClean="0">
                <a:solidFill>
                  <a:schemeClr val="accent1">
                    <a:lumMod val="50000"/>
                  </a:schemeClr>
                </a:solidFill>
              </a:rPr>
              <a:t>Platnost povolení (Přechodná </a:t>
            </a:r>
            <a:r>
              <a:rPr lang="cs-CZ" altLang="cs-CZ" sz="2400" b="1" i="1" dirty="0">
                <a:solidFill>
                  <a:schemeClr val="accent1">
                    <a:lumMod val="50000"/>
                  </a:schemeClr>
                </a:solidFill>
              </a:rPr>
              <a:t>ustanovení (Hl. IX UCC </a:t>
            </a:r>
            <a:r>
              <a:rPr lang="cs-CZ" altLang="cs-CZ" sz="2400" b="1" i="1" dirty="0" smtClean="0">
                <a:solidFill>
                  <a:schemeClr val="accent1">
                    <a:lumMod val="50000"/>
                  </a:schemeClr>
                </a:solidFill>
              </a:rPr>
              <a:t>DA/IA</a:t>
            </a:r>
            <a:r>
              <a:rPr lang="cs-CZ" altLang="cs-CZ" sz="2400" b="1" i="1" dirty="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V ČR mají </a:t>
            </a:r>
            <a:r>
              <a:rPr lang="cs-CZ" sz="2000" b="1" dirty="0" smtClean="0">
                <a:solidFill>
                  <a:schemeClr val="accent1">
                    <a:lumMod val="50000"/>
                  </a:schemeClr>
                </a:solidFill>
              </a:rPr>
              <a:t>neomezenou dobu platnosti </a:t>
            </a:r>
            <a:r>
              <a:rPr lang="cs-CZ" sz="2000" dirty="0" smtClean="0">
                <a:solidFill>
                  <a:schemeClr val="accent1">
                    <a:lumMod val="50000"/>
                  </a:schemeClr>
                </a:solidFill>
              </a:rPr>
              <a:t>pouze povolení </a:t>
            </a:r>
            <a:r>
              <a:rPr lang="cs-CZ" sz="2000" b="1" dirty="0" smtClean="0">
                <a:solidFill>
                  <a:schemeClr val="accent1">
                    <a:lumMod val="50000"/>
                  </a:schemeClr>
                </a:solidFill>
              </a:rPr>
              <a:t>celních skladů </a:t>
            </a:r>
            <a:r>
              <a:rPr lang="cs-CZ" sz="2000" dirty="0" smtClean="0">
                <a:solidFill>
                  <a:schemeClr val="accent1">
                    <a:lumMod val="50000"/>
                  </a:schemeClr>
                </a:solidFill>
              </a:rPr>
              <a:t>a </a:t>
            </a:r>
            <a:r>
              <a:rPr lang="cs-CZ" sz="2000" b="1" dirty="0" smtClean="0">
                <a:solidFill>
                  <a:schemeClr val="accent1">
                    <a:lumMod val="50000"/>
                  </a:schemeClr>
                </a:solidFill>
              </a:rPr>
              <a:t>svobodných pásem</a:t>
            </a:r>
            <a:r>
              <a:rPr lang="cs-CZ" sz="2000" dirty="0" smtClean="0">
                <a:solidFill>
                  <a:schemeClr val="accent1">
                    <a:lumMod val="50000"/>
                  </a:schemeClr>
                </a:solidFill>
              </a:rPr>
              <a:t>. Kromě CS typu D (o tom viz dále) platí:</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r>
              <a:rPr lang="cs-CZ" sz="2000" dirty="0" smtClean="0">
                <a:solidFill>
                  <a:schemeClr val="accent1">
                    <a:lumMod val="50000"/>
                  </a:schemeClr>
                </a:solidFill>
              </a:rPr>
              <a:t>v rámci prioritního přehodnocení budou případně zrušena povolení těch </a:t>
            </a:r>
            <a:r>
              <a:rPr lang="cs-CZ" sz="2000" b="1" dirty="0" smtClean="0">
                <a:solidFill>
                  <a:schemeClr val="accent1">
                    <a:lumMod val="50000"/>
                  </a:schemeClr>
                </a:solidFill>
              </a:rPr>
              <a:t>svobodných pásem</a:t>
            </a:r>
            <a:r>
              <a:rPr lang="cs-CZ" sz="2000" dirty="0" smtClean="0">
                <a:solidFill>
                  <a:schemeClr val="accent1">
                    <a:lumMod val="50000"/>
                  </a:schemeClr>
                </a:solidFill>
              </a:rPr>
              <a:t>, </a:t>
            </a:r>
            <a:r>
              <a:rPr lang="cs-CZ" sz="2000" dirty="0">
                <a:solidFill>
                  <a:schemeClr val="accent1">
                    <a:lumMod val="50000"/>
                  </a:schemeClr>
                </a:solidFill>
              </a:rPr>
              <a:t>která nejsou (nebudou) </a:t>
            </a:r>
            <a:r>
              <a:rPr lang="cs-CZ" sz="2000" dirty="0" smtClean="0">
                <a:solidFill>
                  <a:schemeClr val="accent1">
                    <a:lumMod val="50000"/>
                  </a:schemeClr>
                </a:solidFill>
              </a:rPr>
              <a:t>aktivně využívána. Důležitým aspektem je účinnost a dopady návrhu </a:t>
            </a:r>
            <a:r>
              <a:rPr lang="cs-CZ" sz="2000" dirty="0">
                <a:solidFill>
                  <a:schemeClr val="accent1">
                    <a:lumMod val="50000"/>
                  </a:schemeClr>
                </a:solidFill>
              </a:rPr>
              <a:t>novely </a:t>
            </a:r>
            <a:r>
              <a:rPr lang="cs-CZ" sz="2000" dirty="0" smtClean="0">
                <a:solidFill>
                  <a:schemeClr val="accent1">
                    <a:lumMod val="50000"/>
                  </a:schemeClr>
                </a:solidFill>
              </a:rPr>
              <a:t>ZDPH, navržené v rámci nového celního zákona – navrženo zrušení osvobození od daně podle § 66 odst. 3 a § 68 odst. 15 ZDPH. </a:t>
            </a:r>
          </a:p>
          <a:p>
            <a:pPr marL="468312" lvl="4"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Všechna </a:t>
            </a:r>
            <a:r>
              <a:rPr lang="cs-CZ" sz="2000" b="1" dirty="0" smtClean="0">
                <a:solidFill>
                  <a:schemeClr val="accent1">
                    <a:lumMod val="50000"/>
                  </a:schemeClr>
                </a:solidFill>
              </a:rPr>
              <a:t>ostatní RHÚ mají </a:t>
            </a:r>
            <a:r>
              <a:rPr lang="cs-CZ" sz="2000" dirty="0" smtClean="0">
                <a:solidFill>
                  <a:schemeClr val="accent1">
                    <a:lumMod val="50000"/>
                  </a:schemeClr>
                </a:solidFill>
              </a:rPr>
              <a:t>v ČR </a:t>
            </a:r>
            <a:r>
              <a:rPr lang="cs-CZ" sz="2000" b="1" dirty="0" smtClean="0">
                <a:solidFill>
                  <a:schemeClr val="accent1">
                    <a:lumMod val="50000"/>
                  </a:schemeClr>
                </a:solidFill>
              </a:rPr>
              <a:t>omezenou platnost</a:t>
            </a:r>
            <a:r>
              <a:rPr lang="cs-CZ" sz="2000" dirty="0" smtClean="0">
                <a:solidFill>
                  <a:schemeClr val="accent1">
                    <a:lumMod val="50000"/>
                  </a:schemeClr>
                </a:solidFill>
              </a:rPr>
              <a:t>. Platí to samé, co pro všechna ostatní povolení, zejména ZJP, tedy:</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 před 1. 5. 2016 prodloužit dostatečně tak, aby nedocházelo ke kumulaci změnových/“přehodnocovacích/povolovacích řízení </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    - povolení, která nejsou (nebudou) aktivně využívána budou v rámci „přehodnocení“ zrušena, případně bez náhrady </a:t>
            </a:r>
            <a:r>
              <a:rPr lang="cs-CZ" sz="2000" dirty="0" err="1" smtClean="0">
                <a:solidFill>
                  <a:schemeClr val="accent1">
                    <a:lumMod val="50000"/>
                  </a:schemeClr>
                </a:solidFill>
              </a:rPr>
              <a:t>expirují</a:t>
            </a:r>
            <a:r>
              <a:rPr lang="cs-CZ" sz="2000" dirty="0" smtClean="0">
                <a:solidFill>
                  <a:schemeClr val="accent1">
                    <a:lumMod val="50000"/>
                  </a:schemeClr>
                </a:solidFill>
              </a:rPr>
              <a:t>. </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320409948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Detaily k jednotlivým RHÚ/ZR (2)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476672"/>
            <a:ext cx="8802687" cy="6120681"/>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Do přechodného období </a:t>
            </a:r>
            <a:r>
              <a:rPr lang="cs-CZ" sz="2000" b="1" dirty="0" smtClean="0">
                <a:solidFill>
                  <a:schemeClr val="accent1">
                    <a:lumMod val="50000"/>
                  </a:schemeClr>
                </a:solidFill>
              </a:rPr>
              <a:t>plně nespadají povolení</a:t>
            </a:r>
            <a:r>
              <a:rPr lang="cs-CZ" sz="2000" dirty="0" smtClean="0">
                <a:solidFill>
                  <a:schemeClr val="accent1">
                    <a:lumMod val="50000"/>
                  </a:schemeClr>
                </a:solidFill>
              </a:rPr>
              <a:t> těch RHU/CSU, </a:t>
            </a:r>
            <a:r>
              <a:rPr lang="cs-CZ" sz="2000" b="1" dirty="0" smtClean="0">
                <a:solidFill>
                  <a:schemeClr val="accent1">
                    <a:lumMod val="50000"/>
                  </a:schemeClr>
                </a:solidFill>
              </a:rPr>
              <a:t>které</a:t>
            </a:r>
            <a:r>
              <a:rPr lang="cs-CZ" sz="2000" dirty="0" smtClean="0">
                <a:solidFill>
                  <a:schemeClr val="accent1">
                    <a:lumMod val="50000"/>
                  </a:schemeClr>
                </a:solidFill>
              </a:rPr>
              <a:t> </a:t>
            </a:r>
            <a:r>
              <a:rPr lang="cs-CZ" sz="2000" b="1" dirty="0" smtClean="0">
                <a:solidFill>
                  <a:schemeClr val="accent1">
                    <a:lumMod val="50000"/>
                  </a:schemeClr>
                </a:solidFill>
              </a:rPr>
              <a:t>s účinností UCC </a:t>
            </a:r>
            <a:r>
              <a:rPr lang="cs-CZ" sz="2000" dirty="0" smtClean="0">
                <a:solidFill>
                  <a:schemeClr val="accent1">
                    <a:lumMod val="50000"/>
                  </a:schemeClr>
                </a:solidFill>
              </a:rPr>
              <a:t>jako takové </a:t>
            </a:r>
            <a:r>
              <a:rPr lang="cs-CZ" sz="2000" b="1" dirty="0" smtClean="0">
                <a:solidFill>
                  <a:schemeClr val="accent1">
                    <a:lumMod val="50000"/>
                  </a:schemeClr>
                </a:solidFill>
              </a:rPr>
              <a:t>zanikají</a:t>
            </a:r>
            <a:r>
              <a:rPr lang="cs-CZ" sz="2000" dirty="0" smtClean="0">
                <a:solidFill>
                  <a:schemeClr val="accent1">
                    <a:lumMod val="50000"/>
                  </a:schemeClr>
                </a:solidFill>
              </a:rPr>
              <a:t>. Jde o</a:t>
            </a: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r>
              <a:rPr lang="cs-CZ" sz="2000" dirty="0">
                <a:solidFill>
                  <a:schemeClr val="accent1">
                    <a:lumMod val="50000"/>
                  </a:schemeClr>
                </a:solidFill>
              </a:rPr>
              <a:t>- </a:t>
            </a:r>
            <a:r>
              <a:rPr lang="cs-CZ" sz="2000" b="1" dirty="0">
                <a:solidFill>
                  <a:schemeClr val="accent1">
                    <a:lumMod val="50000"/>
                  </a:schemeClr>
                </a:solidFill>
              </a:rPr>
              <a:t>aktivní zušlechťovací styk v systému </a:t>
            </a:r>
            <a:r>
              <a:rPr lang="cs-CZ" sz="2000" b="1" dirty="0" smtClean="0">
                <a:solidFill>
                  <a:schemeClr val="accent1">
                    <a:lumMod val="50000"/>
                  </a:schemeClr>
                </a:solidFill>
              </a:rPr>
              <a:t>navracení </a:t>
            </a:r>
            <a:r>
              <a:rPr lang="cs-CZ" sz="2000" dirty="0">
                <a:solidFill>
                  <a:schemeClr val="accent1">
                    <a:lumMod val="50000"/>
                  </a:schemeClr>
                </a:solidFill>
              </a:rPr>
              <a:t>(</a:t>
            </a:r>
            <a:r>
              <a:rPr lang="cs-CZ" sz="2000" dirty="0" smtClean="0">
                <a:solidFill>
                  <a:schemeClr val="accent1">
                    <a:lumMod val="50000"/>
                  </a:schemeClr>
                </a:solidFill>
              </a:rPr>
              <a:t>AZS/N);</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 </a:t>
            </a:r>
            <a:r>
              <a:rPr lang="cs-CZ" sz="2000" b="1" dirty="0">
                <a:solidFill>
                  <a:schemeClr val="accent1">
                    <a:lumMod val="50000"/>
                  </a:schemeClr>
                </a:solidFill>
              </a:rPr>
              <a:t>přepracování pod celním </a:t>
            </a:r>
            <a:r>
              <a:rPr lang="cs-CZ" sz="2000" b="1" dirty="0" smtClean="0">
                <a:solidFill>
                  <a:schemeClr val="accent1">
                    <a:lumMod val="50000"/>
                  </a:schemeClr>
                </a:solidFill>
              </a:rPr>
              <a:t>dohledem </a:t>
            </a:r>
            <a:r>
              <a:rPr lang="cs-CZ" sz="2000" dirty="0" smtClean="0">
                <a:solidFill>
                  <a:schemeClr val="accent1">
                    <a:lumMod val="50000"/>
                  </a:schemeClr>
                </a:solidFill>
              </a:rPr>
              <a:t>(PPCD);</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 </a:t>
            </a:r>
            <a:r>
              <a:rPr lang="cs-CZ" sz="2000" b="1" dirty="0" smtClean="0">
                <a:solidFill>
                  <a:schemeClr val="accent1">
                    <a:lumMod val="50000"/>
                  </a:schemeClr>
                </a:solidFill>
              </a:rPr>
              <a:t>svobodné pásmo typu II </a:t>
            </a:r>
            <a:r>
              <a:rPr lang="cs-CZ" sz="2000" dirty="0" smtClean="0">
                <a:solidFill>
                  <a:schemeClr val="accent1">
                    <a:lumMod val="50000"/>
                  </a:schemeClr>
                </a:solidFill>
              </a:rPr>
              <a:t>(SVP II - v ČR jen jedno);</a:t>
            </a: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 </a:t>
            </a:r>
            <a:r>
              <a:rPr lang="cs-CZ" sz="2000" b="1" dirty="0" smtClean="0">
                <a:solidFill>
                  <a:schemeClr val="accent1">
                    <a:lumMod val="50000"/>
                  </a:schemeClr>
                </a:solidFill>
              </a:rPr>
              <a:t>celní sklad typu D </a:t>
            </a:r>
            <a:r>
              <a:rPr lang="cs-CZ" sz="2000" dirty="0" smtClean="0">
                <a:solidFill>
                  <a:schemeClr val="accent1">
                    <a:lumMod val="50000"/>
                  </a:schemeClr>
                </a:solidFill>
              </a:rPr>
              <a:t>(CS typu D; navázáno na platnost souvisejícího ZJP MŘ)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Nutná </a:t>
            </a:r>
            <a:r>
              <a:rPr lang="cs-CZ" sz="2000" dirty="0" smtClean="0">
                <a:solidFill>
                  <a:schemeClr val="accent1">
                    <a:lumMod val="50000"/>
                  </a:schemeClr>
                </a:solidFill>
              </a:rPr>
              <a:t>úzká spolupráce </a:t>
            </a:r>
            <a:r>
              <a:rPr lang="cs-CZ" sz="2000" dirty="0">
                <a:solidFill>
                  <a:schemeClr val="accent1">
                    <a:lumMod val="50000"/>
                  </a:schemeClr>
                </a:solidFill>
              </a:rPr>
              <a:t>s </a:t>
            </a:r>
            <a:r>
              <a:rPr lang="cs-CZ" sz="2000" dirty="0" smtClean="0">
                <a:solidFill>
                  <a:schemeClr val="accent1">
                    <a:lumMod val="50000"/>
                  </a:schemeClr>
                </a:solidFill>
              </a:rPr>
              <a:t>veřejností, resp. aktivita také na straně veřejnosti </a:t>
            </a:r>
            <a:r>
              <a:rPr lang="cs-CZ" sz="2000" dirty="0">
                <a:solidFill>
                  <a:schemeClr val="accent1">
                    <a:lumMod val="50000"/>
                  </a:schemeClr>
                </a:solidFill>
              </a:rPr>
              <a:t>při </a:t>
            </a:r>
            <a:r>
              <a:rPr lang="cs-CZ" sz="2000" dirty="0" smtClean="0">
                <a:solidFill>
                  <a:schemeClr val="accent1">
                    <a:lumMod val="50000"/>
                  </a:schemeClr>
                </a:solidFill>
              </a:rPr>
              <a:t>získávání, </a:t>
            </a:r>
            <a:r>
              <a:rPr lang="cs-CZ" sz="2000" b="1" dirty="0" smtClean="0">
                <a:solidFill>
                  <a:schemeClr val="accent1">
                    <a:lumMod val="50000"/>
                  </a:schemeClr>
                </a:solidFill>
              </a:rPr>
              <a:t>nejlépe nových </a:t>
            </a:r>
            <a:r>
              <a:rPr lang="cs-CZ" sz="2000" b="1" dirty="0">
                <a:solidFill>
                  <a:schemeClr val="accent1">
                    <a:lumMod val="50000"/>
                  </a:schemeClr>
                </a:solidFill>
              </a:rPr>
              <a:t>povolení </a:t>
            </a:r>
            <a:r>
              <a:rPr lang="cs-CZ" sz="2000" dirty="0">
                <a:solidFill>
                  <a:schemeClr val="accent1">
                    <a:lumMod val="50000"/>
                  </a:schemeClr>
                </a:solidFill>
              </a:rPr>
              <a:t>s podmínkami podle nových předpisů ještě před 1. 5. </a:t>
            </a:r>
            <a:r>
              <a:rPr lang="cs-CZ" sz="2000" dirty="0" smtClean="0">
                <a:solidFill>
                  <a:schemeClr val="accent1">
                    <a:lumMod val="50000"/>
                  </a:schemeClr>
                </a:solidFill>
              </a:rPr>
              <a:t>2016 a </a:t>
            </a:r>
            <a:r>
              <a:rPr lang="cs-CZ" sz="2000" dirty="0">
                <a:solidFill>
                  <a:schemeClr val="accent1">
                    <a:lumMod val="50000"/>
                  </a:schemeClr>
                </a:solidFill>
              </a:rPr>
              <a:t>s účinností po tomto datu</a:t>
            </a: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To v případech, bude – </a:t>
            </a:r>
            <a:r>
              <a:rPr lang="cs-CZ" sz="2000" dirty="0" err="1" smtClean="0">
                <a:solidFill>
                  <a:schemeClr val="accent1">
                    <a:lumMod val="50000"/>
                  </a:schemeClr>
                </a:solidFill>
              </a:rPr>
              <a:t>li</a:t>
            </a:r>
            <a:r>
              <a:rPr lang="cs-CZ" sz="2000" dirty="0" smtClean="0">
                <a:solidFill>
                  <a:schemeClr val="accent1">
                    <a:lumMod val="50000"/>
                  </a:schemeClr>
                </a:solidFill>
              </a:rPr>
              <a:t> ze strany subjektů vůle, aby jimi (nadále) prováděné výrobní/skladovací operace byly zahrnuty do příslušného (nového) ZR a plněny pro něj stanovené podmínky (např. poskytnutí jistoty). </a:t>
            </a:r>
            <a:endParaRPr lang="cs-CZ" sz="18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Jde tedy o přechod </a:t>
            </a:r>
            <a:r>
              <a:rPr lang="cs-CZ" sz="2000" dirty="0">
                <a:solidFill>
                  <a:schemeClr val="accent1">
                    <a:lumMod val="50000"/>
                  </a:schemeClr>
                </a:solidFill>
              </a:rPr>
              <a:t>ze zanikajícího režimu </a:t>
            </a:r>
            <a:r>
              <a:rPr lang="cs-CZ" sz="2000" b="1" dirty="0">
                <a:solidFill>
                  <a:schemeClr val="accent1">
                    <a:lumMod val="50000"/>
                  </a:schemeClr>
                </a:solidFill>
              </a:rPr>
              <a:t>AZS/N </a:t>
            </a:r>
            <a:r>
              <a:rPr lang="cs-CZ" sz="2000" dirty="0" smtClean="0">
                <a:solidFill>
                  <a:schemeClr val="accent1">
                    <a:lumMod val="50000"/>
                  </a:schemeClr>
                </a:solidFill>
              </a:rPr>
              <a:t>a</a:t>
            </a:r>
            <a:r>
              <a:rPr lang="cs-CZ" sz="2000" b="1" dirty="0" smtClean="0">
                <a:solidFill>
                  <a:schemeClr val="accent1">
                    <a:lumMod val="50000"/>
                  </a:schemeClr>
                </a:solidFill>
              </a:rPr>
              <a:t> PPCD na</a:t>
            </a:r>
            <a:r>
              <a:rPr lang="cs-CZ" sz="2000" dirty="0" smtClean="0">
                <a:solidFill>
                  <a:schemeClr val="accent1">
                    <a:lumMod val="50000"/>
                  </a:schemeClr>
                </a:solidFill>
              </a:rPr>
              <a:t> de facto (stávající) režim AZS/P (nově jen </a:t>
            </a:r>
            <a:r>
              <a:rPr lang="cs-CZ" sz="2000" b="1" dirty="0" smtClean="0">
                <a:solidFill>
                  <a:schemeClr val="accent1">
                    <a:lumMod val="50000"/>
                  </a:schemeClr>
                </a:solidFill>
              </a:rPr>
              <a:t>jeden AZS, </a:t>
            </a:r>
            <a:r>
              <a:rPr lang="cs-CZ" sz="2000" dirty="0" smtClean="0">
                <a:solidFill>
                  <a:schemeClr val="accent1">
                    <a:lumMod val="50000"/>
                  </a:schemeClr>
                </a:solidFill>
              </a:rPr>
              <a:t>dělení pouze na IM/EX a EX/IM) a o přechod ze zanikajícího </a:t>
            </a:r>
            <a:r>
              <a:rPr lang="cs-CZ" sz="2000" b="1" dirty="0" smtClean="0">
                <a:solidFill>
                  <a:schemeClr val="accent1">
                    <a:lumMod val="50000"/>
                  </a:schemeClr>
                </a:solidFill>
              </a:rPr>
              <a:t>SVP II na</a:t>
            </a:r>
            <a:r>
              <a:rPr lang="cs-CZ" sz="2000" dirty="0" smtClean="0">
                <a:solidFill>
                  <a:schemeClr val="accent1">
                    <a:lumMod val="50000"/>
                  </a:schemeClr>
                </a:solidFill>
              </a:rPr>
              <a:t> </a:t>
            </a:r>
            <a:r>
              <a:rPr lang="cs-CZ" sz="2000" dirty="0">
                <a:solidFill>
                  <a:schemeClr val="accent1">
                    <a:lumMod val="50000"/>
                  </a:schemeClr>
                </a:solidFill>
              </a:rPr>
              <a:t>nový, odpovídající typ </a:t>
            </a:r>
            <a:r>
              <a:rPr lang="cs-CZ" sz="2000" b="1" dirty="0" smtClean="0">
                <a:solidFill>
                  <a:schemeClr val="accent1">
                    <a:lumMod val="50000"/>
                  </a:schemeClr>
                </a:solidFill>
              </a:rPr>
              <a:t>CS, </a:t>
            </a:r>
            <a:r>
              <a:rPr lang="cs-CZ" sz="2000" dirty="0" smtClean="0">
                <a:solidFill>
                  <a:schemeClr val="accent1">
                    <a:lumMod val="50000"/>
                  </a:schemeClr>
                </a:solidFill>
              </a:rPr>
              <a:t>který CÚ určí za rovnocenný (nově jen jeden typ SVP). </a:t>
            </a:r>
            <a:r>
              <a:rPr lang="cs-CZ" sz="2000" b="1" dirty="0" smtClean="0">
                <a:solidFill>
                  <a:schemeClr val="accent1">
                    <a:lumMod val="50000"/>
                  </a:schemeClr>
                </a:solidFill>
              </a:rPr>
              <a:t>CS typu D </a:t>
            </a:r>
            <a:r>
              <a:rPr lang="cs-CZ" sz="2000" dirty="0" smtClean="0">
                <a:solidFill>
                  <a:schemeClr val="accent1">
                    <a:lumMod val="50000"/>
                  </a:schemeClr>
                </a:solidFill>
              </a:rPr>
              <a:t>pak </a:t>
            </a:r>
            <a:r>
              <a:rPr lang="cs-CZ" sz="2000" b="1" dirty="0" smtClean="0">
                <a:solidFill>
                  <a:schemeClr val="accent1">
                    <a:lumMod val="50000"/>
                  </a:schemeClr>
                </a:solidFill>
              </a:rPr>
              <a:t>na</a:t>
            </a:r>
            <a:r>
              <a:rPr lang="cs-CZ" sz="2000" dirty="0" smtClean="0">
                <a:solidFill>
                  <a:schemeClr val="accent1">
                    <a:lumMod val="50000"/>
                  </a:schemeClr>
                </a:solidFill>
              </a:rPr>
              <a:t> </a:t>
            </a:r>
            <a:r>
              <a:rPr lang="cs-CZ" sz="2000" b="1" dirty="0" smtClean="0">
                <a:solidFill>
                  <a:schemeClr val="accent1">
                    <a:lumMod val="50000"/>
                  </a:schemeClr>
                </a:solidFill>
              </a:rPr>
              <a:t>soukromý CS </a:t>
            </a:r>
            <a:r>
              <a:rPr lang="cs-CZ" sz="2000" dirty="0" smtClean="0">
                <a:solidFill>
                  <a:schemeClr val="accent1">
                    <a:lumMod val="50000"/>
                  </a:schemeClr>
                </a:solidFill>
              </a:rPr>
              <a:t>(platnost souvisejícího ZJP MŘ). </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36560337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Detaily k jednotlivým RHÚ/ZR (3)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0" y="404664"/>
            <a:ext cx="8982199" cy="6192689"/>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V kontextu s přechodnými opatřeními a souvisejícími formalitami se CÚ </a:t>
            </a:r>
            <a:r>
              <a:rPr lang="cs-CZ" sz="2000" b="1" dirty="0">
                <a:solidFill>
                  <a:schemeClr val="accent1">
                    <a:lumMod val="50000"/>
                  </a:schemeClr>
                </a:solidFill>
              </a:rPr>
              <a:t>zaměří </a:t>
            </a:r>
            <a:r>
              <a:rPr lang="cs-CZ" sz="2000" dirty="0" smtClean="0">
                <a:solidFill>
                  <a:schemeClr val="accent1">
                    <a:lumMod val="50000"/>
                  </a:schemeClr>
                </a:solidFill>
              </a:rPr>
              <a:t>také</a:t>
            </a:r>
            <a:r>
              <a:rPr lang="cs-CZ" sz="2000" b="1" dirty="0" smtClean="0">
                <a:solidFill>
                  <a:schemeClr val="accent1">
                    <a:lumMod val="50000"/>
                  </a:schemeClr>
                </a:solidFill>
              </a:rPr>
              <a:t> na </a:t>
            </a:r>
            <a:r>
              <a:rPr lang="cs-CZ" sz="2000" b="1" dirty="0">
                <a:solidFill>
                  <a:schemeClr val="accent1">
                    <a:lumMod val="50000"/>
                  </a:schemeClr>
                </a:solidFill>
              </a:rPr>
              <a:t>jednorázově povolovaná RHÚ</a:t>
            </a:r>
            <a:r>
              <a:rPr lang="cs-CZ" sz="2000" dirty="0">
                <a:solidFill>
                  <a:schemeClr val="accent1">
                    <a:lumMod val="50000"/>
                  </a:schemeClr>
                </a:solidFill>
              </a:rPr>
              <a:t> (RHÚ povolovaná na základě přijetí CP podle čl. 505 písm. b) CCIP) - nutnost udělovat přiměřeně dlouhé lhůty a rovněž sledovat </a:t>
            </a:r>
            <a:r>
              <a:rPr lang="cs-CZ" sz="2000" dirty="0" smtClean="0">
                <a:solidFill>
                  <a:schemeClr val="accent1">
                    <a:lumMod val="50000"/>
                  </a:schemeClr>
                </a:solidFill>
              </a:rPr>
              <a:t>řádné vyřízení podle zásad čl. 349 UCC IA.</a:t>
            </a: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S ohledem na změny, zavedené UCC již </a:t>
            </a:r>
            <a:r>
              <a:rPr lang="cs-CZ" sz="2000" b="1" dirty="0" smtClean="0">
                <a:solidFill>
                  <a:schemeClr val="accent1">
                    <a:lumMod val="50000"/>
                  </a:schemeClr>
                </a:solidFill>
              </a:rPr>
              <a:t>není </a:t>
            </a:r>
            <a:r>
              <a:rPr lang="cs-CZ" sz="2000" b="1" dirty="0">
                <a:solidFill>
                  <a:schemeClr val="accent1">
                    <a:lumMod val="50000"/>
                  </a:schemeClr>
                </a:solidFill>
              </a:rPr>
              <a:t>možná kombinace </a:t>
            </a:r>
            <a:r>
              <a:rPr lang="cs-CZ" sz="2000" dirty="0">
                <a:solidFill>
                  <a:schemeClr val="accent1">
                    <a:lumMod val="50000"/>
                  </a:schemeClr>
                </a:solidFill>
              </a:rPr>
              <a:t>více režimů, jako </a:t>
            </a:r>
            <a:r>
              <a:rPr lang="cs-CZ" sz="2000" dirty="0" smtClean="0">
                <a:solidFill>
                  <a:schemeClr val="accent1">
                    <a:lumMod val="50000"/>
                  </a:schemeClr>
                </a:solidFill>
              </a:rPr>
              <a:t>je </a:t>
            </a:r>
            <a:r>
              <a:rPr lang="cs-CZ" sz="2000" dirty="0">
                <a:solidFill>
                  <a:schemeClr val="accent1">
                    <a:lumMod val="50000"/>
                  </a:schemeClr>
                </a:solidFill>
              </a:rPr>
              <a:t>dosud </a:t>
            </a:r>
            <a:r>
              <a:rPr lang="cs-CZ" sz="2000" dirty="0" smtClean="0">
                <a:solidFill>
                  <a:schemeClr val="accent1">
                    <a:lumMod val="50000"/>
                  </a:schemeClr>
                </a:solidFill>
              </a:rPr>
              <a:t>používána v případě </a:t>
            </a:r>
            <a:r>
              <a:rPr lang="cs-CZ" sz="2000" b="1" dirty="0" smtClean="0">
                <a:solidFill>
                  <a:schemeClr val="accent1">
                    <a:lumMod val="50000"/>
                  </a:schemeClr>
                </a:solidFill>
              </a:rPr>
              <a:t>AZS/N a konečného užití </a:t>
            </a:r>
            <a:r>
              <a:rPr lang="cs-CZ" sz="2000" dirty="0" smtClean="0">
                <a:solidFill>
                  <a:schemeClr val="accent1">
                    <a:lumMod val="50000"/>
                  </a:schemeClr>
                </a:solidFill>
              </a:rPr>
              <a:t>(KU</a:t>
            </a:r>
            <a:r>
              <a:rPr lang="cs-CZ" sz="2000" dirty="0">
                <a:solidFill>
                  <a:schemeClr val="accent1">
                    <a:lumMod val="50000"/>
                  </a:schemeClr>
                </a:solidFill>
              </a:rPr>
              <a:t>). </a:t>
            </a: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Dle čl. 211 odst. 3 písm. c) UCC v kontextu s odst. 1 </a:t>
            </a:r>
            <a:r>
              <a:rPr lang="cs-CZ" sz="2000" b="1" dirty="0" smtClean="0">
                <a:solidFill>
                  <a:schemeClr val="accent1">
                    <a:lumMod val="50000"/>
                  </a:schemeClr>
                </a:solidFill>
              </a:rPr>
              <a:t>lze povolení zvláštního režimu</a:t>
            </a:r>
            <a:r>
              <a:rPr lang="cs-CZ" sz="2000" dirty="0" smtClean="0">
                <a:solidFill>
                  <a:schemeClr val="accent1">
                    <a:lumMod val="50000"/>
                  </a:schemeClr>
                </a:solidFill>
              </a:rPr>
              <a:t>, s výjimkou SVP, </a:t>
            </a:r>
            <a:r>
              <a:rPr lang="cs-CZ" sz="2000" b="1" dirty="0" smtClean="0">
                <a:solidFill>
                  <a:schemeClr val="accent1">
                    <a:lumMod val="50000"/>
                  </a:schemeClr>
                </a:solidFill>
              </a:rPr>
              <a:t>udělit</a:t>
            </a:r>
            <a:r>
              <a:rPr lang="cs-CZ" sz="2000" dirty="0" smtClean="0">
                <a:solidFill>
                  <a:schemeClr val="accent1">
                    <a:lumMod val="50000"/>
                  </a:schemeClr>
                </a:solidFill>
              </a:rPr>
              <a:t> </a:t>
            </a:r>
            <a:r>
              <a:rPr lang="cs-CZ" sz="2000" b="1" dirty="0" smtClean="0">
                <a:solidFill>
                  <a:schemeClr val="accent1">
                    <a:lumMod val="50000"/>
                  </a:schemeClr>
                </a:solidFill>
              </a:rPr>
              <a:t>pouze osobám</a:t>
            </a:r>
            <a:r>
              <a:rPr lang="cs-CZ" sz="2000" dirty="0" smtClean="0">
                <a:solidFill>
                  <a:schemeClr val="accent1">
                    <a:lumMod val="50000"/>
                  </a:schemeClr>
                </a:solidFill>
              </a:rPr>
              <a:t>, které </a:t>
            </a:r>
            <a:r>
              <a:rPr lang="cs-CZ" sz="2000" b="1" dirty="0" smtClean="0">
                <a:solidFill>
                  <a:schemeClr val="accent1">
                    <a:lumMod val="50000"/>
                  </a:schemeClr>
                </a:solidFill>
              </a:rPr>
              <a:t>poskytnou jistotu</a:t>
            </a:r>
            <a:r>
              <a:rPr lang="cs-CZ" sz="2000" dirty="0" smtClean="0">
                <a:solidFill>
                  <a:schemeClr val="accent1">
                    <a:lumMod val="50000"/>
                  </a:schemeClr>
                </a:solidFill>
              </a:rPr>
              <a:t>. Jistota </a:t>
            </a:r>
            <a:r>
              <a:rPr lang="cs-CZ" sz="2000" b="1" dirty="0" smtClean="0">
                <a:solidFill>
                  <a:schemeClr val="accent1">
                    <a:lumMod val="50000"/>
                  </a:schemeClr>
                </a:solidFill>
              </a:rPr>
              <a:t>bude vyžadována až </a:t>
            </a:r>
            <a:r>
              <a:rPr lang="cs-CZ" sz="2000" dirty="0" smtClean="0">
                <a:solidFill>
                  <a:schemeClr val="accent1">
                    <a:lumMod val="50000"/>
                  </a:schemeClr>
                </a:solidFill>
              </a:rPr>
              <a:t>v situaci podle čl. 195 odst. 1 UCC, tedy v rámci podaného CP </a:t>
            </a:r>
            <a:r>
              <a:rPr lang="cs-CZ" sz="2000" b="1" dirty="0" smtClean="0">
                <a:solidFill>
                  <a:schemeClr val="accent1">
                    <a:lumMod val="50000"/>
                  </a:schemeClr>
                </a:solidFill>
              </a:rPr>
              <a:t>jako podmínka propuštění zboží do ZR</a:t>
            </a:r>
            <a:r>
              <a:rPr lang="cs-CZ" sz="2000" dirty="0" smtClean="0">
                <a:solidFill>
                  <a:schemeClr val="accent1">
                    <a:lumMod val="50000"/>
                  </a:schemeClr>
                </a:solidFill>
              </a:rPr>
              <a:t>, nikoliv už při vydávání povolení.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U všech nových povolení</a:t>
            </a:r>
            <a:r>
              <a:rPr lang="cs-CZ" sz="2000" dirty="0" smtClean="0">
                <a:solidFill>
                  <a:schemeClr val="accent1">
                    <a:lumMod val="50000"/>
                  </a:schemeClr>
                </a:solidFill>
              </a:rPr>
              <a:t>, vydaných po 1. 5. 2016, resp. </a:t>
            </a:r>
            <a:r>
              <a:rPr lang="cs-CZ" sz="2000" b="1" dirty="0" smtClean="0">
                <a:solidFill>
                  <a:schemeClr val="accent1">
                    <a:lumMod val="50000"/>
                  </a:schemeClr>
                </a:solidFill>
              </a:rPr>
              <a:t>po opětovném posouzení stávajících</a:t>
            </a:r>
            <a:r>
              <a:rPr lang="cs-CZ" sz="2000" dirty="0" smtClean="0">
                <a:solidFill>
                  <a:schemeClr val="accent1">
                    <a:lumMod val="50000"/>
                  </a:schemeClr>
                </a:solidFill>
              </a:rPr>
              <a:t>, </a:t>
            </a:r>
            <a:r>
              <a:rPr lang="cs-CZ" sz="2000" b="1" dirty="0" smtClean="0">
                <a:solidFill>
                  <a:schemeClr val="accent1">
                    <a:lumMod val="50000"/>
                  </a:schemeClr>
                </a:solidFill>
              </a:rPr>
              <a:t>bude možná výjimka </a:t>
            </a:r>
            <a:r>
              <a:rPr lang="cs-CZ" sz="2000" dirty="0" smtClean="0">
                <a:solidFill>
                  <a:schemeClr val="accent1">
                    <a:lumMod val="50000"/>
                  </a:schemeClr>
                </a:solidFill>
              </a:rPr>
              <a:t>z tohoto pravidla pouze </a:t>
            </a:r>
            <a:r>
              <a:rPr lang="cs-CZ" sz="2000" b="1" dirty="0" smtClean="0">
                <a:solidFill>
                  <a:schemeClr val="accent1">
                    <a:lumMod val="50000"/>
                  </a:schemeClr>
                </a:solidFill>
              </a:rPr>
              <a:t>prostřednictvím snížení částky záruky </a:t>
            </a:r>
            <a:r>
              <a:rPr lang="cs-CZ" sz="2000" dirty="0" smtClean="0">
                <a:solidFill>
                  <a:schemeClr val="accent1">
                    <a:lumMod val="50000"/>
                  </a:schemeClr>
                </a:solidFill>
              </a:rPr>
              <a:t>(na 50 % či 30 % referenční částky), </a:t>
            </a:r>
            <a:r>
              <a:rPr lang="cs-CZ" sz="2000" b="1" dirty="0" smtClean="0">
                <a:solidFill>
                  <a:schemeClr val="accent1">
                    <a:lumMod val="50000"/>
                  </a:schemeClr>
                </a:solidFill>
              </a:rPr>
              <a:t>případně</a:t>
            </a:r>
            <a:r>
              <a:rPr lang="cs-CZ" sz="2000" dirty="0" smtClean="0">
                <a:solidFill>
                  <a:schemeClr val="accent1">
                    <a:lumMod val="50000"/>
                  </a:schemeClr>
                </a:solidFill>
              </a:rPr>
              <a:t> povolením </a:t>
            </a:r>
            <a:r>
              <a:rPr lang="cs-CZ" sz="2000" b="1" dirty="0" smtClean="0">
                <a:solidFill>
                  <a:schemeClr val="accent1">
                    <a:lumMod val="50000"/>
                  </a:schemeClr>
                </a:solidFill>
              </a:rPr>
              <a:t>zproštění povinnosti jistotu poskytnout </a:t>
            </a:r>
            <a:r>
              <a:rPr lang="cs-CZ" sz="2000" dirty="0" smtClean="0">
                <a:solidFill>
                  <a:schemeClr val="accent1">
                    <a:lumMod val="50000"/>
                  </a:schemeClr>
                </a:solidFill>
              </a:rPr>
              <a:t>(nutnost i tak prokázat, že subjekt disponuje dostatečnými finančními prostředky). Detaily viz dále, resp. čl. 84 UCC DA. </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77788406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Detaily k jednotlivým RHÚ/ZR (4)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476672"/>
            <a:ext cx="8802687" cy="6120681"/>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b="1" dirty="0">
                <a:solidFill>
                  <a:schemeClr val="accent1">
                    <a:lumMod val="50000"/>
                  </a:schemeClr>
                </a:solidFill>
              </a:rPr>
              <a:t>KU</a:t>
            </a:r>
            <a:r>
              <a:rPr lang="cs-CZ" sz="1900" dirty="0">
                <a:solidFill>
                  <a:schemeClr val="accent1">
                    <a:lumMod val="50000"/>
                  </a:schemeClr>
                </a:solidFill>
              </a:rPr>
              <a:t> - nově </a:t>
            </a:r>
            <a:r>
              <a:rPr lang="cs-CZ" sz="1900" b="1" dirty="0">
                <a:solidFill>
                  <a:schemeClr val="accent1">
                    <a:lumMod val="50000"/>
                  </a:schemeClr>
                </a:solidFill>
              </a:rPr>
              <a:t>sjednocení</a:t>
            </a:r>
            <a:r>
              <a:rPr lang="cs-CZ" sz="1900" dirty="0">
                <a:solidFill>
                  <a:schemeClr val="accent1">
                    <a:lumMod val="50000"/>
                  </a:schemeClr>
                </a:solidFill>
              </a:rPr>
              <a:t> standardní </a:t>
            </a:r>
            <a:r>
              <a:rPr lang="cs-CZ" sz="1900" b="1" dirty="0">
                <a:solidFill>
                  <a:schemeClr val="accent1">
                    <a:lumMod val="50000"/>
                  </a:schemeClr>
                </a:solidFill>
              </a:rPr>
              <a:t>lhůty</a:t>
            </a:r>
            <a:r>
              <a:rPr lang="cs-CZ" sz="1900" dirty="0">
                <a:solidFill>
                  <a:schemeClr val="accent1">
                    <a:lumMod val="50000"/>
                  </a:schemeClr>
                </a:solidFill>
              </a:rPr>
              <a:t> </a:t>
            </a:r>
            <a:r>
              <a:rPr lang="cs-CZ" sz="1900" b="1" dirty="0">
                <a:solidFill>
                  <a:schemeClr val="accent1">
                    <a:lumMod val="50000"/>
                  </a:schemeClr>
                </a:solidFill>
              </a:rPr>
              <a:t>pro</a:t>
            </a:r>
            <a:r>
              <a:rPr lang="cs-CZ" sz="1900" dirty="0">
                <a:solidFill>
                  <a:schemeClr val="accent1">
                    <a:lumMod val="50000"/>
                  </a:schemeClr>
                </a:solidFill>
              </a:rPr>
              <a:t> předkládání </a:t>
            </a:r>
            <a:r>
              <a:rPr lang="cs-CZ" sz="1900" b="1" dirty="0">
                <a:solidFill>
                  <a:schemeClr val="accent1">
                    <a:lumMod val="50000"/>
                  </a:schemeClr>
                </a:solidFill>
              </a:rPr>
              <a:t>vyúčtování</a:t>
            </a:r>
            <a:r>
              <a:rPr lang="cs-CZ" sz="1900" dirty="0">
                <a:solidFill>
                  <a:schemeClr val="accent1">
                    <a:lumMod val="50000"/>
                  </a:schemeClr>
                </a:solidFill>
              </a:rPr>
              <a:t> </a:t>
            </a:r>
            <a:r>
              <a:rPr lang="cs-CZ" sz="1900" dirty="0" smtClean="0">
                <a:solidFill>
                  <a:schemeClr val="accent1">
                    <a:lumMod val="50000"/>
                  </a:schemeClr>
                </a:solidFill>
              </a:rPr>
              <a:t>na vyřízení </a:t>
            </a:r>
            <a:r>
              <a:rPr lang="cs-CZ" sz="1900" dirty="0">
                <a:solidFill>
                  <a:schemeClr val="accent1">
                    <a:lumMod val="50000"/>
                  </a:schemeClr>
                </a:solidFill>
              </a:rPr>
              <a:t>režimu na dobu </a:t>
            </a:r>
            <a:r>
              <a:rPr lang="cs-CZ" sz="1900" b="1" dirty="0">
                <a:solidFill>
                  <a:schemeClr val="accent1">
                    <a:lumMod val="50000"/>
                  </a:schemeClr>
                </a:solidFill>
              </a:rPr>
              <a:t>do 30 dnů </a:t>
            </a:r>
            <a:r>
              <a:rPr lang="cs-CZ" sz="1900" dirty="0" smtClean="0">
                <a:solidFill>
                  <a:schemeClr val="accent1">
                    <a:lumMod val="50000"/>
                  </a:schemeClr>
                </a:solidFill>
              </a:rPr>
              <a:t>od uplynutí lhůty pro vyřízení (společné s AZS, viz </a:t>
            </a:r>
            <a:r>
              <a:rPr lang="cs-CZ" sz="1900" dirty="0">
                <a:solidFill>
                  <a:schemeClr val="accent1">
                    <a:lumMod val="50000"/>
                  </a:schemeClr>
                </a:solidFill>
              </a:rPr>
              <a:t>článek 175 UCC </a:t>
            </a:r>
            <a:r>
              <a:rPr lang="cs-CZ" sz="1900" dirty="0" smtClean="0">
                <a:solidFill>
                  <a:schemeClr val="accent1">
                    <a:lumMod val="50000"/>
                  </a:schemeClr>
                </a:solidFill>
              </a:rPr>
              <a:t>DA – údaje pro vyúčtování viz příloha 71-06 UCC DA). </a:t>
            </a:r>
          </a:p>
          <a:p>
            <a:pPr marL="176212" lvl="3" indent="0" algn="just">
              <a:spcBef>
                <a:spcPts val="0"/>
              </a:spcBef>
              <a:spcAft>
                <a:spcPts val="0"/>
              </a:spcAft>
              <a:buClr>
                <a:schemeClr val="accent1">
                  <a:lumMod val="50000"/>
                </a:schemeClr>
              </a:buClr>
              <a:buNone/>
            </a:pPr>
            <a:r>
              <a:rPr lang="cs-CZ" sz="19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b="1" dirty="0" smtClean="0">
                <a:solidFill>
                  <a:schemeClr val="accent1">
                    <a:lumMod val="50000"/>
                  </a:schemeClr>
                </a:solidFill>
              </a:rPr>
              <a:t>AZS</a:t>
            </a:r>
            <a:r>
              <a:rPr lang="cs-CZ" sz="1900" dirty="0" smtClean="0">
                <a:solidFill>
                  <a:schemeClr val="accent1">
                    <a:lumMod val="50000"/>
                  </a:schemeClr>
                </a:solidFill>
              </a:rPr>
              <a:t> – již </a:t>
            </a:r>
            <a:r>
              <a:rPr lang="cs-CZ" sz="1900" b="1" dirty="0" smtClean="0">
                <a:solidFill>
                  <a:schemeClr val="accent1">
                    <a:lumMod val="50000"/>
                  </a:schemeClr>
                </a:solidFill>
              </a:rPr>
              <a:t>není podmínka zpětného vývozu</a:t>
            </a:r>
            <a:r>
              <a:rPr lang="cs-CZ" sz="1900" dirty="0" smtClean="0">
                <a:solidFill>
                  <a:schemeClr val="accent1">
                    <a:lumMod val="50000"/>
                  </a:schemeClr>
                </a:solidFill>
              </a:rPr>
              <a:t>; </a:t>
            </a:r>
            <a:r>
              <a:rPr lang="cs-CZ" sz="1900" b="1" dirty="0" smtClean="0">
                <a:solidFill>
                  <a:schemeClr val="accent1">
                    <a:lumMod val="50000"/>
                  </a:schemeClr>
                </a:solidFill>
              </a:rPr>
              <a:t>zahrnuje</a:t>
            </a:r>
            <a:r>
              <a:rPr lang="cs-CZ" sz="1900" dirty="0" smtClean="0">
                <a:solidFill>
                  <a:schemeClr val="accent1">
                    <a:lumMod val="50000"/>
                  </a:schemeClr>
                </a:solidFill>
              </a:rPr>
              <a:t> též </a:t>
            </a:r>
            <a:r>
              <a:rPr lang="cs-CZ" sz="1900" b="1" dirty="0" smtClean="0">
                <a:solidFill>
                  <a:schemeClr val="accent1">
                    <a:lumMod val="50000"/>
                  </a:schemeClr>
                </a:solidFill>
              </a:rPr>
              <a:t>zničení zboží na návrh</a:t>
            </a:r>
            <a:r>
              <a:rPr lang="cs-CZ" sz="1900" dirty="0" smtClean="0">
                <a:solidFill>
                  <a:schemeClr val="accent1">
                    <a:lumMod val="50000"/>
                  </a:schemeClr>
                </a:solidFill>
              </a:rPr>
              <a:t>; relativně </a:t>
            </a:r>
            <a:r>
              <a:rPr lang="cs-CZ" sz="1900" b="1" dirty="0" smtClean="0">
                <a:solidFill>
                  <a:schemeClr val="accent1">
                    <a:lumMod val="50000"/>
                  </a:schemeClr>
                </a:solidFill>
              </a:rPr>
              <a:t>složité postupy </a:t>
            </a:r>
            <a:r>
              <a:rPr lang="cs-CZ" sz="1900" dirty="0" smtClean="0">
                <a:solidFill>
                  <a:schemeClr val="accent1">
                    <a:lumMod val="50000"/>
                  </a:schemeClr>
                </a:solidFill>
              </a:rPr>
              <a:t>výpočtu částky cla </a:t>
            </a:r>
            <a:r>
              <a:rPr lang="cs-CZ" sz="1900" b="1" dirty="0" smtClean="0">
                <a:solidFill>
                  <a:schemeClr val="accent1">
                    <a:lumMod val="50000"/>
                  </a:schemeClr>
                </a:solidFill>
              </a:rPr>
              <a:t>při vzniku celního dluhu u zušlechtěných výrobků </a:t>
            </a:r>
            <a:r>
              <a:rPr lang="cs-CZ" sz="1900" dirty="0" smtClean="0">
                <a:solidFill>
                  <a:schemeClr val="accent1">
                    <a:lumMod val="50000"/>
                  </a:schemeClr>
                </a:solidFill>
              </a:rPr>
              <a:t>na žádost deklaranta, kdy se použijí podklady pro zušlechtěné výrobky, včetně použití ustanovení o KU na tyto zušlechtěné výrobky (viz čl. 86 odst. 3 UCC a čl. 72 a 73 UCC DA). V některých případech se takto postupuje i bez žádosti (viz čl. 86 odst. 4 UCC a čl. 76 a 168 UCC DA; + vyřízení).</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9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b="1" dirty="0" smtClean="0">
                <a:solidFill>
                  <a:schemeClr val="accent1">
                    <a:lumMod val="50000"/>
                  </a:schemeClr>
                </a:solidFill>
              </a:rPr>
              <a:t>PZS </a:t>
            </a:r>
            <a:r>
              <a:rPr lang="cs-CZ" sz="1900" dirty="0" smtClean="0">
                <a:solidFill>
                  <a:schemeClr val="accent1">
                    <a:lumMod val="50000"/>
                  </a:schemeClr>
                </a:solidFill>
              </a:rPr>
              <a:t>- </a:t>
            </a:r>
            <a:r>
              <a:rPr lang="cs-CZ" sz="1900" b="1" dirty="0">
                <a:solidFill>
                  <a:schemeClr val="accent1">
                    <a:lumMod val="50000"/>
                  </a:schemeClr>
                </a:solidFill>
              </a:rPr>
              <a:t>změna ve výpočtu dlužného cla při zpětném dovozu </a:t>
            </a:r>
            <a:r>
              <a:rPr lang="cs-CZ" sz="1900" dirty="0" smtClean="0">
                <a:solidFill>
                  <a:schemeClr val="accent1">
                    <a:lumMod val="50000"/>
                  </a:schemeClr>
                </a:solidFill>
              </a:rPr>
              <a:t>- </a:t>
            </a:r>
            <a:r>
              <a:rPr lang="cs-CZ" sz="1900" dirty="0">
                <a:solidFill>
                  <a:schemeClr val="accent1">
                    <a:lumMod val="50000"/>
                  </a:schemeClr>
                </a:solidFill>
              </a:rPr>
              <a:t>sazba cla pouze z </a:t>
            </a:r>
            <a:r>
              <a:rPr lang="cs-CZ" sz="1900" dirty="0" smtClean="0">
                <a:solidFill>
                  <a:schemeClr val="accent1">
                    <a:lumMod val="50000"/>
                  </a:schemeClr>
                </a:solidFill>
              </a:rPr>
              <a:t>nákladů na zušlechťovací operaci, tedy stávající čl. 153 CC a čl. 591 CCIP, zaniká dnes standardní způsob výpočtu podle čl. 151 CC, tj. „rozdílové clo“ (viz čl. 86 odst. 5 UCC, pro zvláštní dovozní cla složitý výpočet dle čl. 75 UCC DA; + vyřízení).   </a:t>
            </a:r>
          </a:p>
          <a:p>
            <a:pPr marL="176212" lvl="3" indent="0" algn="just">
              <a:spcBef>
                <a:spcPts val="0"/>
              </a:spcBef>
              <a:spcAft>
                <a:spcPts val="0"/>
              </a:spcAft>
              <a:buClr>
                <a:schemeClr val="accent1">
                  <a:lumMod val="50000"/>
                </a:schemeClr>
              </a:buClr>
              <a:buNone/>
            </a:pPr>
            <a:endParaRPr lang="cs-CZ" sz="19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b="1" dirty="0" smtClean="0">
                <a:solidFill>
                  <a:schemeClr val="accent1">
                    <a:lumMod val="50000"/>
                  </a:schemeClr>
                </a:solidFill>
              </a:rPr>
              <a:t>SVP - </a:t>
            </a:r>
            <a:r>
              <a:rPr lang="cs-CZ" sz="1900" dirty="0" smtClean="0">
                <a:solidFill>
                  <a:schemeClr val="accent1">
                    <a:lumMod val="50000"/>
                  </a:schemeClr>
                </a:solidFill>
              </a:rPr>
              <a:t>pro </a:t>
            </a:r>
            <a:r>
              <a:rPr lang="cs-CZ" sz="1900" dirty="0" err="1" smtClean="0">
                <a:solidFill>
                  <a:schemeClr val="accent1">
                    <a:lumMod val="50000"/>
                  </a:schemeClr>
                </a:solidFill>
              </a:rPr>
              <a:t>třetizemní</a:t>
            </a:r>
            <a:r>
              <a:rPr lang="cs-CZ" sz="1900" dirty="0" smtClean="0">
                <a:solidFill>
                  <a:schemeClr val="accent1">
                    <a:lumMod val="50000"/>
                  </a:schemeClr>
                </a:solidFill>
              </a:rPr>
              <a:t> zboží se bude žádat o jeho umístění/CÚ o tom vydá rozhodnutí. </a:t>
            </a:r>
            <a:r>
              <a:rPr lang="cs-CZ" sz="1900" dirty="0">
                <a:solidFill>
                  <a:schemeClr val="accent1">
                    <a:lumMod val="50000"/>
                  </a:schemeClr>
                </a:solidFill>
              </a:rPr>
              <a:t>Pro </a:t>
            </a:r>
            <a:r>
              <a:rPr lang="cs-CZ" sz="1900" dirty="0" smtClean="0">
                <a:solidFill>
                  <a:schemeClr val="accent1">
                    <a:lumMod val="50000"/>
                  </a:schemeClr>
                </a:solidFill>
              </a:rPr>
              <a:t>EU </a:t>
            </a:r>
            <a:r>
              <a:rPr lang="cs-CZ" sz="1900" dirty="0">
                <a:solidFill>
                  <a:schemeClr val="accent1">
                    <a:lumMod val="50000"/>
                  </a:schemeClr>
                </a:solidFill>
              </a:rPr>
              <a:t>zboží postačí </a:t>
            </a:r>
            <a:r>
              <a:rPr lang="cs-CZ" sz="1900" dirty="0" smtClean="0">
                <a:solidFill>
                  <a:schemeClr val="accent1">
                    <a:lumMod val="50000"/>
                  </a:schemeClr>
                </a:solidFill>
              </a:rPr>
              <a:t>dle čl. 245 a 246 </a:t>
            </a:r>
            <a:r>
              <a:rPr lang="cs-CZ" sz="1900" dirty="0">
                <a:solidFill>
                  <a:schemeClr val="accent1">
                    <a:lumMod val="50000"/>
                  </a:schemeClr>
                </a:solidFill>
              </a:rPr>
              <a:t>odst. 2 UCC zápis v záznamech </a:t>
            </a:r>
            <a:r>
              <a:rPr lang="cs-CZ" sz="1900" dirty="0" smtClean="0">
                <a:solidFill>
                  <a:schemeClr val="accent1">
                    <a:lumMod val="50000"/>
                  </a:schemeClr>
                </a:solidFill>
              </a:rPr>
              <a:t>(viz čl</a:t>
            </a:r>
            <a:r>
              <a:rPr lang="cs-CZ" sz="1900" dirty="0">
                <a:solidFill>
                  <a:schemeClr val="accent1">
                    <a:lumMod val="50000"/>
                  </a:schemeClr>
                </a:solidFill>
              </a:rPr>
              <a:t>. 178 odst. 2 UCC </a:t>
            </a:r>
            <a:r>
              <a:rPr lang="cs-CZ" sz="1900" dirty="0" smtClean="0">
                <a:solidFill>
                  <a:schemeClr val="accent1">
                    <a:lumMod val="50000"/>
                  </a:schemeClr>
                </a:solidFill>
              </a:rPr>
              <a:t>DA). Po novele ZDPH tedy již nebudou požadovány žádosti/rozhodnutí o umístění do SVP pro EU zboží. </a:t>
            </a:r>
            <a:endParaRPr lang="cs-CZ" sz="19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13616900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Zajištění celního dluhu - úlevy (1)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692695"/>
            <a:ext cx="8802687" cy="5904657"/>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Pro </a:t>
            </a:r>
            <a:r>
              <a:rPr lang="cs-CZ" sz="2000" b="1" dirty="0" smtClean="0">
                <a:solidFill>
                  <a:schemeClr val="accent1">
                    <a:lumMod val="50000"/>
                  </a:schemeClr>
                </a:solidFill>
              </a:rPr>
              <a:t>celní dluhy</a:t>
            </a:r>
            <a:r>
              <a:rPr lang="cs-CZ" sz="2000" dirty="0" smtClean="0">
                <a:solidFill>
                  <a:schemeClr val="accent1">
                    <a:lumMod val="50000"/>
                  </a:schemeClr>
                </a:solidFill>
              </a:rPr>
              <a:t>, které </a:t>
            </a:r>
            <a:r>
              <a:rPr lang="cs-CZ" sz="2000" b="1" dirty="0" smtClean="0">
                <a:solidFill>
                  <a:schemeClr val="accent1">
                    <a:lumMod val="50000"/>
                  </a:schemeClr>
                </a:solidFill>
              </a:rPr>
              <a:t>mohou vzniknout </a:t>
            </a:r>
            <a:r>
              <a:rPr lang="cs-CZ" sz="2000" dirty="0" smtClean="0">
                <a:solidFill>
                  <a:schemeClr val="accent1">
                    <a:lumMod val="50000"/>
                  </a:schemeClr>
                </a:solidFill>
              </a:rPr>
              <a:t>(tedy </a:t>
            </a:r>
            <a:r>
              <a:rPr lang="cs-CZ" sz="2000" b="1" dirty="0" smtClean="0">
                <a:solidFill>
                  <a:schemeClr val="accent1">
                    <a:lumMod val="50000"/>
                  </a:schemeClr>
                </a:solidFill>
              </a:rPr>
              <a:t>zvláštní režimy</a:t>
            </a:r>
            <a:r>
              <a:rPr lang="cs-CZ" sz="2000" dirty="0" smtClean="0">
                <a:solidFill>
                  <a:schemeClr val="accent1">
                    <a:lumMod val="50000"/>
                  </a:schemeClr>
                </a:solidFill>
              </a:rPr>
              <a:t> a </a:t>
            </a:r>
            <a:r>
              <a:rPr lang="cs-CZ" sz="2000" b="1" dirty="0" smtClean="0">
                <a:solidFill>
                  <a:schemeClr val="accent1">
                    <a:lumMod val="50000"/>
                  </a:schemeClr>
                </a:solidFill>
              </a:rPr>
              <a:t>dočasné uskladnění</a:t>
            </a:r>
            <a:r>
              <a:rPr lang="cs-CZ" sz="2000" dirty="0" smtClean="0">
                <a:solidFill>
                  <a:schemeClr val="accent1">
                    <a:lumMod val="50000"/>
                  </a:schemeClr>
                </a:solidFill>
              </a:rPr>
              <a:t>), může být subjektu povoleno poskytnout soubornou jistotu </a:t>
            </a:r>
            <a:r>
              <a:rPr lang="cs-CZ" sz="2000" b="1" dirty="0" smtClean="0">
                <a:solidFill>
                  <a:schemeClr val="accent1">
                    <a:lumMod val="50000"/>
                  </a:schemeClr>
                </a:solidFill>
              </a:rPr>
              <a:t>se sníženou částkou</a:t>
            </a:r>
            <a:r>
              <a:rPr lang="cs-CZ" sz="2000" dirty="0" smtClean="0">
                <a:solidFill>
                  <a:schemeClr val="accent1">
                    <a:lumMod val="50000"/>
                  </a:schemeClr>
                </a:solidFill>
              </a:rPr>
              <a:t> záruky </a:t>
            </a:r>
            <a:r>
              <a:rPr lang="cs-CZ" sz="2000" b="1" dirty="0" smtClean="0">
                <a:solidFill>
                  <a:schemeClr val="accent1">
                    <a:lumMod val="50000"/>
                  </a:schemeClr>
                </a:solidFill>
              </a:rPr>
              <a:t>nebo</a:t>
            </a:r>
            <a:r>
              <a:rPr lang="cs-CZ" sz="2000" dirty="0" smtClean="0">
                <a:solidFill>
                  <a:schemeClr val="accent1">
                    <a:lumMod val="50000"/>
                  </a:schemeClr>
                </a:solidFill>
              </a:rPr>
              <a:t> může být </a:t>
            </a:r>
            <a:r>
              <a:rPr lang="cs-CZ" sz="2000" b="1" dirty="0" smtClean="0">
                <a:solidFill>
                  <a:schemeClr val="accent1">
                    <a:lumMod val="50000"/>
                  </a:schemeClr>
                </a:solidFill>
              </a:rPr>
              <a:t>zproštěn povinnosti jistotu poskytnout</a:t>
            </a:r>
            <a:r>
              <a:rPr lang="cs-CZ" sz="2000" dirty="0" smtClean="0">
                <a:solidFill>
                  <a:schemeClr val="accent1">
                    <a:lumMod val="50000"/>
                  </a:schemeClr>
                </a:solidFill>
              </a:rPr>
              <a:t>. Subjekt musí splnit kritéria podle čl. 39 písm. b) a c) UCC (viz čl. 95 odst. 2 UCC).</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Podle čl. 158 odst. 1 UCC IA se částka souborné jistoty sníží na </a:t>
            </a:r>
            <a:r>
              <a:rPr lang="cs-CZ" sz="2000" b="1" dirty="0" smtClean="0">
                <a:solidFill>
                  <a:schemeClr val="accent1">
                    <a:lumMod val="50000"/>
                  </a:schemeClr>
                </a:solidFill>
              </a:rPr>
              <a:t>50 %</a:t>
            </a:r>
            <a:r>
              <a:rPr lang="cs-CZ" sz="2000" dirty="0" smtClean="0">
                <a:solidFill>
                  <a:schemeClr val="accent1">
                    <a:lumMod val="50000"/>
                  </a:schemeClr>
                </a:solidFill>
              </a:rPr>
              <a:t> části referenční částky (podmínky stanoveny v čl. 84 odst. 1 UCC DA) nebo na </a:t>
            </a:r>
            <a:r>
              <a:rPr lang="cs-CZ" sz="2000" b="1" dirty="0" smtClean="0">
                <a:solidFill>
                  <a:schemeClr val="accent1">
                    <a:lumMod val="50000"/>
                  </a:schemeClr>
                </a:solidFill>
              </a:rPr>
              <a:t>30 %</a:t>
            </a:r>
            <a:r>
              <a:rPr lang="cs-CZ" sz="2000" dirty="0" smtClean="0">
                <a:solidFill>
                  <a:schemeClr val="accent1">
                    <a:lumMod val="50000"/>
                  </a:schemeClr>
                </a:solidFill>
              </a:rPr>
              <a:t> části referenční </a:t>
            </a:r>
            <a:r>
              <a:rPr lang="cs-CZ" sz="2000" dirty="0">
                <a:solidFill>
                  <a:schemeClr val="accent1">
                    <a:lumMod val="50000"/>
                  </a:schemeClr>
                </a:solidFill>
              </a:rPr>
              <a:t>částky </a:t>
            </a:r>
            <a:r>
              <a:rPr lang="cs-CZ" sz="2000" dirty="0" smtClean="0">
                <a:solidFill>
                  <a:schemeClr val="accent1">
                    <a:lumMod val="50000"/>
                  </a:schemeClr>
                </a:solidFill>
              </a:rPr>
              <a:t>(čl</a:t>
            </a:r>
            <a:r>
              <a:rPr lang="cs-CZ" sz="2000" dirty="0">
                <a:solidFill>
                  <a:schemeClr val="accent1">
                    <a:lumMod val="50000"/>
                  </a:schemeClr>
                </a:solidFill>
              </a:rPr>
              <a:t>. 84 odst. </a:t>
            </a:r>
            <a:r>
              <a:rPr lang="cs-CZ" sz="2000" dirty="0" smtClean="0">
                <a:solidFill>
                  <a:schemeClr val="accent1">
                    <a:lumMod val="50000"/>
                  </a:schemeClr>
                </a:solidFill>
              </a:rPr>
              <a:t>2 </a:t>
            </a:r>
            <a:r>
              <a:rPr lang="cs-CZ" sz="2000" dirty="0">
                <a:solidFill>
                  <a:schemeClr val="accent1">
                    <a:lumMod val="50000"/>
                  </a:schemeClr>
                </a:solidFill>
              </a:rPr>
              <a:t>UCC DA</a:t>
            </a:r>
            <a:r>
              <a:rPr lang="cs-CZ" sz="2000" dirty="0" smtClean="0">
                <a:solidFill>
                  <a:schemeClr val="accent1">
                    <a:lumMod val="50000"/>
                  </a:schemeClr>
                </a:solidFill>
              </a:rPr>
              <a:t>) nebo </a:t>
            </a:r>
            <a:r>
              <a:rPr lang="cs-CZ" sz="2000" b="1" dirty="0" smtClean="0">
                <a:solidFill>
                  <a:schemeClr val="accent1">
                    <a:lumMod val="50000"/>
                  </a:schemeClr>
                </a:solidFill>
              </a:rPr>
              <a:t>zproštění</a:t>
            </a:r>
            <a:r>
              <a:rPr lang="cs-CZ" sz="2000" dirty="0" smtClean="0">
                <a:solidFill>
                  <a:schemeClr val="accent1">
                    <a:lumMod val="50000"/>
                  </a:schemeClr>
                </a:solidFill>
              </a:rPr>
              <a:t> (</a:t>
            </a:r>
            <a:r>
              <a:rPr lang="cs-CZ" sz="2000" b="1" dirty="0" smtClean="0">
                <a:solidFill>
                  <a:schemeClr val="accent1">
                    <a:lumMod val="50000"/>
                  </a:schemeClr>
                </a:solidFill>
              </a:rPr>
              <a:t>0 %</a:t>
            </a:r>
            <a:r>
              <a:rPr lang="cs-CZ" sz="2000" dirty="0" smtClean="0">
                <a:solidFill>
                  <a:schemeClr val="accent1">
                    <a:lumMod val="50000"/>
                  </a:schemeClr>
                </a:solidFill>
              </a:rPr>
              <a:t> části referenční částky; čl. 84 odst. 3 UCC DA).</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Pro </a:t>
            </a:r>
            <a:r>
              <a:rPr lang="cs-CZ" sz="2000" b="1" dirty="0">
                <a:solidFill>
                  <a:schemeClr val="accent1">
                    <a:lumMod val="50000"/>
                  </a:schemeClr>
                </a:solidFill>
              </a:rPr>
              <a:t>celní dluhy</a:t>
            </a:r>
            <a:r>
              <a:rPr lang="cs-CZ" sz="2000" dirty="0">
                <a:solidFill>
                  <a:schemeClr val="accent1">
                    <a:lumMod val="50000"/>
                  </a:schemeClr>
                </a:solidFill>
              </a:rPr>
              <a:t>, které </a:t>
            </a:r>
            <a:r>
              <a:rPr lang="cs-CZ" sz="2000" b="1" dirty="0" smtClean="0">
                <a:solidFill>
                  <a:schemeClr val="accent1">
                    <a:lumMod val="50000"/>
                  </a:schemeClr>
                </a:solidFill>
              </a:rPr>
              <a:t>vznikly </a:t>
            </a:r>
            <a:r>
              <a:rPr lang="cs-CZ" sz="2000" dirty="0" smtClean="0">
                <a:solidFill>
                  <a:schemeClr val="accent1">
                    <a:lumMod val="50000"/>
                  </a:schemeClr>
                </a:solidFill>
              </a:rPr>
              <a:t>(tedy </a:t>
            </a:r>
            <a:r>
              <a:rPr lang="cs-CZ" sz="2000" b="1" dirty="0" smtClean="0">
                <a:solidFill>
                  <a:schemeClr val="accent1">
                    <a:lumMod val="50000"/>
                  </a:schemeClr>
                </a:solidFill>
              </a:rPr>
              <a:t>volný oběh </a:t>
            </a:r>
            <a:r>
              <a:rPr lang="cs-CZ" sz="2000" dirty="0" smtClean="0">
                <a:solidFill>
                  <a:schemeClr val="accent1">
                    <a:lumMod val="50000"/>
                  </a:schemeClr>
                </a:solidFill>
              </a:rPr>
              <a:t>včetně</a:t>
            </a:r>
            <a:r>
              <a:rPr lang="cs-CZ" sz="2000" b="1" dirty="0" smtClean="0">
                <a:solidFill>
                  <a:schemeClr val="accent1">
                    <a:lumMod val="50000"/>
                  </a:schemeClr>
                </a:solidFill>
              </a:rPr>
              <a:t> KU</a:t>
            </a:r>
            <a:r>
              <a:rPr lang="cs-CZ" sz="2000" dirty="0" smtClean="0">
                <a:solidFill>
                  <a:schemeClr val="accent1">
                    <a:lumMod val="50000"/>
                  </a:schemeClr>
                </a:solidFill>
              </a:rPr>
              <a:t>), </a:t>
            </a:r>
            <a:r>
              <a:rPr lang="cs-CZ" sz="2000" dirty="0">
                <a:solidFill>
                  <a:schemeClr val="accent1">
                    <a:lumMod val="50000"/>
                  </a:schemeClr>
                </a:solidFill>
              </a:rPr>
              <a:t>může být </a:t>
            </a:r>
            <a:r>
              <a:rPr lang="cs-CZ" sz="2000" b="1" dirty="0" smtClean="0">
                <a:solidFill>
                  <a:schemeClr val="accent1">
                    <a:lumMod val="50000"/>
                  </a:schemeClr>
                </a:solidFill>
              </a:rPr>
              <a:t>subjektu</a:t>
            </a:r>
            <a:r>
              <a:rPr lang="cs-CZ" sz="2000" dirty="0" smtClean="0">
                <a:solidFill>
                  <a:schemeClr val="accent1">
                    <a:lumMod val="50000"/>
                  </a:schemeClr>
                </a:solidFill>
              </a:rPr>
              <a:t> se statusem </a:t>
            </a:r>
            <a:r>
              <a:rPr lang="cs-CZ" sz="2000" b="1" dirty="0" smtClean="0">
                <a:solidFill>
                  <a:schemeClr val="accent1">
                    <a:lumMod val="50000"/>
                  </a:schemeClr>
                </a:solidFill>
              </a:rPr>
              <a:t>AEOC</a:t>
            </a:r>
            <a:r>
              <a:rPr lang="cs-CZ" sz="2000" dirty="0" smtClean="0">
                <a:solidFill>
                  <a:schemeClr val="accent1">
                    <a:lumMod val="50000"/>
                  </a:schemeClr>
                </a:solidFill>
              </a:rPr>
              <a:t> </a:t>
            </a:r>
            <a:r>
              <a:rPr lang="cs-CZ" sz="2000" dirty="0">
                <a:solidFill>
                  <a:schemeClr val="accent1">
                    <a:lumMod val="50000"/>
                  </a:schemeClr>
                </a:solidFill>
              </a:rPr>
              <a:t>povoleno poskytnout soubornou jistotu </a:t>
            </a:r>
            <a:r>
              <a:rPr lang="cs-CZ" sz="2000" b="1" dirty="0">
                <a:solidFill>
                  <a:schemeClr val="accent1">
                    <a:lumMod val="50000"/>
                  </a:schemeClr>
                </a:solidFill>
              </a:rPr>
              <a:t>se sníženou částkou</a:t>
            </a:r>
            <a:r>
              <a:rPr lang="cs-CZ" sz="2000" dirty="0">
                <a:solidFill>
                  <a:schemeClr val="accent1">
                    <a:lumMod val="50000"/>
                  </a:schemeClr>
                </a:solidFill>
              </a:rPr>
              <a:t> </a:t>
            </a:r>
            <a:r>
              <a:rPr lang="cs-CZ" sz="2000" dirty="0" smtClean="0">
                <a:solidFill>
                  <a:schemeClr val="accent1">
                    <a:lumMod val="50000"/>
                  </a:schemeClr>
                </a:solidFill>
              </a:rPr>
              <a:t>záruky (viz </a:t>
            </a:r>
            <a:r>
              <a:rPr lang="cs-CZ" sz="2000" dirty="0">
                <a:solidFill>
                  <a:schemeClr val="accent1">
                    <a:lumMod val="50000"/>
                  </a:schemeClr>
                </a:solidFill>
              </a:rPr>
              <a:t>čl. 95 odst. </a:t>
            </a:r>
            <a:r>
              <a:rPr lang="cs-CZ" sz="2000" dirty="0" smtClean="0">
                <a:solidFill>
                  <a:schemeClr val="accent1">
                    <a:lumMod val="50000"/>
                  </a:schemeClr>
                </a:solidFill>
              </a:rPr>
              <a:t>3 </a:t>
            </a:r>
            <a:r>
              <a:rPr lang="cs-CZ" sz="2000" dirty="0">
                <a:solidFill>
                  <a:schemeClr val="accent1">
                    <a:lumMod val="50000"/>
                  </a:schemeClr>
                </a:solidFill>
              </a:rPr>
              <a:t>UCC</a:t>
            </a:r>
            <a:r>
              <a:rPr lang="cs-CZ" sz="2000" dirty="0" smtClean="0">
                <a:solidFill>
                  <a:schemeClr val="accent1">
                    <a:lumMod val="50000"/>
                  </a:schemeClr>
                </a:solidFill>
              </a:rPr>
              <a:t>). </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Podle čl. 158 odst. </a:t>
            </a:r>
            <a:r>
              <a:rPr lang="cs-CZ" sz="2000" dirty="0" smtClean="0">
                <a:solidFill>
                  <a:schemeClr val="accent1">
                    <a:lumMod val="50000"/>
                  </a:schemeClr>
                </a:solidFill>
              </a:rPr>
              <a:t>2 </a:t>
            </a:r>
            <a:r>
              <a:rPr lang="cs-CZ" sz="2000" dirty="0">
                <a:solidFill>
                  <a:schemeClr val="accent1">
                    <a:lumMod val="50000"/>
                  </a:schemeClr>
                </a:solidFill>
              </a:rPr>
              <a:t>UCC IA se částka souborné jistoty sníží na </a:t>
            </a:r>
            <a:r>
              <a:rPr lang="cs-CZ" sz="2000" b="1" dirty="0" smtClean="0">
                <a:solidFill>
                  <a:schemeClr val="accent1">
                    <a:lumMod val="50000"/>
                  </a:schemeClr>
                </a:solidFill>
              </a:rPr>
              <a:t>30 </a:t>
            </a:r>
            <a:r>
              <a:rPr lang="cs-CZ" sz="2000" b="1" dirty="0">
                <a:solidFill>
                  <a:schemeClr val="accent1">
                    <a:lumMod val="50000"/>
                  </a:schemeClr>
                </a:solidFill>
              </a:rPr>
              <a:t>%</a:t>
            </a:r>
            <a:r>
              <a:rPr lang="cs-CZ" sz="2000" dirty="0">
                <a:solidFill>
                  <a:schemeClr val="accent1">
                    <a:lumMod val="50000"/>
                  </a:schemeClr>
                </a:solidFill>
              </a:rPr>
              <a:t> části referenční částky (podmínky stanoveny v čl. 84 odst. </a:t>
            </a:r>
            <a:r>
              <a:rPr lang="cs-CZ" sz="2000" dirty="0" smtClean="0">
                <a:solidFill>
                  <a:schemeClr val="accent1">
                    <a:lumMod val="50000"/>
                  </a:schemeClr>
                </a:solidFill>
              </a:rPr>
              <a:t>2 </a:t>
            </a:r>
            <a:r>
              <a:rPr lang="cs-CZ" sz="2000" dirty="0">
                <a:solidFill>
                  <a:schemeClr val="accent1">
                    <a:lumMod val="50000"/>
                  </a:schemeClr>
                </a:solidFill>
              </a:rPr>
              <a:t>UCC DA)</a:t>
            </a: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166547037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Zajištění celního dluhu - úlevy (2)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0" y="188640"/>
            <a:ext cx="8982199" cy="6408713"/>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Detailní podmínky pro snížení či zproštění povinnosti poskytnout jistotu stanovuje </a:t>
            </a:r>
            <a:r>
              <a:rPr lang="cs-CZ" sz="2000" b="1" dirty="0" smtClean="0">
                <a:solidFill>
                  <a:schemeClr val="accent1">
                    <a:lumMod val="50000"/>
                  </a:schemeClr>
                </a:solidFill>
              </a:rPr>
              <a:t>čl. 84 UCC DA</a:t>
            </a: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 rozdělení podmínek podle snížení na </a:t>
            </a:r>
            <a:r>
              <a:rPr lang="cs-CZ" sz="2000" b="1" dirty="0" smtClean="0">
                <a:solidFill>
                  <a:schemeClr val="accent1">
                    <a:lumMod val="50000"/>
                  </a:schemeClr>
                </a:solidFill>
              </a:rPr>
              <a:t>50 %</a:t>
            </a:r>
            <a:r>
              <a:rPr lang="cs-CZ" sz="2000" dirty="0" smtClean="0">
                <a:solidFill>
                  <a:schemeClr val="accent1">
                    <a:lumMod val="50000"/>
                  </a:schemeClr>
                </a:solidFill>
              </a:rPr>
              <a:t> části referenční </a:t>
            </a:r>
            <a:r>
              <a:rPr lang="cs-CZ" sz="2000" b="1" dirty="0" smtClean="0">
                <a:solidFill>
                  <a:schemeClr val="accent1">
                    <a:lumMod val="50000"/>
                  </a:schemeClr>
                </a:solidFill>
              </a:rPr>
              <a:t>částky</a:t>
            </a:r>
            <a:r>
              <a:rPr lang="cs-CZ" sz="2000" dirty="0" smtClean="0">
                <a:solidFill>
                  <a:schemeClr val="accent1">
                    <a:lumMod val="50000"/>
                  </a:schemeClr>
                </a:solidFill>
              </a:rPr>
              <a:t> (odst. 1 písm. a) – </a:t>
            </a:r>
            <a:r>
              <a:rPr lang="cs-CZ" sz="2000" b="1" dirty="0" smtClean="0">
                <a:solidFill>
                  <a:schemeClr val="accent1">
                    <a:lumMod val="50000"/>
                  </a:schemeClr>
                </a:solidFill>
              </a:rPr>
              <a:t>f</a:t>
            </a:r>
            <a:r>
              <a:rPr lang="cs-CZ" sz="2000" dirty="0" smtClean="0">
                <a:solidFill>
                  <a:schemeClr val="accent1">
                    <a:lumMod val="50000"/>
                  </a:schemeClr>
                </a:solidFill>
              </a:rPr>
              <a:t>)), </a:t>
            </a:r>
            <a:r>
              <a:rPr lang="cs-CZ" sz="2000" b="1" dirty="0" smtClean="0">
                <a:solidFill>
                  <a:schemeClr val="accent1">
                    <a:lumMod val="50000"/>
                  </a:schemeClr>
                </a:solidFill>
              </a:rPr>
              <a:t>30 %</a:t>
            </a:r>
            <a:r>
              <a:rPr lang="cs-CZ" sz="2000" dirty="0" smtClean="0">
                <a:solidFill>
                  <a:schemeClr val="accent1">
                    <a:lumMod val="50000"/>
                  </a:schemeClr>
                </a:solidFill>
              </a:rPr>
              <a:t> části referenční </a:t>
            </a:r>
            <a:r>
              <a:rPr lang="cs-CZ" sz="2000" b="1" dirty="0" smtClean="0">
                <a:solidFill>
                  <a:schemeClr val="accent1">
                    <a:lumMod val="50000"/>
                  </a:schemeClr>
                </a:solidFill>
              </a:rPr>
              <a:t>částky</a:t>
            </a:r>
            <a:r>
              <a:rPr lang="cs-CZ" sz="2000" dirty="0" smtClean="0">
                <a:solidFill>
                  <a:schemeClr val="accent1">
                    <a:lumMod val="50000"/>
                  </a:schemeClr>
                </a:solidFill>
              </a:rPr>
              <a:t> (odst. 2 písm. a) – </a:t>
            </a:r>
            <a:r>
              <a:rPr lang="cs-CZ" sz="2000" b="1" dirty="0" smtClean="0">
                <a:solidFill>
                  <a:schemeClr val="accent1">
                    <a:lumMod val="50000"/>
                  </a:schemeClr>
                </a:solidFill>
              </a:rPr>
              <a:t>g</a:t>
            </a:r>
            <a:r>
              <a:rPr lang="cs-CZ" sz="2000" dirty="0" smtClean="0">
                <a:solidFill>
                  <a:schemeClr val="accent1">
                    <a:lumMod val="50000"/>
                  </a:schemeClr>
                </a:solidFill>
              </a:rPr>
              <a:t>)) a pro </a:t>
            </a:r>
            <a:r>
              <a:rPr lang="cs-CZ" sz="2000" b="1" dirty="0" smtClean="0">
                <a:solidFill>
                  <a:schemeClr val="accent1">
                    <a:lumMod val="50000"/>
                  </a:schemeClr>
                </a:solidFill>
              </a:rPr>
              <a:t>zproštění</a:t>
            </a:r>
            <a:r>
              <a:rPr lang="cs-CZ" sz="2000" dirty="0" smtClean="0">
                <a:solidFill>
                  <a:schemeClr val="accent1">
                    <a:lumMod val="50000"/>
                  </a:schemeClr>
                </a:solidFill>
              </a:rPr>
              <a:t> povinnosti </a:t>
            </a:r>
            <a:r>
              <a:rPr lang="cs-CZ" sz="2000" b="1" dirty="0" smtClean="0">
                <a:solidFill>
                  <a:schemeClr val="accent1">
                    <a:lumMod val="50000"/>
                  </a:schemeClr>
                </a:solidFill>
              </a:rPr>
              <a:t>poskytnout jistotu </a:t>
            </a:r>
            <a:r>
              <a:rPr lang="cs-CZ" sz="2000" dirty="0" smtClean="0">
                <a:solidFill>
                  <a:schemeClr val="accent1">
                    <a:lumMod val="50000"/>
                  </a:schemeClr>
                </a:solidFill>
              </a:rPr>
              <a:t>(odst. 3 písm. a) – </a:t>
            </a:r>
            <a:r>
              <a:rPr lang="cs-CZ" sz="2000" b="1" dirty="0" smtClean="0">
                <a:solidFill>
                  <a:schemeClr val="accent1">
                    <a:lumMod val="50000"/>
                  </a:schemeClr>
                </a:solidFill>
              </a:rPr>
              <a:t>l</a:t>
            </a:r>
            <a:r>
              <a:rPr lang="cs-CZ" sz="2000" dirty="0" smtClean="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 kritéria jsou v podstatě shodná, jako při povolení AEOC (čl. 25 – 28 UCC IA).</a:t>
            </a: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V posledním písmeni každého odstavce, tedy i pro zproštění, je stanovena podmínka, že </a:t>
            </a:r>
            <a:r>
              <a:rPr lang="cs-CZ" sz="2000" b="1" dirty="0" smtClean="0">
                <a:solidFill>
                  <a:schemeClr val="accent1">
                    <a:lumMod val="50000"/>
                  </a:schemeClr>
                </a:solidFill>
              </a:rPr>
              <a:t>žadatel </a:t>
            </a:r>
            <a:r>
              <a:rPr lang="cs-CZ" sz="2000" dirty="0" smtClean="0">
                <a:solidFill>
                  <a:schemeClr val="accent1">
                    <a:lumMod val="50000"/>
                  </a:schemeClr>
                </a:solidFill>
              </a:rPr>
              <a:t>je schopen prokázat, že </a:t>
            </a:r>
            <a:r>
              <a:rPr lang="cs-CZ" sz="2000" b="1" dirty="0" smtClean="0">
                <a:solidFill>
                  <a:schemeClr val="accent1">
                    <a:lumMod val="50000"/>
                  </a:schemeClr>
                </a:solidFill>
              </a:rPr>
              <a:t>disponuje dostatečnými finančními prostředky ke splnění svých závazků</a:t>
            </a:r>
            <a:r>
              <a:rPr lang="cs-CZ" sz="2000" dirty="0" smtClean="0">
                <a:solidFill>
                  <a:schemeClr val="accent1">
                    <a:lumMod val="50000"/>
                  </a:schemeClr>
                </a:solidFill>
              </a:rPr>
              <a:t> ve vztahu k té části referenční částky, která </a:t>
            </a:r>
            <a:r>
              <a:rPr lang="cs-CZ" sz="2000" b="1" dirty="0" smtClean="0">
                <a:solidFill>
                  <a:schemeClr val="accent1">
                    <a:lumMod val="50000"/>
                  </a:schemeClr>
                </a:solidFill>
              </a:rPr>
              <a:t>není kryta jistotou</a:t>
            </a:r>
            <a:r>
              <a:rPr lang="cs-CZ" sz="2000" dirty="0" smtClean="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Z toho vyplývá, že i </a:t>
            </a:r>
            <a:r>
              <a:rPr lang="cs-CZ" sz="2000" b="1" dirty="0" smtClean="0">
                <a:solidFill>
                  <a:schemeClr val="accent1">
                    <a:lumMod val="50000"/>
                  </a:schemeClr>
                </a:solidFill>
              </a:rPr>
              <a:t>pro zproštění</a:t>
            </a:r>
            <a:r>
              <a:rPr lang="cs-CZ" sz="2000" dirty="0" smtClean="0">
                <a:solidFill>
                  <a:schemeClr val="accent1">
                    <a:lumMod val="50000"/>
                  </a:schemeClr>
                </a:solidFill>
              </a:rPr>
              <a:t> povinnosti </a:t>
            </a:r>
            <a:r>
              <a:rPr lang="cs-CZ" sz="2000" b="1" dirty="0" smtClean="0">
                <a:solidFill>
                  <a:schemeClr val="accent1">
                    <a:lumMod val="50000"/>
                  </a:schemeClr>
                </a:solidFill>
              </a:rPr>
              <a:t>jistotu poskytnout </a:t>
            </a:r>
            <a:r>
              <a:rPr lang="cs-CZ" sz="2000" dirty="0" smtClean="0">
                <a:solidFill>
                  <a:schemeClr val="accent1">
                    <a:lumMod val="50000"/>
                  </a:schemeClr>
                </a:solidFill>
              </a:rPr>
              <a:t>bude </a:t>
            </a:r>
            <a:r>
              <a:rPr lang="cs-CZ" sz="2000" b="1" dirty="0" smtClean="0">
                <a:solidFill>
                  <a:schemeClr val="accent1">
                    <a:lumMod val="50000"/>
                  </a:schemeClr>
                </a:solidFill>
              </a:rPr>
              <a:t>stanovena</a:t>
            </a:r>
            <a:r>
              <a:rPr lang="cs-CZ" sz="2000" dirty="0" smtClean="0">
                <a:solidFill>
                  <a:schemeClr val="accent1">
                    <a:lumMod val="50000"/>
                  </a:schemeClr>
                </a:solidFill>
              </a:rPr>
              <a:t> u každého subjektu/povolení „referenční“ </a:t>
            </a:r>
            <a:r>
              <a:rPr lang="cs-CZ" sz="2000" b="1" dirty="0" smtClean="0">
                <a:solidFill>
                  <a:schemeClr val="accent1">
                    <a:lumMod val="50000"/>
                  </a:schemeClr>
                </a:solidFill>
              </a:rPr>
              <a:t>částka</a:t>
            </a:r>
            <a:r>
              <a:rPr lang="cs-CZ" sz="2000" dirty="0" smtClean="0">
                <a:solidFill>
                  <a:schemeClr val="accent1">
                    <a:lumMod val="50000"/>
                  </a:schemeClr>
                </a:solidFill>
              </a:rPr>
              <a:t> možných celních dluhů, </a:t>
            </a:r>
            <a:r>
              <a:rPr lang="cs-CZ" sz="2000" b="1" dirty="0" smtClean="0">
                <a:solidFill>
                  <a:schemeClr val="accent1">
                    <a:lumMod val="50000"/>
                  </a:schemeClr>
                </a:solidFill>
              </a:rPr>
              <a:t>do které je zproštění povoleno</a:t>
            </a:r>
            <a:r>
              <a:rPr lang="cs-CZ" sz="2000" dirty="0" smtClean="0">
                <a:solidFill>
                  <a:schemeClr val="accent1">
                    <a:lumMod val="50000"/>
                  </a:schemeClr>
                </a:solidFill>
              </a:rPr>
              <a:t>. Jinými slovy </a:t>
            </a:r>
            <a:r>
              <a:rPr lang="cs-CZ" sz="2000" b="1" dirty="0" smtClean="0">
                <a:solidFill>
                  <a:schemeClr val="accent1">
                    <a:lumMod val="50000"/>
                  </a:schemeClr>
                </a:solidFill>
              </a:rPr>
              <a:t>zprostit nikdy nelze do neomezené výše, </a:t>
            </a:r>
            <a:r>
              <a:rPr lang="cs-CZ" sz="2000" dirty="0" smtClean="0">
                <a:solidFill>
                  <a:schemeClr val="accent1">
                    <a:lumMod val="50000"/>
                  </a:schemeClr>
                </a:solidFill>
              </a:rPr>
              <a:t>ale </a:t>
            </a:r>
            <a:r>
              <a:rPr lang="cs-CZ" sz="2000" b="1" dirty="0" smtClean="0">
                <a:solidFill>
                  <a:schemeClr val="accent1">
                    <a:lumMod val="50000"/>
                  </a:schemeClr>
                </a:solidFill>
              </a:rPr>
              <a:t>jen podle solventnosti/</a:t>
            </a:r>
            <a:r>
              <a:rPr lang="cs-CZ" sz="2000" dirty="0" smtClean="0">
                <a:solidFill>
                  <a:schemeClr val="accent1">
                    <a:lumMod val="50000"/>
                  </a:schemeClr>
                </a:solidFill>
              </a:rPr>
              <a:t>bonity</a:t>
            </a:r>
            <a:r>
              <a:rPr lang="cs-CZ" sz="2000" b="1" dirty="0" smtClean="0">
                <a:solidFill>
                  <a:schemeClr val="accent1">
                    <a:lumMod val="50000"/>
                  </a:schemeClr>
                </a:solidFill>
              </a:rPr>
              <a:t> </a:t>
            </a:r>
            <a:r>
              <a:rPr lang="cs-CZ" sz="2000" dirty="0" smtClean="0">
                <a:solidFill>
                  <a:schemeClr val="accent1">
                    <a:lumMod val="50000"/>
                  </a:schemeClr>
                </a:solidFill>
              </a:rPr>
              <a:t>konkrétního </a:t>
            </a:r>
            <a:r>
              <a:rPr lang="cs-CZ" sz="2000" b="1" dirty="0" smtClean="0">
                <a:solidFill>
                  <a:schemeClr val="accent1">
                    <a:lumMod val="50000"/>
                  </a:schemeClr>
                </a:solidFill>
              </a:rPr>
              <a:t>subjektu.</a:t>
            </a: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Příslušným orgánem je </a:t>
            </a:r>
            <a:r>
              <a:rPr lang="cs-CZ" sz="2000" b="1" dirty="0" smtClean="0">
                <a:solidFill>
                  <a:schemeClr val="accent1">
                    <a:lumMod val="50000"/>
                  </a:schemeClr>
                </a:solidFill>
              </a:rPr>
              <a:t>CÚ pro Jihočeský kraj</a:t>
            </a:r>
            <a:r>
              <a:rPr lang="cs-CZ" sz="2000" dirty="0" smtClean="0">
                <a:solidFill>
                  <a:schemeClr val="accent1">
                    <a:lumMod val="50000"/>
                  </a:schemeClr>
                </a:solidFill>
              </a:rPr>
              <a:t>. </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2463590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Status/povolení AEO (1)</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260648"/>
            <a:ext cx="8802687" cy="6336705"/>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Podmínkou </a:t>
            </a:r>
            <a:r>
              <a:rPr lang="cs-CZ" sz="2000" dirty="0">
                <a:solidFill>
                  <a:schemeClr val="accent1">
                    <a:lumMod val="50000"/>
                  </a:schemeClr>
                </a:solidFill>
              </a:rPr>
              <a:t>pro přijetí žádosti o status AEO je </a:t>
            </a:r>
            <a:r>
              <a:rPr lang="cs-CZ" sz="2000" b="1" dirty="0">
                <a:solidFill>
                  <a:schemeClr val="accent1">
                    <a:lumMod val="50000"/>
                  </a:schemeClr>
                </a:solidFill>
              </a:rPr>
              <a:t>povinnost předložit dotazník se </a:t>
            </a:r>
            <a:r>
              <a:rPr lang="cs-CZ" sz="2000" b="1" dirty="0" err="1" smtClean="0">
                <a:solidFill>
                  <a:schemeClr val="accent1">
                    <a:lumMod val="50000"/>
                  </a:schemeClr>
                </a:solidFill>
              </a:rPr>
              <a:t>samohodnocením</a:t>
            </a:r>
            <a:r>
              <a:rPr lang="cs-CZ" sz="2000" b="1" dirty="0" smtClean="0">
                <a:solidFill>
                  <a:schemeClr val="accent1">
                    <a:lumMod val="50000"/>
                  </a:schemeClr>
                </a:solidFill>
              </a:rPr>
              <a:t>.</a:t>
            </a:r>
            <a:endParaRPr lang="cs-CZ" sz="20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a:solidFill>
                  <a:schemeClr val="accent1">
                    <a:lumMod val="50000"/>
                  </a:schemeClr>
                </a:solidFill>
              </a:rPr>
              <a:t>Žádné vážné nebo opakované porušení </a:t>
            </a:r>
            <a:r>
              <a:rPr lang="cs-CZ" sz="2000" dirty="0">
                <a:solidFill>
                  <a:schemeClr val="accent1">
                    <a:lumMod val="50000"/>
                  </a:schemeClr>
                </a:solidFill>
              </a:rPr>
              <a:t>celních nebo </a:t>
            </a:r>
            <a:r>
              <a:rPr lang="cs-CZ" sz="2000" b="1" dirty="0">
                <a:solidFill>
                  <a:schemeClr val="accent1">
                    <a:lumMod val="50000"/>
                  </a:schemeClr>
                </a:solidFill>
              </a:rPr>
              <a:t>daňových předpisů</a:t>
            </a:r>
            <a:r>
              <a:rPr lang="cs-CZ" sz="2000" dirty="0">
                <a:solidFill>
                  <a:schemeClr val="accent1">
                    <a:lumMod val="50000"/>
                  </a:schemeClr>
                </a:solidFill>
              </a:rPr>
              <a:t> a nemá žádný </a:t>
            </a:r>
            <a:r>
              <a:rPr lang="cs-CZ" sz="2000" dirty="0" smtClean="0">
                <a:solidFill>
                  <a:schemeClr val="accent1">
                    <a:lumMod val="50000"/>
                  </a:schemeClr>
                </a:solidFill>
              </a:rPr>
              <a:t>záznam, pokud jde o závažné trestné činy související s jeho hospodářskou činností (detaily viz čl. 24 UCC IA).</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Prokázaná </a:t>
            </a:r>
            <a:r>
              <a:rPr lang="cs-CZ" sz="2000" b="1" dirty="0">
                <a:solidFill>
                  <a:schemeClr val="accent1">
                    <a:lumMod val="50000"/>
                  </a:schemeClr>
                </a:solidFill>
              </a:rPr>
              <a:t>vysoká úroveň kontroly </a:t>
            </a:r>
            <a:r>
              <a:rPr lang="cs-CZ" sz="2000" dirty="0">
                <a:solidFill>
                  <a:schemeClr val="accent1">
                    <a:lumMod val="50000"/>
                  </a:schemeClr>
                </a:solidFill>
              </a:rPr>
              <a:t>svých </a:t>
            </a:r>
            <a:r>
              <a:rPr lang="cs-CZ" sz="2000" b="1" dirty="0">
                <a:solidFill>
                  <a:schemeClr val="accent1">
                    <a:lumMod val="50000"/>
                  </a:schemeClr>
                </a:solidFill>
              </a:rPr>
              <a:t>operací</a:t>
            </a:r>
            <a:r>
              <a:rPr lang="cs-CZ" sz="2000" dirty="0">
                <a:solidFill>
                  <a:schemeClr val="accent1">
                    <a:lumMod val="50000"/>
                  </a:schemeClr>
                </a:solidFill>
              </a:rPr>
              <a:t> a toku </a:t>
            </a:r>
            <a:r>
              <a:rPr lang="cs-CZ" sz="2000" dirty="0" smtClean="0">
                <a:solidFill>
                  <a:schemeClr val="accent1">
                    <a:lumMod val="50000"/>
                  </a:schemeClr>
                </a:solidFill>
              </a:rPr>
              <a:t>zboží, resp. uspokojivý systém správy obchodních a dopravních záznamů </a:t>
            </a:r>
            <a:r>
              <a:rPr lang="cs-CZ" sz="2000" dirty="0">
                <a:solidFill>
                  <a:schemeClr val="accent1">
                    <a:lumMod val="50000"/>
                  </a:schemeClr>
                </a:solidFill>
              </a:rPr>
              <a:t>(detaily viz čl. </a:t>
            </a:r>
            <a:r>
              <a:rPr lang="cs-CZ" sz="2000" dirty="0" smtClean="0">
                <a:solidFill>
                  <a:schemeClr val="accent1">
                    <a:lumMod val="50000"/>
                  </a:schemeClr>
                </a:solidFill>
              </a:rPr>
              <a:t>25 </a:t>
            </a:r>
            <a:r>
              <a:rPr lang="cs-CZ" sz="2000" dirty="0">
                <a:solidFill>
                  <a:schemeClr val="accent1">
                    <a:lumMod val="50000"/>
                  </a:schemeClr>
                </a:solidFill>
              </a:rPr>
              <a:t>UCC IA).</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a:solidFill>
                  <a:schemeClr val="accent1">
                    <a:lumMod val="50000"/>
                  </a:schemeClr>
                </a:solidFill>
              </a:rPr>
              <a:t>Finanční </a:t>
            </a:r>
            <a:r>
              <a:rPr lang="cs-CZ" sz="2000" b="1" dirty="0" smtClean="0">
                <a:solidFill>
                  <a:schemeClr val="accent1">
                    <a:lumMod val="50000"/>
                  </a:schemeClr>
                </a:solidFill>
              </a:rPr>
              <a:t>solventnost </a:t>
            </a:r>
            <a:r>
              <a:rPr lang="cs-CZ" sz="2000" dirty="0">
                <a:solidFill>
                  <a:schemeClr val="accent1">
                    <a:lumMod val="50000"/>
                  </a:schemeClr>
                </a:solidFill>
              </a:rPr>
              <a:t>(detaily viz čl. </a:t>
            </a:r>
            <a:r>
              <a:rPr lang="cs-CZ" sz="2000" dirty="0" smtClean="0">
                <a:solidFill>
                  <a:schemeClr val="accent1">
                    <a:lumMod val="50000"/>
                  </a:schemeClr>
                </a:solidFill>
              </a:rPr>
              <a:t>26 </a:t>
            </a:r>
            <a:r>
              <a:rPr lang="cs-CZ" sz="2000" dirty="0">
                <a:solidFill>
                  <a:schemeClr val="accent1">
                    <a:lumMod val="50000"/>
                  </a:schemeClr>
                </a:solidFill>
              </a:rPr>
              <a:t>UCC IA).</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a:solidFill>
                  <a:schemeClr val="accent1">
                    <a:lumMod val="50000"/>
                  </a:schemeClr>
                </a:solidFill>
              </a:rPr>
              <a:t>Praktické normy pro způsobilost </a:t>
            </a:r>
            <a:r>
              <a:rPr lang="cs-CZ" sz="2000" dirty="0">
                <a:solidFill>
                  <a:schemeClr val="accent1">
                    <a:lumMod val="50000"/>
                  </a:schemeClr>
                </a:solidFill>
              </a:rPr>
              <a:t>nebo </a:t>
            </a:r>
            <a:r>
              <a:rPr lang="cs-CZ" sz="2000" b="1" dirty="0">
                <a:solidFill>
                  <a:schemeClr val="accent1">
                    <a:lumMod val="50000"/>
                  </a:schemeClr>
                </a:solidFill>
              </a:rPr>
              <a:t>odbornou kvalifikaci</a:t>
            </a:r>
            <a:r>
              <a:rPr lang="cs-CZ" sz="2000" dirty="0">
                <a:solidFill>
                  <a:schemeClr val="accent1">
                    <a:lumMod val="50000"/>
                  </a:schemeClr>
                </a:solidFill>
              </a:rPr>
              <a:t>, které přímo souvisí s vykonávanou činností (</a:t>
            </a:r>
            <a:r>
              <a:rPr lang="cs-CZ" sz="2000" dirty="0" smtClean="0">
                <a:solidFill>
                  <a:schemeClr val="accent1">
                    <a:lumMod val="50000"/>
                  </a:schemeClr>
                </a:solidFill>
              </a:rPr>
              <a:t>AEOC; detaily </a:t>
            </a:r>
            <a:r>
              <a:rPr lang="cs-CZ" sz="2000" dirty="0">
                <a:solidFill>
                  <a:schemeClr val="accent1">
                    <a:lumMod val="50000"/>
                  </a:schemeClr>
                </a:solidFill>
              </a:rPr>
              <a:t>viz čl. </a:t>
            </a:r>
            <a:r>
              <a:rPr lang="cs-CZ" sz="2000" dirty="0" smtClean="0">
                <a:solidFill>
                  <a:schemeClr val="accent1">
                    <a:lumMod val="50000"/>
                  </a:schemeClr>
                </a:solidFill>
              </a:rPr>
              <a:t>27 </a:t>
            </a:r>
            <a:r>
              <a:rPr lang="cs-CZ" sz="2000" dirty="0">
                <a:solidFill>
                  <a:schemeClr val="accent1">
                    <a:lumMod val="50000"/>
                  </a:schemeClr>
                </a:solidFill>
              </a:rPr>
              <a:t>UCC IA).</a:t>
            </a: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Odpovídající </a:t>
            </a:r>
            <a:r>
              <a:rPr lang="cs-CZ" sz="2000" b="1" dirty="0">
                <a:solidFill>
                  <a:schemeClr val="accent1">
                    <a:lumMod val="50000"/>
                  </a:schemeClr>
                </a:solidFill>
              </a:rPr>
              <a:t>normy bezpečnosti a zabezpečení </a:t>
            </a:r>
            <a:r>
              <a:rPr lang="cs-CZ" sz="2000" dirty="0">
                <a:solidFill>
                  <a:schemeClr val="accent1">
                    <a:lumMod val="50000"/>
                  </a:schemeClr>
                </a:solidFill>
              </a:rPr>
              <a:t>(</a:t>
            </a:r>
            <a:r>
              <a:rPr lang="cs-CZ" sz="2000" dirty="0" smtClean="0">
                <a:solidFill>
                  <a:schemeClr val="accent1">
                    <a:lumMod val="50000"/>
                  </a:schemeClr>
                </a:solidFill>
              </a:rPr>
              <a:t>AEOS; detaily </a:t>
            </a:r>
            <a:r>
              <a:rPr lang="cs-CZ" sz="2000" dirty="0">
                <a:solidFill>
                  <a:schemeClr val="accent1">
                    <a:lumMod val="50000"/>
                  </a:schemeClr>
                </a:solidFill>
              </a:rPr>
              <a:t>viz čl. </a:t>
            </a:r>
            <a:r>
              <a:rPr lang="cs-CZ" sz="2000" dirty="0" smtClean="0">
                <a:solidFill>
                  <a:schemeClr val="accent1">
                    <a:lumMod val="50000"/>
                  </a:schemeClr>
                </a:solidFill>
              </a:rPr>
              <a:t>28 UCC </a:t>
            </a:r>
            <a:r>
              <a:rPr lang="cs-CZ" sz="2000" dirty="0">
                <a:solidFill>
                  <a:schemeClr val="accent1">
                    <a:lumMod val="50000"/>
                  </a:schemeClr>
                </a:solidFill>
              </a:rPr>
              <a:t>IA).</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406284246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Status/povolení AEO (2)</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99392"/>
            <a:ext cx="8802687" cy="6696745"/>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b="1" dirty="0">
                <a:solidFill>
                  <a:schemeClr val="accent1">
                    <a:lumMod val="50000"/>
                  </a:schemeClr>
                </a:solidFill>
              </a:rPr>
              <a:t>Praktické normy pro způsobilost </a:t>
            </a:r>
            <a:r>
              <a:rPr lang="cs-CZ" sz="2000" b="1" dirty="0" smtClean="0">
                <a:solidFill>
                  <a:schemeClr val="accent1">
                    <a:lumMod val="50000"/>
                  </a:schemeClr>
                </a:solidFill>
              </a:rPr>
              <a:t>nebo odbornou kvalifikaci </a:t>
            </a:r>
            <a:r>
              <a:rPr lang="cs-CZ" sz="2000" dirty="0" smtClean="0">
                <a:solidFill>
                  <a:schemeClr val="accent1">
                    <a:lumMod val="50000"/>
                  </a:schemeClr>
                </a:solidFill>
              </a:rPr>
              <a:t>(stačí splnit jakoukoli, viz čl. 27 UCC IA) žadatele nebo osoby pověřené vyřizováním jeho celních záležitostí („osoba odpovědná za celní záležitosti žadatele“). </a:t>
            </a:r>
            <a:endParaRPr lang="cs-CZ" sz="2000" b="1"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a:solidFill>
                  <a:schemeClr val="accent1">
                    <a:lumMod val="50000"/>
                  </a:schemeClr>
                </a:solidFill>
              </a:rPr>
              <a:t>Tříletá </a:t>
            </a:r>
            <a:r>
              <a:rPr lang="cs-CZ" sz="2000" dirty="0">
                <a:solidFill>
                  <a:schemeClr val="accent1">
                    <a:lumMod val="50000"/>
                  </a:schemeClr>
                </a:solidFill>
              </a:rPr>
              <a:t>prokázaná </a:t>
            </a:r>
            <a:r>
              <a:rPr lang="cs-CZ" sz="2000" b="1" dirty="0">
                <a:solidFill>
                  <a:schemeClr val="accent1">
                    <a:lumMod val="50000"/>
                  </a:schemeClr>
                </a:solidFill>
              </a:rPr>
              <a:t>praktická zkušenost </a:t>
            </a:r>
            <a:r>
              <a:rPr lang="cs-CZ" sz="2000" dirty="0">
                <a:solidFill>
                  <a:schemeClr val="accent1">
                    <a:lumMod val="50000"/>
                  </a:schemeClr>
                </a:solidFill>
              </a:rPr>
              <a:t>v celních </a:t>
            </a:r>
            <a:r>
              <a:rPr lang="cs-CZ" sz="2000" dirty="0" smtClean="0">
                <a:solidFill>
                  <a:schemeClr val="accent1">
                    <a:lumMod val="50000"/>
                  </a:schemeClr>
                </a:solidFill>
              </a:rPr>
              <a:t>záležitostech.</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a:solidFill>
                  <a:schemeClr val="accent1">
                    <a:lumMod val="50000"/>
                  </a:schemeClr>
                </a:solidFill>
              </a:rPr>
              <a:t>Splněná norma kvality </a:t>
            </a:r>
            <a:r>
              <a:rPr lang="cs-CZ" sz="2000" dirty="0">
                <a:solidFill>
                  <a:schemeClr val="accent1">
                    <a:lumMod val="50000"/>
                  </a:schemeClr>
                </a:solidFill>
              </a:rPr>
              <a:t>týkající se celních záležitostí přijatou evropským orgánem pro </a:t>
            </a:r>
            <a:r>
              <a:rPr lang="cs-CZ" sz="2000" dirty="0" smtClean="0">
                <a:solidFill>
                  <a:schemeClr val="accent1">
                    <a:lumMod val="50000"/>
                  </a:schemeClr>
                </a:solidFill>
              </a:rPr>
              <a:t>normalizaci.</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a:solidFill>
                  <a:schemeClr val="accent1">
                    <a:lumMod val="50000"/>
                  </a:schemeClr>
                </a:solidFill>
              </a:rPr>
              <a:t>Odborná příprava v oblasti celních </a:t>
            </a:r>
            <a:r>
              <a:rPr lang="cs-CZ" sz="2000" b="1" dirty="0" smtClean="0">
                <a:solidFill>
                  <a:schemeClr val="accent1">
                    <a:lumMod val="50000"/>
                  </a:schemeClr>
                </a:solidFill>
              </a:rPr>
              <a:t>předpisů, </a:t>
            </a:r>
            <a:r>
              <a:rPr lang="cs-CZ" sz="2000" dirty="0" smtClean="0">
                <a:solidFill>
                  <a:schemeClr val="accent1">
                    <a:lumMod val="50000"/>
                  </a:schemeClr>
                </a:solidFill>
              </a:rPr>
              <a:t>kterou žadateli poskytl:</a:t>
            </a: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 celní </a:t>
            </a:r>
            <a:r>
              <a:rPr lang="cs-CZ" sz="2000" dirty="0">
                <a:solidFill>
                  <a:schemeClr val="accent1">
                    <a:lumMod val="50000"/>
                  </a:schemeClr>
                </a:solidFill>
              </a:rPr>
              <a:t>orgán členského </a:t>
            </a:r>
            <a:r>
              <a:rPr lang="cs-CZ" sz="2000" dirty="0" smtClean="0">
                <a:solidFill>
                  <a:schemeClr val="accent1">
                    <a:lumMod val="50000"/>
                  </a:schemeClr>
                </a:solidFill>
              </a:rPr>
              <a:t>státu</a:t>
            </a: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 oprávněná </a:t>
            </a:r>
            <a:r>
              <a:rPr lang="cs-CZ" sz="2000" dirty="0">
                <a:solidFill>
                  <a:schemeClr val="accent1">
                    <a:lumMod val="50000"/>
                  </a:schemeClr>
                </a:solidFill>
              </a:rPr>
              <a:t>vzdělávací instituce</a:t>
            </a: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 oprávněné </a:t>
            </a:r>
            <a:r>
              <a:rPr lang="cs-CZ" sz="2000" dirty="0">
                <a:solidFill>
                  <a:schemeClr val="accent1">
                    <a:lumMod val="50000"/>
                  </a:schemeClr>
                </a:solidFill>
              </a:rPr>
              <a:t>obchodní a profesní </a:t>
            </a:r>
            <a:r>
              <a:rPr lang="cs-CZ" sz="2000" dirty="0" smtClean="0">
                <a:solidFill>
                  <a:schemeClr val="accent1">
                    <a:lumMod val="50000"/>
                  </a:schemeClr>
                </a:solidFill>
              </a:rPr>
              <a:t>sdružení.</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Žadatelem </a:t>
            </a:r>
            <a:r>
              <a:rPr lang="cs-CZ" sz="2000" b="1" dirty="0" smtClean="0">
                <a:solidFill>
                  <a:schemeClr val="accent1">
                    <a:lumMod val="50000"/>
                  </a:schemeClr>
                </a:solidFill>
              </a:rPr>
              <a:t>najatá </a:t>
            </a:r>
            <a:r>
              <a:rPr lang="cs-CZ" sz="2000" b="1" dirty="0">
                <a:solidFill>
                  <a:schemeClr val="accent1">
                    <a:lumMod val="50000"/>
                  </a:schemeClr>
                </a:solidFill>
              </a:rPr>
              <a:t>osoba </a:t>
            </a:r>
            <a:r>
              <a:rPr lang="cs-CZ" sz="2000" b="1" dirty="0" smtClean="0">
                <a:solidFill>
                  <a:schemeClr val="accent1">
                    <a:lumMod val="50000"/>
                  </a:schemeClr>
                </a:solidFill>
              </a:rPr>
              <a:t>je </a:t>
            </a:r>
            <a:r>
              <a:rPr lang="cs-CZ" sz="2000" dirty="0" smtClean="0">
                <a:solidFill>
                  <a:schemeClr val="accent1">
                    <a:lumMod val="50000"/>
                  </a:schemeClr>
                </a:solidFill>
              </a:rPr>
              <a:t>držitelem </a:t>
            </a:r>
            <a:r>
              <a:rPr lang="cs-CZ" sz="2000" b="1" dirty="0" smtClean="0">
                <a:solidFill>
                  <a:schemeClr val="accent1">
                    <a:lumMod val="50000"/>
                  </a:schemeClr>
                </a:solidFill>
              </a:rPr>
              <a:t>AEOC</a:t>
            </a:r>
            <a:r>
              <a:rPr lang="cs-CZ" sz="2000" dirty="0" smtClean="0">
                <a:solidFill>
                  <a:schemeClr val="accent1">
                    <a:lumMod val="50000"/>
                  </a:schemeClr>
                </a:solidFill>
              </a:rPr>
              <a:t> (v případech, kdy žadatel využívá najatou osobu).</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Příslušným orgánem je </a:t>
            </a:r>
            <a:r>
              <a:rPr lang="cs-CZ" sz="2000" dirty="0" smtClean="0">
                <a:solidFill>
                  <a:schemeClr val="accent1">
                    <a:lumMod val="50000"/>
                  </a:schemeClr>
                </a:solidFill>
              </a:rPr>
              <a:t>opět </a:t>
            </a:r>
            <a:r>
              <a:rPr lang="cs-CZ" sz="2000" b="1" dirty="0" smtClean="0">
                <a:solidFill>
                  <a:schemeClr val="accent1">
                    <a:lumMod val="50000"/>
                  </a:schemeClr>
                </a:solidFill>
              </a:rPr>
              <a:t>CÚ </a:t>
            </a:r>
            <a:r>
              <a:rPr lang="cs-CZ" sz="2000" b="1" dirty="0">
                <a:solidFill>
                  <a:schemeClr val="accent1">
                    <a:lumMod val="50000"/>
                  </a:schemeClr>
                </a:solidFill>
              </a:rPr>
              <a:t>pro Jihočeský kraj</a:t>
            </a:r>
            <a:r>
              <a:rPr lang="cs-CZ" sz="2000" dirty="0" smtClean="0">
                <a:solidFill>
                  <a:schemeClr val="accent1">
                    <a:lumMod val="50000"/>
                  </a:schemeClr>
                </a:solidFill>
              </a:rPr>
              <a:t>. Detaily budou předmětem příručky a vysvětlivek, zpracovaných Komisí. </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263562602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Omezení systémů </a:t>
            </a:r>
            <a:r>
              <a:rPr lang="cs-CZ" altLang="cs-CZ" sz="3600" dirty="0" smtClean="0">
                <a:solidFill>
                  <a:schemeClr val="accent1">
                    <a:lumMod val="50000"/>
                  </a:schemeClr>
                </a:solidFill>
              </a:rPr>
              <a:t>NCTS, e-vývoz, e-dovoz</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1412776"/>
            <a:ext cx="8802687" cy="5184577"/>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633412" lvl="3" indent="-457200" algn="just">
              <a:spcBef>
                <a:spcPts val="0"/>
              </a:spcBef>
              <a:spcAft>
                <a:spcPts val="0"/>
              </a:spcAft>
              <a:buClr>
                <a:schemeClr val="accent1">
                  <a:lumMod val="50000"/>
                </a:schemeClr>
              </a:buClr>
              <a:buFont typeface="Wingdings" panose="05000000000000000000" pitchFamily="2" charset="2"/>
              <a:buChar char="Ø"/>
            </a:pPr>
            <a:r>
              <a:rPr lang="cs-CZ" sz="3200" dirty="0" smtClean="0">
                <a:solidFill>
                  <a:schemeClr val="accent1">
                    <a:lumMod val="50000"/>
                  </a:schemeClr>
                </a:solidFill>
              </a:rPr>
              <a:t>Nasazení nových verzí elektronických systémů, souvisejících se změnami UCC, proběhne 1. 5. 2016.</a:t>
            </a:r>
            <a:endParaRPr lang="cs-CZ" sz="3200" dirty="0" smtClean="0">
              <a:solidFill>
                <a:schemeClr val="accent1">
                  <a:lumMod val="50000"/>
                </a:schemeClr>
              </a:solidFill>
            </a:endParaRPr>
          </a:p>
          <a:p>
            <a:pPr marL="633412" lvl="3" indent="-457200" algn="just">
              <a:spcBef>
                <a:spcPts val="0"/>
              </a:spcBef>
              <a:spcAft>
                <a:spcPts val="0"/>
              </a:spcAft>
              <a:buClr>
                <a:schemeClr val="accent1">
                  <a:lumMod val="50000"/>
                </a:schemeClr>
              </a:buClr>
              <a:buFont typeface="Wingdings" panose="05000000000000000000" pitchFamily="2" charset="2"/>
              <a:buChar char="Ø"/>
            </a:pPr>
            <a:r>
              <a:rPr lang="cs-CZ" sz="3200" dirty="0" smtClean="0">
                <a:solidFill>
                  <a:schemeClr val="accent1">
                    <a:lumMod val="50000"/>
                  </a:schemeClr>
                </a:solidFill>
              </a:rPr>
              <a:t>Předpoklad nasazení aplikací NCTS </a:t>
            </a:r>
            <a:r>
              <a:rPr lang="cs-CZ" sz="3200" dirty="0" smtClean="0">
                <a:solidFill>
                  <a:schemeClr val="accent1">
                    <a:lumMod val="50000"/>
                  </a:schemeClr>
                </a:solidFill>
              </a:rPr>
              <a:t>a e-Vývoz </a:t>
            </a:r>
            <a:r>
              <a:rPr lang="cs-CZ" sz="3200" dirty="0" smtClean="0">
                <a:solidFill>
                  <a:schemeClr val="accent1">
                    <a:lumMod val="50000"/>
                  </a:schemeClr>
                </a:solidFill>
              </a:rPr>
              <a:t>  </a:t>
            </a:r>
            <a:r>
              <a:rPr lang="cs-CZ" sz="3200" dirty="0" smtClean="0">
                <a:solidFill>
                  <a:schemeClr val="accent1">
                    <a:lumMod val="50000"/>
                  </a:schemeClr>
                </a:solidFill>
              </a:rPr>
              <a:t>00.00 – 6. </a:t>
            </a:r>
            <a:r>
              <a:rPr lang="cs-CZ" sz="3200" dirty="0" smtClean="0">
                <a:solidFill>
                  <a:schemeClr val="accent1">
                    <a:lumMod val="50000"/>
                  </a:schemeClr>
                </a:solidFill>
              </a:rPr>
              <a:t>00 hod. z 30. 4 na 1. 5. 2016</a:t>
            </a:r>
            <a:endParaRPr lang="cs-CZ" sz="3200" dirty="0" smtClean="0">
              <a:solidFill>
                <a:schemeClr val="accent1">
                  <a:lumMod val="50000"/>
                </a:schemeClr>
              </a:solidFill>
            </a:endParaRPr>
          </a:p>
          <a:p>
            <a:pPr marL="633412" lvl="3" indent="-457200" algn="just">
              <a:spcBef>
                <a:spcPts val="0"/>
              </a:spcBef>
              <a:spcAft>
                <a:spcPts val="0"/>
              </a:spcAft>
              <a:buClr>
                <a:schemeClr val="accent1">
                  <a:lumMod val="50000"/>
                </a:schemeClr>
              </a:buClr>
              <a:buFont typeface="Wingdings" panose="05000000000000000000" pitchFamily="2" charset="2"/>
              <a:buChar char="Ø"/>
            </a:pPr>
            <a:r>
              <a:rPr lang="cs-CZ" sz="3200" dirty="0" smtClean="0">
                <a:solidFill>
                  <a:schemeClr val="accent1">
                    <a:lumMod val="50000"/>
                  </a:schemeClr>
                </a:solidFill>
              </a:rPr>
              <a:t>e-Dovoz 1. 5. 2016  6.00 – 10. </a:t>
            </a:r>
            <a:r>
              <a:rPr lang="cs-CZ" sz="3200" dirty="0" smtClean="0">
                <a:solidFill>
                  <a:schemeClr val="accent1">
                    <a:lumMod val="50000"/>
                  </a:schemeClr>
                </a:solidFill>
              </a:rPr>
              <a:t>00 hod.</a:t>
            </a:r>
          </a:p>
          <a:p>
            <a:pPr marL="633412" lvl="3" indent="-457200" algn="just">
              <a:spcBef>
                <a:spcPts val="0"/>
              </a:spcBef>
              <a:spcAft>
                <a:spcPts val="0"/>
              </a:spcAft>
              <a:buClr>
                <a:schemeClr val="accent1">
                  <a:lumMod val="50000"/>
                </a:schemeClr>
              </a:buClr>
              <a:buFont typeface="Wingdings" panose="05000000000000000000" pitchFamily="2" charset="2"/>
              <a:buChar char="Ø"/>
            </a:pPr>
            <a:r>
              <a:rPr lang="cs-CZ" sz="3200" dirty="0" smtClean="0">
                <a:solidFill>
                  <a:schemeClr val="accent1">
                    <a:lumMod val="50000"/>
                  </a:schemeClr>
                </a:solidFill>
              </a:rPr>
              <a:t>Z důvodu nepřetržitého provozu dojde v této době k omezení celního řízení především na Celním úřadě Praha Ruzyně.</a:t>
            </a:r>
            <a:endParaRPr lang="cs-CZ" sz="3200" dirty="0" smtClean="0">
              <a:solidFill>
                <a:schemeClr val="accent1">
                  <a:lumMod val="50000"/>
                </a:schemeClr>
              </a:solidFill>
            </a:endParaRPr>
          </a:p>
          <a:p>
            <a:pPr marL="633412" lvl="3" indent="-457200" algn="just">
              <a:spcBef>
                <a:spcPts val="0"/>
              </a:spcBef>
              <a:spcAft>
                <a:spcPts val="0"/>
              </a:spcAft>
              <a:buClr>
                <a:schemeClr val="accent1">
                  <a:lumMod val="50000"/>
                </a:schemeClr>
              </a:buClr>
              <a:buFont typeface="Wingdings" panose="05000000000000000000" pitchFamily="2" charset="2"/>
              <a:buChar char="Ø"/>
            </a:pPr>
            <a:endParaRPr lang="cs-CZ" sz="32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32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32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350466732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5338" y="59593"/>
            <a:ext cx="7334200" cy="648072"/>
          </a:xfrm>
        </p:spPr>
        <p:txBody>
          <a:bodyPr/>
          <a:lstStyle/>
          <a:p>
            <a:pPr marL="452437" indent="0" algn="ctr" eaLnBrk="1" hangingPunct="1">
              <a:buClr>
                <a:srgbClr val="002060"/>
              </a:buClr>
              <a:buFont typeface="Georgia" panose="02040502050405020303" pitchFamily="18" charset="0"/>
              <a:buNone/>
              <a:defRPr/>
            </a:pPr>
            <a:r>
              <a:rPr lang="cs-CZ" altLang="cs-CZ" sz="3600" dirty="0" smtClean="0">
                <a:solidFill>
                  <a:schemeClr val="accent1">
                    <a:lumMod val="50000"/>
                  </a:schemeClr>
                </a:solidFill>
              </a:rPr>
              <a:t>Obecná ustanovení a zásady (1</a:t>
            </a:r>
            <a:r>
              <a:rPr lang="cs-CZ" altLang="cs-CZ" sz="3600" dirty="0">
                <a:solidFill>
                  <a:schemeClr val="accent1">
                    <a:lumMod val="50000"/>
                  </a:schemeClr>
                </a:solidFill>
              </a:rPr>
              <a:t>)</a:t>
            </a:r>
          </a:p>
        </p:txBody>
      </p:sp>
      <p:sp>
        <p:nvSpPr>
          <p:cNvPr id="10243" name="Zástupný symbol pro obsah 2"/>
          <p:cNvSpPr>
            <a:spLocks noGrp="1"/>
          </p:cNvSpPr>
          <p:nvPr>
            <p:ph sz="quarter" idx="13"/>
          </p:nvPr>
        </p:nvSpPr>
        <p:spPr>
          <a:xfrm>
            <a:off x="179512" y="260648"/>
            <a:ext cx="8802687" cy="5908325"/>
          </a:xfrm>
          <a:extLst/>
        </p:spPr>
        <p:txBody>
          <a:bodyPr/>
          <a:lstStyle/>
          <a:p>
            <a:pPr algn="just">
              <a:buFont typeface="Arial" panose="020B0604020202020204" pitchFamily="34" charset="0"/>
              <a:buChar char="•"/>
            </a:pPr>
            <a:endParaRPr lang="cs-CZ" sz="2000" dirty="0" smtClean="0">
              <a:solidFill>
                <a:schemeClr val="accent1">
                  <a:lumMod val="50000"/>
                </a:schemeClr>
              </a:solidFill>
            </a:endParaRPr>
          </a:p>
          <a:p>
            <a:pPr algn="just">
              <a:buFont typeface="Arial" panose="020B0604020202020204" pitchFamily="34" charset="0"/>
              <a:buChar char="•"/>
            </a:pPr>
            <a:r>
              <a:rPr lang="cs-CZ" sz="2000" b="1" dirty="0" smtClean="0">
                <a:solidFill>
                  <a:schemeClr val="accent1">
                    <a:lumMod val="50000"/>
                  </a:schemeClr>
                </a:solidFill>
              </a:rPr>
              <a:t>Přechodná opatření </a:t>
            </a:r>
            <a:r>
              <a:rPr lang="cs-CZ" sz="2000" dirty="0" smtClean="0">
                <a:solidFill>
                  <a:schemeClr val="accent1">
                    <a:lumMod val="50000"/>
                  </a:schemeClr>
                </a:solidFill>
              </a:rPr>
              <a:t>(přechodné období) lze podle čl. 278 a 279 UCC stanovit pro problematiku, resp. z důvodu použití jiných způsobů výměny a uchovávání dat, než metodou elektronického zpracování, </a:t>
            </a:r>
            <a:r>
              <a:rPr lang="cs-CZ" sz="2000" b="1" dirty="0" smtClean="0">
                <a:solidFill>
                  <a:schemeClr val="accent1">
                    <a:lumMod val="50000"/>
                  </a:schemeClr>
                </a:solidFill>
              </a:rPr>
              <a:t>nejsou – </a:t>
            </a:r>
            <a:r>
              <a:rPr lang="cs-CZ" sz="2000" b="1" dirty="0" err="1" smtClean="0">
                <a:solidFill>
                  <a:schemeClr val="accent1">
                    <a:lumMod val="50000"/>
                  </a:schemeClr>
                </a:solidFill>
              </a:rPr>
              <a:t>li</a:t>
            </a:r>
            <a:r>
              <a:rPr lang="cs-CZ" sz="2000" b="1" dirty="0" smtClean="0">
                <a:solidFill>
                  <a:schemeClr val="accent1">
                    <a:lumMod val="50000"/>
                  </a:schemeClr>
                </a:solidFill>
              </a:rPr>
              <a:t> příslušné elektronické systémy dosud v provozu </a:t>
            </a:r>
            <a:r>
              <a:rPr lang="cs-CZ" sz="2000" dirty="0" smtClean="0">
                <a:solidFill>
                  <a:schemeClr val="accent1">
                    <a:lumMod val="50000"/>
                  </a:schemeClr>
                </a:solidFill>
              </a:rPr>
              <a:t>(max. do 31. 12. 2020; viz TDA).</a:t>
            </a:r>
          </a:p>
          <a:p>
            <a:pPr algn="just">
              <a:buFont typeface="Arial" panose="020B0604020202020204" pitchFamily="34" charset="0"/>
              <a:buChar char="•"/>
            </a:pPr>
            <a:r>
              <a:rPr lang="cs-CZ" sz="2000" b="1" dirty="0">
                <a:solidFill>
                  <a:schemeClr val="accent1">
                    <a:lumMod val="50000"/>
                  </a:schemeClr>
                </a:solidFill>
              </a:rPr>
              <a:t>Prováděcí rozhodnutí Komise </a:t>
            </a:r>
            <a:r>
              <a:rPr lang="cs-CZ" sz="2000" b="1" dirty="0" smtClean="0">
                <a:solidFill>
                  <a:schemeClr val="accent1">
                    <a:lumMod val="50000"/>
                  </a:schemeClr>
                </a:solidFill>
              </a:rPr>
              <a:t>2014/255/EU</a:t>
            </a:r>
            <a:r>
              <a:rPr lang="cs-CZ" sz="2000" dirty="0" smtClean="0">
                <a:solidFill>
                  <a:schemeClr val="accent1">
                    <a:lumMod val="50000"/>
                  </a:schemeClr>
                </a:solidFill>
              </a:rPr>
              <a:t>, </a:t>
            </a:r>
            <a:r>
              <a:rPr lang="cs-CZ" sz="2000" dirty="0">
                <a:solidFill>
                  <a:schemeClr val="accent1">
                    <a:lumMod val="50000"/>
                  </a:schemeClr>
                </a:solidFill>
              </a:rPr>
              <a:t>kterým se zavádí </a:t>
            </a:r>
            <a:r>
              <a:rPr lang="cs-CZ" sz="2000" b="1" dirty="0">
                <a:solidFill>
                  <a:schemeClr val="accent1">
                    <a:lumMod val="50000"/>
                  </a:schemeClr>
                </a:solidFill>
              </a:rPr>
              <a:t>pracovní program pro celní kodex Unie</a:t>
            </a:r>
            <a:r>
              <a:rPr lang="cs-CZ" sz="2000" dirty="0">
                <a:solidFill>
                  <a:schemeClr val="accent1">
                    <a:lumMod val="50000"/>
                  </a:schemeClr>
                </a:solidFill>
              </a:rPr>
              <a:t> </a:t>
            </a:r>
            <a:r>
              <a:rPr lang="cs-CZ" sz="2000" dirty="0" smtClean="0">
                <a:solidFill>
                  <a:schemeClr val="accent1">
                    <a:lumMod val="50000"/>
                  </a:schemeClr>
                </a:solidFill>
              </a:rPr>
              <a:t>– milníky a cílová data uvedení jednotlivých nových nebo modernizovaných elektronických systémů do provozu (celkem 16 el. systémů; navržená novela obsahuje časové změny, další detaily a celkem 17 el. systémů, </a:t>
            </a:r>
            <a:r>
              <a:rPr lang="cs-CZ" sz="2000" b="1" dirty="0" smtClean="0">
                <a:solidFill>
                  <a:schemeClr val="accent1">
                    <a:lumMod val="50000"/>
                  </a:schemeClr>
                </a:solidFill>
              </a:rPr>
              <a:t>včetně modernizace vnitrostátních systémů pro dovoz s termíny dle ČS</a:t>
            </a:r>
            <a:r>
              <a:rPr lang="cs-CZ" sz="2000" dirty="0" smtClean="0">
                <a:solidFill>
                  <a:schemeClr val="accent1">
                    <a:lumMod val="50000"/>
                  </a:schemeClr>
                </a:solidFill>
              </a:rPr>
              <a:t>).</a:t>
            </a:r>
          </a:p>
          <a:p>
            <a:pPr algn="just">
              <a:buFont typeface="Arial" panose="020B0604020202020204" pitchFamily="34" charset="0"/>
              <a:buChar char="•"/>
            </a:pPr>
            <a:r>
              <a:rPr lang="cs-CZ" sz="2000" b="1" dirty="0" smtClean="0">
                <a:solidFill>
                  <a:schemeClr val="accent1">
                    <a:lumMod val="50000"/>
                  </a:schemeClr>
                </a:solidFill>
              </a:rPr>
              <a:t>Velká většina oblastí</a:t>
            </a:r>
            <a:r>
              <a:rPr lang="cs-CZ" sz="2000" dirty="0" smtClean="0">
                <a:solidFill>
                  <a:schemeClr val="accent1">
                    <a:lumMod val="50000"/>
                  </a:schemeClr>
                </a:solidFill>
              </a:rPr>
              <a:t>, resp. způsoby provádění </a:t>
            </a:r>
            <a:r>
              <a:rPr lang="cs-CZ" sz="2000" b="1" dirty="0" smtClean="0">
                <a:solidFill>
                  <a:schemeClr val="accent1">
                    <a:lumMod val="50000"/>
                  </a:schemeClr>
                </a:solidFill>
              </a:rPr>
              <a:t>celních formalit, postupů a procedur,</a:t>
            </a:r>
            <a:r>
              <a:rPr lang="cs-CZ" sz="2000" dirty="0" smtClean="0">
                <a:solidFill>
                  <a:schemeClr val="accent1">
                    <a:lumMod val="50000"/>
                  </a:schemeClr>
                </a:solidFill>
              </a:rPr>
              <a:t> </a:t>
            </a:r>
            <a:r>
              <a:rPr lang="cs-CZ" sz="2000" b="1" dirty="0" smtClean="0">
                <a:solidFill>
                  <a:schemeClr val="accent1">
                    <a:lumMod val="50000"/>
                  </a:schemeClr>
                </a:solidFill>
              </a:rPr>
              <a:t>závisí na zprovoznění </a:t>
            </a:r>
            <a:r>
              <a:rPr lang="cs-CZ" sz="2000" dirty="0" smtClean="0">
                <a:solidFill>
                  <a:schemeClr val="accent1">
                    <a:lumMod val="50000"/>
                  </a:schemeClr>
                </a:solidFill>
              </a:rPr>
              <a:t>nových</a:t>
            </a:r>
            <a:r>
              <a:rPr lang="cs-CZ" sz="2000" b="1" dirty="0" smtClean="0">
                <a:solidFill>
                  <a:schemeClr val="accent1">
                    <a:lumMod val="50000"/>
                  </a:schemeClr>
                </a:solidFill>
              </a:rPr>
              <a:t> el. systémů/modernizaci </a:t>
            </a:r>
            <a:r>
              <a:rPr lang="cs-CZ" sz="2000" dirty="0" smtClean="0">
                <a:solidFill>
                  <a:schemeClr val="accent1">
                    <a:lumMod val="50000"/>
                  </a:schemeClr>
                </a:solidFill>
              </a:rPr>
              <a:t>stávajících. Do doby jejich postupného zprovozňování stanovuje TDA a novela UCC DA využívání stávajících způsobů a postupů, </a:t>
            </a:r>
            <a:r>
              <a:rPr lang="cs-CZ" sz="2000" dirty="0">
                <a:solidFill>
                  <a:schemeClr val="accent1">
                    <a:lumMod val="50000"/>
                  </a:schemeClr>
                </a:solidFill>
              </a:rPr>
              <a:t>tedy de </a:t>
            </a:r>
            <a:r>
              <a:rPr lang="cs-CZ" sz="2000" dirty="0" smtClean="0">
                <a:solidFill>
                  <a:schemeClr val="accent1">
                    <a:lumMod val="50000"/>
                  </a:schemeClr>
                </a:solidFill>
              </a:rPr>
              <a:t>facto </a:t>
            </a:r>
            <a:r>
              <a:rPr lang="cs-CZ" sz="2000" b="1" dirty="0" smtClean="0">
                <a:solidFill>
                  <a:schemeClr val="accent1">
                    <a:lumMod val="50000"/>
                  </a:schemeClr>
                </a:solidFill>
              </a:rPr>
              <a:t>podle CC a CCIP</a:t>
            </a:r>
            <a:r>
              <a:rPr lang="cs-CZ" sz="2000" dirty="0" smtClean="0">
                <a:solidFill>
                  <a:schemeClr val="accent1">
                    <a:lumMod val="50000"/>
                  </a:schemeClr>
                </a:solidFill>
              </a:rPr>
              <a:t>. A to </a:t>
            </a:r>
            <a:r>
              <a:rPr lang="cs-CZ" sz="2000" b="1" dirty="0" smtClean="0">
                <a:solidFill>
                  <a:schemeClr val="accent1">
                    <a:lumMod val="50000"/>
                  </a:schemeClr>
                </a:solidFill>
              </a:rPr>
              <a:t>včetně postupů </a:t>
            </a:r>
            <a:r>
              <a:rPr lang="cs-CZ" sz="2000" dirty="0" smtClean="0">
                <a:solidFill>
                  <a:schemeClr val="accent1">
                    <a:lumMod val="50000"/>
                  </a:schemeClr>
                </a:solidFill>
              </a:rPr>
              <a:t>v rámci </a:t>
            </a:r>
            <a:r>
              <a:rPr lang="cs-CZ" sz="2000" b="1" dirty="0" smtClean="0">
                <a:solidFill>
                  <a:schemeClr val="accent1">
                    <a:lumMod val="50000"/>
                  </a:schemeClr>
                </a:solidFill>
              </a:rPr>
              <a:t>nových povolení/řízení</a:t>
            </a:r>
            <a:r>
              <a:rPr lang="cs-CZ" sz="2000" dirty="0" smtClean="0">
                <a:solidFill>
                  <a:schemeClr val="accent1">
                    <a:lumMod val="50000"/>
                  </a:schemeClr>
                </a:solidFill>
              </a:rPr>
              <a:t>, vydaných/vedených až </a:t>
            </a:r>
            <a:r>
              <a:rPr lang="cs-CZ" sz="2000" b="1" dirty="0" smtClean="0">
                <a:solidFill>
                  <a:schemeClr val="accent1">
                    <a:lumMod val="50000"/>
                  </a:schemeClr>
                </a:solidFill>
              </a:rPr>
              <a:t>po 1. 5. 2016</a:t>
            </a:r>
            <a:r>
              <a:rPr lang="cs-CZ" sz="2000" dirty="0" smtClean="0">
                <a:solidFill>
                  <a:schemeClr val="accent1">
                    <a:lumMod val="50000"/>
                  </a:schemeClr>
                </a:solidFill>
              </a:rPr>
              <a:t>. </a:t>
            </a:r>
          </a:p>
          <a:p>
            <a:pPr algn="just">
              <a:buFont typeface="Arial" panose="020B0604020202020204" pitchFamily="34" charset="0"/>
              <a:buChar char="•"/>
            </a:pPr>
            <a:r>
              <a:rPr lang="cs-CZ" sz="2000" b="1" dirty="0" smtClean="0">
                <a:solidFill>
                  <a:schemeClr val="accent1">
                    <a:lumMod val="50000"/>
                  </a:schemeClr>
                </a:solidFill>
              </a:rPr>
              <a:t>Ostatní oblasti</a:t>
            </a:r>
            <a:r>
              <a:rPr lang="cs-CZ" sz="2000" dirty="0" smtClean="0">
                <a:solidFill>
                  <a:schemeClr val="accent1">
                    <a:lumMod val="50000"/>
                  </a:schemeClr>
                </a:solidFill>
              </a:rPr>
              <a:t>, resp. problematiky, </a:t>
            </a:r>
            <a:r>
              <a:rPr lang="cs-CZ" sz="2000" b="1" dirty="0" smtClean="0">
                <a:solidFill>
                  <a:schemeClr val="accent1">
                    <a:lumMod val="50000"/>
                  </a:schemeClr>
                </a:solidFill>
              </a:rPr>
              <a:t>neřešené v rámci TDA nebo Hlavy IX UCC DA/IA</a:t>
            </a:r>
            <a:r>
              <a:rPr lang="cs-CZ" sz="2000" dirty="0" smtClean="0">
                <a:solidFill>
                  <a:schemeClr val="accent1">
                    <a:lumMod val="50000"/>
                  </a:schemeClr>
                </a:solidFill>
              </a:rPr>
              <a:t> jako závěrečná ustanovení/přechodná opatření v souvislosti s platností povolení, vydaných ještě podle CC a CCIP, </a:t>
            </a:r>
            <a:r>
              <a:rPr lang="cs-CZ" sz="2000" b="1" dirty="0" smtClean="0">
                <a:solidFill>
                  <a:schemeClr val="accent1">
                    <a:lumMod val="50000"/>
                  </a:schemeClr>
                </a:solidFill>
              </a:rPr>
              <a:t>bude nutné aplikovat s účinností UCC a UCC DA/IA, tedy již od 1. 5. 2016. </a:t>
            </a:r>
          </a:p>
          <a:p>
            <a:pPr algn="just">
              <a:buFont typeface="Arial" panose="020B0604020202020204" pitchFamily="34" charset="0"/>
              <a:buChar char="•"/>
            </a:pPr>
            <a:endParaRPr lang="cs-CZ" sz="2000" b="1" dirty="0" smtClean="0">
              <a:solidFill>
                <a:schemeClr val="accent1">
                  <a:lumMod val="50000"/>
                </a:schemeClr>
              </a:solidFill>
            </a:endParaRPr>
          </a:p>
          <a:p>
            <a:pPr algn="just">
              <a:buFont typeface="Arial" panose="020B0604020202020204" pitchFamily="34" charset="0"/>
              <a:buChar char="•"/>
            </a:pPr>
            <a:endParaRPr lang="cs-CZ" sz="2000" b="1"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19296659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Dotazy deklarantů</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93800" y="711909"/>
            <a:ext cx="8982199" cy="6113666"/>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46037" indent="0">
              <a:buNone/>
            </a:pPr>
            <a:r>
              <a:rPr lang="cs-CZ" sz="2400" b="1" dirty="0" smtClean="0">
                <a:sym typeface="Wingdings" panose="05000000000000000000" pitchFamily="2" charset="2"/>
              </a:rPr>
              <a:t>   </a:t>
            </a:r>
            <a:r>
              <a:rPr lang="cs-CZ" sz="2400" b="1" dirty="0" smtClean="0"/>
              <a:t>Dotaz</a:t>
            </a:r>
            <a:r>
              <a:rPr lang="cs-CZ" sz="2400" b="1" dirty="0"/>
              <a:t>:</a:t>
            </a:r>
            <a:r>
              <a:rPr lang="cs-CZ" sz="2400" dirty="0"/>
              <a:t>   </a:t>
            </a:r>
            <a:r>
              <a:rPr lang="cs-CZ" sz="2400" i="1" dirty="0"/>
              <a:t>„ Můžete prosím potvrdit, že od 1.5.2016 budete </a:t>
            </a:r>
            <a:r>
              <a:rPr lang="cs-CZ" sz="2400" i="1" dirty="0" smtClean="0"/>
              <a:t>celně </a:t>
            </a:r>
            <a:r>
              <a:rPr lang="cs-CZ" sz="2400" i="1" dirty="0"/>
              <a:t>odbavovat </a:t>
            </a:r>
            <a:r>
              <a:rPr lang="cs-CZ" sz="2400" i="1" dirty="0" smtClean="0"/>
              <a:t>vývozy obchodního zboží </a:t>
            </a:r>
            <a:r>
              <a:rPr lang="cs-CZ" sz="2400" i="1" dirty="0"/>
              <a:t>do 1000 </a:t>
            </a:r>
            <a:r>
              <a:rPr lang="cs-CZ" sz="2400" i="1" dirty="0" smtClean="0"/>
              <a:t>EUR  na </a:t>
            </a:r>
            <a:r>
              <a:rPr lang="cs-CZ" sz="2400" i="1" dirty="0" smtClean="0"/>
              <a:t>fakturu. </a:t>
            </a:r>
            <a:endParaRPr lang="cs-CZ" sz="2400" i="1" dirty="0" smtClean="0"/>
          </a:p>
          <a:p>
            <a:pPr marL="46037" indent="0">
              <a:buNone/>
            </a:pPr>
            <a:r>
              <a:rPr lang="cs-CZ" sz="2400" i="1" dirty="0" smtClean="0"/>
              <a:t>Bude </a:t>
            </a:r>
            <a:r>
              <a:rPr lang="cs-CZ" sz="2400" i="1" dirty="0"/>
              <a:t>odbavení probíhat </a:t>
            </a:r>
            <a:r>
              <a:rPr lang="cs-CZ" sz="2400" i="1" dirty="0" smtClean="0"/>
              <a:t> </a:t>
            </a:r>
            <a:r>
              <a:rPr lang="cs-CZ" sz="2400" i="1" dirty="0"/>
              <a:t>na pracovišti </a:t>
            </a:r>
            <a:r>
              <a:rPr lang="cs-CZ" sz="2400" i="1" dirty="0" smtClean="0"/>
              <a:t>CÚ Praha Ruzyně?</a:t>
            </a:r>
            <a:endParaRPr lang="cs-CZ" sz="2400" dirty="0"/>
          </a:p>
          <a:p>
            <a:pPr marL="46037" indent="0">
              <a:buNone/>
            </a:pPr>
            <a:r>
              <a:rPr lang="cs-CZ" sz="2400" i="1" dirty="0" smtClean="0"/>
              <a:t>Co </a:t>
            </a:r>
            <a:r>
              <a:rPr lang="cs-CZ" sz="2400" i="1" dirty="0"/>
              <a:t>bude v tomto případě </a:t>
            </a:r>
            <a:r>
              <a:rPr lang="cs-CZ" sz="2400" i="1" dirty="0" smtClean="0"/>
              <a:t>sloužit </a:t>
            </a:r>
            <a:r>
              <a:rPr lang="cs-CZ" sz="2400" i="1" dirty="0"/>
              <a:t>jako důkaz o vystoupení zboží z EU? „</a:t>
            </a:r>
            <a:endParaRPr lang="cs-CZ" sz="2400" dirty="0"/>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Wingdings" panose="05000000000000000000" pitchFamily="2" charset="2"/>
              <a:buChar char="F"/>
            </a:pPr>
            <a:r>
              <a:rPr lang="cs-CZ" sz="2000" b="1" dirty="0" smtClean="0">
                <a:solidFill>
                  <a:schemeClr val="accent1">
                    <a:lumMod val="50000"/>
                  </a:schemeClr>
                </a:solidFill>
                <a:sym typeface="Wingdings" panose="05000000000000000000" pitchFamily="2" charset="2"/>
              </a:rPr>
              <a:t>Odpověď:</a:t>
            </a:r>
            <a:r>
              <a:rPr lang="cs-CZ" sz="2000" dirty="0" smtClean="0">
                <a:solidFill>
                  <a:schemeClr val="accent1">
                    <a:lumMod val="50000"/>
                  </a:schemeClr>
                </a:solidFill>
                <a:sym typeface="Wingdings" panose="05000000000000000000" pitchFamily="2" charset="2"/>
              </a:rPr>
              <a:t> Článek 137 DA umožňuje podat ústní CP při vývozu pro zboží neobchodní povahy a obchodní zboží, kdy hodnota nepřesahuje 1000 EUR nebo hmotnost 1000 kg. </a:t>
            </a:r>
          </a:p>
          <a:p>
            <a:pPr marL="519112" lvl="3" indent="-342900" algn="just">
              <a:spcBef>
                <a:spcPts val="0"/>
              </a:spcBef>
              <a:spcAft>
                <a:spcPts val="0"/>
              </a:spcAft>
              <a:buClr>
                <a:schemeClr val="accent1">
                  <a:lumMod val="50000"/>
                </a:schemeClr>
              </a:buClr>
              <a:buFont typeface="Wingdings" panose="05000000000000000000" pitchFamily="2" charset="2"/>
              <a:buChar char="F"/>
            </a:pPr>
            <a:r>
              <a:rPr lang="cs-CZ" sz="2000" dirty="0" smtClean="0">
                <a:solidFill>
                  <a:schemeClr val="accent1">
                    <a:lumMod val="50000"/>
                  </a:schemeClr>
                </a:solidFill>
                <a:sym typeface="Wingdings" panose="05000000000000000000" pitchFamily="2" charset="2"/>
              </a:rPr>
              <a:t> Příslušný CÚ k propuštění ústního vývozního CP je dle článku 221 IA výstupní CÚ. </a:t>
            </a:r>
          </a:p>
          <a:p>
            <a:pPr marL="519112" lvl="3" indent="-342900" algn="just">
              <a:spcBef>
                <a:spcPts val="0"/>
              </a:spcBef>
              <a:spcAft>
                <a:spcPts val="0"/>
              </a:spcAft>
              <a:buClr>
                <a:schemeClr val="accent1">
                  <a:lumMod val="50000"/>
                </a:schemeClr>
              </a:buClr>
              <a:buFont typeface="Wingdings" panose="05000000000000000000" pitchFamily="2" charset="2"/>
              <a:buChar char="F"/>
            </a:pPr>
            <a:r>
              <a:rPr lang="cs-CZ" sz="2000" dirty="0">
                <a:solidFill>
                  <a:schemeClr val="accent1">
                    <a:lumMod val="50000"/>
                  </a:schemeClr>
                </a:solidFill>
                <a:sym typeface="Wingdings" panose="05000000000000000000" pitchFamily="2" charset="2"/>
              </a:rPr>
              <a:t> </a:t>
            </a:r>
            <a:r>
              <a:rPr lang="cs-CZ" sz="2000" dirty="0" smtClean="0">
                <a:solidFill>
                  <a:schemeClr val="accent1">
                    <a:lumMod val="50000"/>
                  </a:schemeClr>
                </a:solidFill>
                <a:sym typeface="Wingdings" panose="05000000000000000000" pitchFamily="2" charset="2"/>
              </a:rPr>
              <a:t>Na zboží, kdy nebylo podáno standartní (elektronické nebo písemné) CP, musí být dle článku 271 UCC podáno při výstupu výstupní souhrnné </a:t>
            </a:r>
            <a:r>
              <a:rPr lang="cs-CZ" sz="2000" dirty="0" smtClean="0">
                <a:solidFill>
                  <a:schemeClr val="accent1">
                    <a:lumMod val="50000"/>
                  </a:schemeClr>
                </a:solidFill>
                <a:sym typeface="Wingdings" panose="05000000000000000000" pitchFamily="2" charset="2"/>
              </a:rPr>
              <a:t>CP</a:t>
            </a:r>
          </a:p>
          <a:p>
            <a:pPr marL="519112" lvl="3" indent="-342900" algn="just">
              <a:spcBef>
                <a:spcPts val="0"/>
              </a:spcBef>
              <a:spcAft>
                <a:spcPts val="0"/>
              </a:spcAft>
              <a:buClr>
                <a:schemeClr val="accent1">
                  <a:lumMod val="50000"/>
                </a:schemeClr>
              </a:buClr>
              <a:buFont typeface="Wingdings" panose="05000000000000000000" pitchFamily="2" charset="2"/>
              <a:buChar char="F"/>
            </a:pPr>
            <a:r>
              <a:rPr lang="cs-CZ" sz="2000" dirty="0" smtClean="0">
                <a:solidFill>
                  <a:schemeClr val="accent1">
                    <a:lumMod val="50000"/>
                  </a:schemeClr>
                </a:solidFill>
                <a:sym typeface="Wingdings" panose="05000000000000000000" pitchFamily="2" charset="2"/>
              </a:rPr>
              <a:t>Deklaranty a zástupce v celním řízení opětovně upozorňujeme, že účinností UCC k 1. 5. 2016 nedojde automaticky ke změně národní legislativy, proto do účinnosti změnového zákona o DPH nelze využívat fakturu za rozhodnutí celního úřadu o vývozu.</a:t>
            </a:r>
            <a:r>
              <a:rPr lang="cs-CZ" sz="2000" dirty="0" smtClean="0">
                <a:solidFill>
                  <a:schemeClr val="accent1">
                    <a:lumMod val="50000"/>
                  </a:schemeClr>
                </a:solidFill>
                <a:sym typeface="Wingdings" panose="05000000000000000000" pitchFamily="2" charset="2"/>
              </a:rPr>
              <a:t>  </a:t>
            </a: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324025908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43">
                                            <p:txEl>
                                              <p:pRg st="5" end="5"/>
                                            </p:txEl>
                                          </p:spTgt>
                                        </p:tgtEl>
                                        <p:attrNameLst>
                                          <p:attrName>style.visibility</p:attrName>
                                        </p:attrNameLst>
                                      </p:cBhvr>
                                      <p:to>
                                        <p:strVal val="visible"/>
                                      </p:to>
                                    </p:set>
                                    <p:anim calcmode="lin" valueType="num">
                                      <p:cBhvr additive="base">
                                        <p:cTn id="7" dur="500" fill="hold"/>
                                        <p:tgtEl>
                                          <p:spTgt spid="1024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43">
                                            <p:txEl>
                                              <p:pRg st="6" end="6"/>
                                            </p:txEl>
                                          </p:spTgt>
                                        </p:tgtEl>
                                        <p:attrNameLst>
                                          <p:attrName>style.visibility</p:attrName>
                                        </p:attrNameLst>
                                      </p:cBhvr>
                                      <p:to>
                                        <p:strVal val="visible"/>
                                      </p:to>
                                    </p:set>
                                    <p:anim calcmode="lin" valueType="num">
                                      <p:cBhvr additive="base">
                                        <p:cTn id="13" dur="500" fill="hold"/>
                                        <p:tgtEl>
                                          <p:spTgt spid="10243">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243">
                                            <p:txEl>
                                              <p:pRg st="7" end="7"/>
                                            </p:txEl>
                                          </p:spTgt>
                                        </p:tgtEl>
                                        <p:attrNameLst>
                                          <p:attrName>style.visibility</p:attrName>
                                        </p:attrNameLst>
                                      </p:cBhvr>
                                      <p:to>
                                        <p:strVal val="visible"/>
                                      </p:to>
                                    </p:set>
                                    <p:anim calcmode="lin" valueType="num">
                                      <p:cBhvr additive="base">
                                        <p:cTn id="19" dur="500" fill="hold"/>
                                        <p:tgtEl>
                                          <p:spTgt spid="10243">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4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243">
                                            <p:txEl>
                                              <p:pRg st="8" end="8"/>
                                            </p:txEl>
                                          </p:spTgt>
                                        </p:tgtEl>
                                        <p:attrNameLst>
                                          <p:attrName>style.visibility</p:attrName>
                                        </p:attrNameLst>
                                      </p:cBhvr>
                                      <p:to>
                                        <p:strVal val="visible"/>
                                      </p:to>
                                    </p:set>
                                    <p:anim calcmode="lin" valueType="num">
                                      <p:cBhvr additive="base">
                                        <p:cTn id="25" dur="500" fill="hold"/>
                                        <p:tgtEl>
                                          <p:spTgt spid="1024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24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Dotazy deklarantů</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93800" y="711909"/>
            <a:ext cx="8982199" cy="5472609"/>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46037" indent="0" algn="just">
              <a:buNone/>
            </a:pPr>
            <a:r>
              <a:rPr lang="cs-CZ" sz="2400" b="1" dirty="0" smtClean="0">
                <a:sym typeface="Wingdings" panose="05000000000000000000" pitchFamily="2" charset="2"/>
              </a:rPr>
              <a:t>   </a:t>
            </a:r>
            <a:r>
              <a:rPr lang="cs-CZ" sz="2400" b="1" dirty="0" smtClean="0"/>
              <a:t>Dotaz</a:t>
            </a:r>
            <a:r>
              <a:rPr lang="cs-CZ" sz="2400" b="1" dirty="0"/>
              <a:t>:</a:t>
            </a:r>
            <a:r>
              <a:rPr lang="cs-CZ" sz="2400" dirty="0"/>
              <a:t>  </a:t>
            </a:r>
            <a:r>
              <a:rPr lang="cs-CZ" sz="2400" dirty="0" smtClean="0"/>
              <a:t>Může se i po </a:t>
            </a:r>
            <a:r>
              <a:rPr lang="cs-CZ" sz="2400" dirty="0"/>
              <a:t>1. 5. 2016 </a:t>
            </a:r>
            <a:r>
              <a:rPr lang="cs-CZ" sz="2400" dirty="0" smtClean="0"/>
              <a:t>používat </a:t>
            </a:r>
            <a:r>
              <a:rPr lang="cs-CZ" sz="2400" dirty="0"/>
              <a:t>ukončování vývozních operací (VDD) na základě jednotné přepravní smlouvy v případech, kdy se jedná pouze o </a:t>
            </a:r>
            <a:r>
              <a:rPr lang="cs-CZ" sz="2400" dirty="0" smtClean="0"/>
              <a:t>silniční </a:t>
            </a:r>
            <a:r>
              <a:rPr lang="cs-CZ" sz="2400" dirty="0"/>
              <a:t>přepravu (Praha – Vídeň). Výstup je potvrzen až na základě potvrzení z daného letiště, že zboží EU opustilo. </a:t>
            </a:r>
            <a:endParaRPr lang="cs-CZ" sz="2000" dirty="0">
              <a:solidFill>
                <a:schemeClr val="accent1">
                  <a:lumMod val="50000"/>
                </a:schemeClr>
              </a:solidFill>
            </a:endParaRPr>
          </a:p>
          <a:p>
            <a:pPr marL="46037" indent="0" algn="just">
              <a:spcAft>
                <a:spcPts val="0"/>
              </a:spcAft>
              <a:buNone/>
            </a:pPr>
            <a:r>
              <a:rPr lang="cs-CZ" sz="2400" b="1" dirty="0" smtClean="0">
                <a:solidFill>
                  <a:schemeClr val="accent1">
                    <a:lumMod val="50000"/>
                  </a:schemeClr>
                </a:solidFill>
                <a:sym typeface="Wingdings" panose="05000000000000000000" pitchFamily="2" charset="2"/>
              </a:rPr>
              <a:t> Odpověď: </a:t>
            </a:r>
            <a:r>
              <a:rPr lang="cs-CZ" sz="2400" dirty="0">
                <a:solidFill>
                  <a:srgbClr val="1F497D"/>
                </a:solidFill>
                <a:latin typeface="Calibri" panose="020F0502020204030204" pitchFamily="34" charset="0"/>
                <a:ea typeface="Calibri" panose="020F0502020204030204" pitchFamily="34" charset="0"/>
                <a:cs typeface="Times New Roman" panose="02020603050405020304" pitchFamily="18" charset="0"/>
              </a:rPr>
              <a:t>Co se týká JPS, tak tato možnost existuje a definice, že  na žádost CÚ výstupu může být celní úřad příslušný pro místo, kde je zboží převzato na základě jedné přepravní smlouvy (železniční, letecká a poštovní přeprava….) je uvedena v čl. 329 odst. 7 </a:t>
            </a:r>
            <a:r>
              <a:rPr lang="cs-CZ" sz="2400" dirty="0" smtClean="0">
                <a:solidFill>
                  <a:srgbClr val="1F497D"/>
                </a:solidFill>
                <a:latin typeface="Calibri" panose="020F0502020204030204" pitchFamily="34" charset="0"/>
                <a:ea typeface="Calibri" panose="020F0502020204030204" pitchFamily="34" charset="0"/>
                <a:cs typeface="Times New Roman" panose="02020603050405020304" pitchFamily="18" charset="0"/>
              </a:rPr>
              <a:t>IA</a:t>
            </a:r>
            <a:r>
              <a:rPr lang="cs-CZ" sz="2400" dirty="0">
                <a:solidFill>
                  <a:srgbClr val="1F497D"/>
                </a:solidFill>
                <a:latin typeface="Calibri" panose="020F0502020204030204" pitchFamily="34" charset="0"/>
                <a:ea typeface="Calibri" panose="020F0502020204030204" pitchFamily="34" charset="0"/>
                <a:cs typeface="Times New Roman" panose="02020603050405020304" pitchFamily="18" charset="0"/>
              </a:rPr>
              <a:t>.</a:t>
            </a:r>
            <a:endParaRPr lang="cs-CZ" sz="2400" dirty="0">
              <a:latin typeface="Calibri" panose="020F0502020204030204" pitchFamily="34" charset="0"/>
              <a:ea typeface="Calibri" panose="020F0502020204030204" pitchFamily="34" charset="0"/>
              <a:cs typeface="Times New Roman" panose="02020603050405020304" pitchFamily="18" charset="0"/>
            </a:endParaRPr>
          </a:p>
          <a:p>
            <a:pPr marL="519112" lvl="3" indent="-342900" algn="just">
              <a:spcBef>
                <a:spcPts val="0"/>
              </a:spcBef>
              <a:spcAft>
                <a:spcPts val="0"/>
              </a:spcAft>
              <a:buClr>
                <a:schemeClr val="accent1">
                  <a:lumMod val="50000"/>
                </a:schemeClr>
              </a:buClr>
              <a:buFont typeface="Wingdings" panose="05000000000000000000" pitchFamily="2" charset="2"/>
              <a:buChar char="F"/>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Wingdings" panose="05000000000000000000" pitchFamily="2" charset="2"/>
              <a:buChar char="v"/>
            </a:pPr>
            <a:r>
              <a:rPr lang="cs-CZ" sz="2000" b="1" dirty="0" smtClean="0">
                <a:solidFill>
                  <a:srgbClr val="FF0000"/>
                </a:solidFill>
              </a:rPr>
              <a:t>MRN</a:t>
            </a:r>
          </a:p>
          <a:p>
            <a:pPr marL="519112" lvl="3" indent="-342900" algn="just">
              <a:spcBef>
                <a:spcPts val="0"/>
              </a:spcBef>
              <a:spcAft>
                <a:spcPts val="0"/>
              </a:spcAft>
              <a:buClr>
                <a:schemeClr val="accent1">
                  <a:lumMod val="50000"/>
                </a:schemeClr>
              </a:buClr>
              <a:buFont typeface="Wingdings" panose="05000000000000000000" pitchFamily="2" charset="2"/>
              <a:buChar char="v"/>
            </a:pPr>
            <a:r>
              <a:rPr lang="cs-CZ" sz="2000" b="1" dirty="0">
                <a:solidFill>
                  <a:srgbClr val="FF0000"/>
                </a:solidFill>
              </a:rPr>
              <a:t>Kopii JPS k danému </a:t>
            </a:r>
            <a:r>
              <a:rPr lang="cs-CZ" sz="2000" b="1" dirty="0" smtClean="0">
                <a:solidFill>
                  <a:srgbClr val="FF0000"/>
                </a:solidFill>
              </a:rPr>
              <a:t>zboží</a:t>
            </a:r>
          </a:p>
          <a:p>
            <a:pPr marL="519112" lvl="3" indent="-342900" algn="just">
              <a:spcBef>
                <a:spcPts val="0"/>
              </a:spcBef>
              <a:spcAft>
                <a:spcPts val="0"/>
              </a:spcAft>
              <a:buClr>
                <a:schemeClr val="accent1">
                  <a:lumMod val="50000"/>
                </a:schemeClr>
              </a:buClr>
              <a:buFont typeface="Wingdings" panose="05000000000000000000" pitchFamily="2" charset="2"/>
              <a:buChar char="v"/>
            </a:pPr>
            <a:r>
              <a:rPr lang="cs-CZ" sz="2000" b="1" dirty="0" err="1">
                <a:solidFill>
                  <a:srgbClr val="FF0000"/>
                </a:solidFill>
              </a:rPr>
              <a:t>Unique</a:t>
            </a:r>
            <a:r>
              <a:rPr lang="cs-CZ" sz="2000" b="1" dirty="0">
                <a:solidFill>
                  <a:srgbClr val="FF0000"/>
                </a:solidFill>
              </a:rPr>
              <a:t> </a:t>
            </a:r>
            <a:r>
              <a:rPr lang="cs-CZ" sz="2000" b="1" dirty="0" err="1">
                <a:solidFill>
                  <a:srgbClr val="FF0000"/>
                </a:solidFill>
              </a:rPr>
              <a:t>consignment</a:t>
            </a:r>
            <a:r>
              <a:rPr lang="cs-CZ" sz="2000" b="1" dirty="0">
                <a:solidFill>
                  <a:srgbClr val="FF0000"/>
                </a:solidFill>
              </a:rPr>
              <a:t> reference </a:t>
            </a:r>
            <a:r>
              <a:rPr lang="cs-CZ" sz="2000" b="1" dirty="0" err="1">
                <a:solidFill>
                  <a:srgbClr val="FF0000"/>
                </a:solidFill>
              </a:rPr>
              <a:t>number</a:t>
            </a:r>
            <a:r>
              <a:rPr lang="cs-CZ" sz="2000" b="1" dirty="0">
                <a:solidFill>
                  <a:srgbClr val="FF0000"/>
                </a:solidFill>
              </a:rPr>
              <a:t> </a:t>
            </a:r>
          </a:p>
          <a:p>
            <a:pPr marL="176212" lvl="3" indent="0" algn="just">
              <a:spcBef>
                <a:spcPts val="0"/>
              </a:spcBef>
              <a:spcAft>
                <a:spcPts val="0"/>
              </a:spcAft>
              <a:buClr>
                <a:schemeClr val="accent1">
                  <a:lumMod val="50000"/>
                </a:schemeClr>
              </a:buClr>
              <a:buNone/>
            </a:pPr>
            <a:endParaRPr lang="cs-CZ" sz="2000" dirty="0"/>
          </a:p>
          <a:p>
            <a:pPr marL="176212" lvl="3" indent="0" algn="just">
              <a:spcBef>
                <a:spcPts val="0"/>
              </a:spcBef>
              <a:spcAft>
                <a:spcPts val="0"/>
              </a:spcAft>
              <a:buClr>
                <a:schemeClr val="accent1">
                  <a:lumMod val="50000"/>
                </a:schemeClr>
              </a:buClr>
              <a:buNone/>
            </a:pPr>
            <a:endParaRPr lang="cs-CZ" sz="2000" dirty="0"/>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63409960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43">
                                            <p:txEl>
                                              <p:pRg st="2" end="2"/>
                                            </p:txEl>
                                          </p:spTgt>
                                        </p:tgtEl>
                                        <p:attrNameLst>
                                          <p:attrName>style.visibility</p:attrName>
                                        </p:attrNameLst>
                                      </p:cBhvr>
                                      <p:to>
                                        <p:strVal val="visible"/>
                                      </p:to>
                                    </p:set>
                                    <p:anim calcmode="lin" valueType="num">
                                      <p:cBhvr additive="base">
                                        <p:cTn id="7" dur="5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Dotazy deklarantů</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93800" y="711909"/>
            <a:ext cx="8982199" cy="5472609"/>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46037" indent="0" algn="just">
              <a:buNone/>
            </a:pPr>
            <a:r>
              <a:rPr lang="cs-CZ" sz="2400" b="1" dirty="0" smtClean="0">
                <a:sym typeface="Wingdings" panose="05000000000000000000" pitchFamily="2" charset="2"/>
              </a:rPr>
              <a:t>   </a:t>
            </a:r>
            <a:r>
              <a:rPr lang="cs-CZ" sz="2400" b="1" dirty="0" smtClean="0"/>
              <a:t>Dotaz</a:t>
            </a:r>
            <a:r>
              <a:rPr lang="cs-CZ" sz="2400" b="1" dirty="0"/>
              <a:t>:</a:t>
            </a:r>
            <a:r>
              <a:rPr lang="cs-CZ" sz="2400" dirty="0"/>
              <a:t>  </a:t>
            </a:r>
            <a:r>
              <a:rPr lang="cs-CZ" sz="2400" dirty="0" smtClean="0"/>
              <a:t>Může přímý nebo nepřímý zástupce od 1. 5. 2016 předkládat původní plné moci nebo musí mít nové? </a:t>
            </a:r>
          </a:p>
          <a:p>
            <a:pPr marL="46037" indent="0" algn="just">
              <a:buNone/>
            </a:pPr>
            <a:endParaRPr lang="cs-CZ" sz="2400" b="1" dirty="0">
              <a:solidFill>
                <a:schemeClr val="accent1">
                  <a:lumMod val="50000"/>
                </a:schemeClr>
              </a:solidFill>
              <a:sym typeface="Wingdings" panose="05000000000000000000" pitchFamily="2" charset="2"/>
            </a:endParaRPr>
          </a:p>
          <a:p>
            <a:pPr marL="46037" indent="0" algn="just">
              <a:buNone/>
            </a:pPr>
            <a:r>
              <a:rPr lang="cs-CZ" sz="2400" b="1" dirty="0" smtClean="0">
                <a:solidFill>
                  <a:schemeClr val="accent1">
                    <a:lumMod val="50000"/>
                  </a:schemeClr>
                </a:solidFill>
                <a:sym typeface="Wingdings" panose="05000000000000000000" pitchFamily="2" charset="2"/>
              </a:rPr>
              <a:t> Odpověď: </a:t>
            </a:r>
            <a:r>
              <a:rPr lang="cs-CZ" sz="2400" dirty="0">
                <a:solidFill>
                  <a:srgbClr val="1F497D"/>
                </a:solidFill>
                <a:latin typeface="Calibri" panose="020F0502020204030204" pitchFamily="34" charset="0"/>
                <a:ea typeface="Calibri" panose="020F0502020204030204" pitchFamily="34" charset="0"/>
                <a:cs typeface="Times New Roman" panose="02020603050405020304" pitchFamily="18" charset="0"/>
              </a:rPr>
              <a:t>Plné moci, z nichž je i dnes jasně patrné, čeho se věcně týkají, tedy zastupování v celním řízení/v jednání s celními orgány a také je z nich jasně zřejmé, o jakou formu zastoupení jde, plně platí ve svém rozsahu i nadále. Je zcela irelevantní, že je v nich odkazováno na stávající legislativu. </a:t>
            </a: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67943320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43">
                                            <p:txEl>
                                              <p:pRg st="3" end="3"/>
                                            </p:txEl>
                                          </p:spTgt>
                                        </p:tgtEl>
                                        <p:attrNameLst>
                                          <p:attrName>style.visibility</p:attrName>
                                        </p:attrNameLst>
                                      </p:cBhvr>
                                      <p:to>
                                        <p:strVal val="visible"/>
                                      </p:to>
                                    </p:set>
                                    <p:anim calcmode="lin" valueType="num">
                                      <p:cBhvr additive="base">
                                        <p:cTn id="7" dur="500" fill="hold"/>
                                        <p:tgtEl>
                                          <p:spTgt spid="1024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Zástupný symbol pro obsah 2"/>
          <p:cNvSpPr>
            <a:spLocks noGrp="1"/>
          </p:cNvSpPr>
          <p:nvPr>
            <p:ph sz="quarter" idx="13"/>
          </p:nvPr>
        </p:nvSpPr>
        <p:spPr>
          <a:xfrm>
            <a:off x="207963" y="969963"/>
            <a:ext cx="8802687" cy="5376862"/>
          </a:xfrm>
          <a:extLst/>
        </p:spPr>
        <p:txBody>
          <a:bodyPr/>
          <a:lstStyle/>
          <a:p>
            <a:pPr marL="442912" indent="0" algn="ctr">
              <a:buClr>
                <a:srgbClr val="002060"/>
              </a:buClr>
              <a:buFont typeface="Georgia" panose="02040502050405020303" pitchFamily="18" charset="0"/>
              <a:buNone/>
              <a:defRPr/>
            </a:pPr>
            <a:endParaRPr lang="cs-CZ" sz="4400" b="1" u="sng" dirty="0" smtClean="0">
              <a:solidFill>
                <a:schemeClr val="accent1">
                  <a:lumMod val="50000"/>
                </a:schemeClr>
              </a:solidFill>
            </a:endParaRPr>
          </a:p>
          <a:p>
            <a:pPr marL="46037" indent="0" algn="ctr">
              <a:buFont typeface="Georgia" panose="02040502050405020303" pitchFamily="18" charset="0"/>
              <a:buNone/>
              <a:defRPr/>
            </a:pPr>
            <a:endParaRPr lang="cs-CZ" sz="5400" b="1" dirty="0" smtClean="0">
              <a:solidFill>
                <a:schemeClr val="accent1">
                  <a:lumMod val="50000"/>
                </a:schemeClr>
              </a:solidFill>
            </a:endParaRPr>
          </a:p>
          <a:p>
            <a:pPr marL="46037" indent="0" algn="ctr">
              <a:buFont typeface="Georgia" panose="02040502050405020303" pitchFamily="18" charset="0"/>
              <a:buNone/>
              <a:defRPr/>
            </a:pPr>
            <a:r>
              <a:rPr lang="cs-CZ" sz="5400" b="1" dirty="0" smtClean="0">
                <a:solidFill>
                  <a:schemeClr val="accent1">
                    <a:lumMod val="50000"/>
                  </a:schemeClr>
                </a:solidFill>
              </a:rPr>
              <a:t>DĚKUJEME ZA POZORNOST</a:t>
            </a:r>
          </a:p>
        </p:txBody>
      </p:sp>
      <p:grpSp>
        <p:nvGrpSpPr>
          <p:cNvPr id="7172" name="Skupina 3"/>
          <p:cNvGrpSpPr>
            <a:grpSpLocks/>
          </p:cNvGrpSpPr>
          <p:nvPr/>
        </p:nvGrpSpPr>
        <p:grpSpPr bwMode="auto">
          <a:xfrm>
            <a:off x="233363" y="0"/>
            <a:ext cx="9010650" cy="6858000"/>
            <a:chOff x="125981" y="-486"/>
            <a:chExt cx="9009808" cy="6858486"/>
          </a:xfrm>
        </p:grpSpPr>
        <p:pic>
          <p:nvPicPr>
            <p:cNvPr id="7173" name="Picture 20" descr="paveza_pruhled"/>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27813569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a:solidFill>
                  <a:schemeClr val="accent1">
                    <a:lumMod val="50000"/>
                  </a:schemeClr>
                </a:solidFill>
              </a:rPr>
              <a:t>Obecná ustanovení a zásady </a:t>
            </a:r>
            <a:r>
              <a:rPr lang="cs-CZ" altLang="cs-CZ" sz="3600" dirty="0" smtClean="0">
                <a:solidFill>
                  <a:schemeClr val="accent1">
                    <a:lumMod val="50000"/>
                  </a:schemeClr>
                </a:solidFill>
              </a:rPr>
              <a:t>(2)</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1018357"/>
            <a:ext cx="8802687" cy="5267467"/>
          </a:xfrm>
          <a:extLst/>
        </p:spPr>
        <p:txBody>
          <a:bodyPr/>
          <a:lstStyle/>
          <a:p>
            <a:pPr marL="46037" indent="0" algn="just">
              <a:buNone/>
              <a:defRPr/>
            </a:pPr>
            <a:r>
              <a:rPr lang="cs-CZ" sz="2400" b="1" dirty="0" smtClean="0">
                <a:solidFill>
                  <a:schemeClr val="accent1">
                    <a:lumMod val="50000"/>
                  </a:schemeClr>
                </a:solidFill>
              </a:rPr>
              <a:t>Definice osoby, usazené na území EU (čl. 5 odst. 31 a 32 UCC)</a:t>
            </a:r>
            <a:endParaRPr lang="cs-CZ" sz="24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O</a:t>
            </a:r>
            <a:r>
              <a:rPr lang="cs-CZ" sz="2000" dirty="0" smtClean="0">
                <a:solidFill>
                  <a:schemeClr val="accent1">
                    <a:lumMod val="50000"/>
                  </a:schemeClr>
                </a:solidFill>
              </a:rPr>
              <a:t>proti stávajícímu CC dochází ke zpřesnění (k přesnému definování) pojmu „</a:t>
            </a:r>
            <a:r>
              <a:rPr lang="cs-CZ" sz="2000" b="1" dirty="0" smtClean="0">
                <a:solidFill>
                  <a:schemeClr val="accent1">
                    <a:lumMod val="50000"/>
                  </a:schemeClr>
                </a:solidFill>
              </a:rPr>
              <a:t>stálá provozovna</a:t>
            </a:r>
            <a:r>
              <a:rPr lang="cs-CZ" sz="2000" dirty="0" smtClean="0">
                <a:solidFill>
                  <a:schemeClr val="accent1">
                    <a:lumMod val="50000"/>
                  </a:schemeClr>
                </a:solidFill>
              </a:rPr>
              <a:t>“, a to analogicky se zásadami např. při správě DPH (viz definice provozovny v § 4 odst. 1 písm. j) ZDPH).</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Musí být trvalá </a:t>
            </a:r>
            <a:r>
              <a:rPr lang="cs-CZ" sz="2000" dirty="0" smtClean="0">
                <a:solidFill>
                  <a:schemeClr val="accent1">
                    <a:lumMod val="50000"/>
                  </a:schemeClr>
                </a:solidFill>
              </a:rPr>
              <a:t>(stálá) a mít </a:t>
            </a:r>
            <a:r>
              <a:rPr lang="cs-CZ" sz="2000" b="1" dirty="0" smtClean="0">
                <a:solidFill>
                  <a:schemeClr val="accent1">
                    <a:lumMod val="50000"/>
                  </a:schemeClr>
                </a:solidFill>
              </a:rPr>
              <a:t>nezbytné personální a technické zdroje</a:t>
            </a:r>
            <a:r>
              <a:rPr lang="cs-CZ" sz="2000" dirty="0" smtClean="0">
                <a:solidFill>
                  <a:schemeClr val="accent1">
                    <a:lumMod val="50000"/>
                  </a:schemeClr>
                </a:solidFill>
              </a:rPr>
              <a:t>, prostřednictvím kterých vykonává dotyčná osoba své (zde celní) operace.</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Pro to, aby byla </a:t>
            </a:r>
            <a:r>
              <a:rPr lang="cs-CZ" sz="2000" b="1" dirty="0" err="1" smtClean="0">
                <a:solidFill>
                  <a:schemeClr val="accent1">
                    <a:lumMod val="50000"/>
                  </a:schemeClr>
                </a:solidFill>
              </a:rPr>
              <a:t>třetizemní</a:t>
            </a:r>
            <a:r>
              <a:rPr lang="cs-CZ" sz="2000" b="1" dirty="0" smtClean="0">
                <a:solidFill>
                  <a:schemeClr val="accent1">
                    <a:lumMod val="50000"/>
                  </a:schemeClr>
                </a:solidFill>
              </a:rPr>
              <a:t> osoba považována za osobu usazenou v EU</a:t>
            </a:r>
            <a:r>
              <a:rPr lang="cs-CZ" sz="2000" dirty="0" smtClean="0">
                <a:solidFill>
                  <a:schemeClr val="accent1">
                    <a:lumMod val="50000"/>
                  </a:schemeClr>
                </a:solidFill>
              </a:rPr>
              <a:t>, tedy již nestačí, aby měla - např. jako v ČR – zaregistrovánu organizační složku svého podniku pouze administrativně v obchodním rejstříku, tj. bez skutečné existence stálé provozovny s uvedenými atributy.</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Taková osoba od 1. 5. 2016 již nadále nebude považována za osobu usazenou v EU </a:t>
            </a:r>
            <a:r>
              <a:rPr lang="cs-CZ" sz="2000" dirty="0">
                <a:solidFill>
                  <a:schemeClr val="accent1">
                    <a:lumMod val="50000"/>
                  </a:schemeClr>
                </a:solidFill>
              </a:rPr>
              <a:t>s</a:t>
            </a:r>
            <a:r>
              <a:rPr lang="cs-CZ" sz="2000" dirty="0" smtClean="0">
                <a:solidFill>
                  <a:schemeClr val="accent1">
                    <a:lumMod val="50000"/>
                  </a:schemeClr>
                </a:solidFill>
              </a:rPr>
              <a:t> dopady např. na možnost být </a:t>
            </a:r>
            <a:r>
              <a:rPr lang="cs-CZ" sz="2000" b="1" dirty="0" smtClean="0">
                <a:solidFill>
                  <a:schemeClr val="accent1">
                    <a:lumMod val="50000"/>
                  </a:schemeClr>
                </a:solidFill>
              </a:rPr>
              <a:t>deklarantem, zástupcem, držitelem souborné jistoty, držitelem povolení některých zvláštních režimů, schváleným vývozcem</a:t>
            </a:r>
            <a:r>
              <a:rPr lang="cs-CZ" sz="2000" dirty="0" smtClean="0">
                <a:solidFill>
                  <a:schemeClr val="accent1">
                    <a:lumMod val="50000"/>
                  </a:schemeClr>
                </a:solidFill>
              </a:rPr>
              <a:t> atd. </a:t>
            </a: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1749649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a:solidFill>
                  <a:schemeClr val="accent1">
                    <a:lumMod val="50000"/>
                  </a:schemeClr>
                </a:solidFill>
              </a:rPr>
              <a:t>Obecná ustanovení a zásady </a:t>
            </a:r>
            <a:r>
              <a:rPr lang="cs-CZ" altLang="cs-CZ" sz="3600" dirty="0" smtClean="0">
                <a:solidFill>
                  <a:schemeClr val="accent1">
                    <a:lumMod val="50000"/>
                  </a:schemeClr>
                </a:solidFill>
              </a:rPr>
              <a:t>(</a:t>
            </a:r>
            <a:r>
              <a:rPr lang="cs-CZ" altLang="cs-CZ" sz="3600" dirty="0">
                <a:solidFill>
                  <a:schemeClr val="accent1">
                    <a:lumMod val="50000"/>
                  </a:schemeClr>
                </a:solidFill>
              </a:rPr>
              <a:t>3</a:t>
            </a:r>
            <a:r>
              <a:rPr lang="cs-CZ" altLang="cs-CZ" sz="3600" dirty="0" smtClean="0">
                <a:solidFill>
                  <a:schemeClr val="accent1">
                    <a:lumMod val="50000"/>
                  </a:schemeClr>
                </a:solidFill>
              </a:rPr>
              <a:t>)</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882520"/>
            <a:ext cx="8802687" cy="5403304"/>
          </a:xfrm>
          <a:extLst/>
        </p:spPr>
        <p:txBody>
          <a:bodyPr/>
          <a:lstStyle/>
          <a:p>
            <a:pPr marL="46037" indent="0" algn="just">
              <a:buNone/>
              <a:defRPr/>
            </a:pPr>
            <a:r>
              <a:rPr lang="cs-CZ" sz="2400" b="1" dirty="0" smtClean="0">
                <a:solidFill>
                  <a:schemeClr val="accent1">
                    <a:lumMod val="50000"/>
                  </a:schemeClr>
                </a:solidFill>
              </a:rPr>
              <a:t>Definice zboží neobchodní povahy (čl. 1 odst. 21 UCC DA)</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Oproti stávajícímu CCIP (čl. 1 odst. 6 CCIP) je definice zúžena pouze na </a:t>
            </a:r>
            <a:r>
              <a:rPr lang="cs-CZ" sz="2000" b="1" dirty="0" smtClean="0">
                <a:solidFill>
                  <a:schemeClr val="accent1">
                    <a:lumMod val="50000"/>
                  </a:schemeClr>
                </a:solidFill>
              </a:rPr>
              <a:t>zásilky mezi soukromými osobami, </a:t>
            </a:r>
            <a:r>
              <a:rPr lang="cs-CZ" sz="2000" dirty="0" smtClean="0">
                <a:solidFill>
                  <a:schemeClr val="accent1">
                    <a:lumMod val="50000"/>
                  </a:schemeClr>
                </a:solidFill>
              </a:rPr>
              <a:t>kdy současně </a:t>
            </a:r>
            <a:r>
              <a:rPr lang="cs-CZ" sz="2000" b="1" dirty="0" smtClean="0">
                <a:solidFill>
                  <a:schemeClr val="accent1">
                    <a:lumMod val="50000"/>
                  </a:schemeClr>
                </a:solidFill>
              </a:rPr>
              <a:t>příjemce</a:t>
            </a:r>
            <a:r>
              <a:rPr lang="cs-CZ" sz="2000" dirty="0" smtClean="0">
                <a:solidFill>
                  <a:schemeClr val="accent1">
                    <a:lumMod val="50000"/>
                  </a:schemeClr>
                </a:solidFill>
              </a:rPr>
              <a:t> </a:t>
            </a:r>
            <a:r>
              <a:rPr lang="cs-CZ" sz="2000" b="1" dirty="0" smtClean="0">
                <a:solidFill>
                  <a:schemeClr val="accent1">
                    <a:lumMod val="50000"/>
                  </a:schemeClr>
                </a:solidFill>
              </a:rPr>
              <a:t>nesmí </a:t>
            </a:r>
            <a:r>
              <a:rPr lang="cs-CZ" sz="2000" dirty="0" smtClean="0">
                <a:solidFill>
                  <a:schemeClr val="accent1">
                    <a:lumMod val="50000"/>
                  </a:schemeClr>
                </a:solidFill>
              </a:rPr>
              <a:t>odesilateli</a:t>
            </a:r>
            <a:r>
              <a:rPr lang="cs-CZ" sz="2000" b="1" dirty="0" smtClean="0">
                <a:solidFill>
                  <a:schemeClr val="accent1">
                    <a:lumMod val="50000"/>
                  </a:schemeClr>
                </a:solidFill>
              </a:rPr>
              <a:t> cokoli platit</a:t>
            </a:r>
            <a:r>
              <a:rPr lang="cs-CZ" sz="2000" dirty="0" smtClean="0">
                <a:solidFill>
                  <a:schemeClr val="accent1">
                    <a:lumMod val="50000"/>
                  </a:schemeClr>
                </a:solidFill>
              </a:rPr>
              <a:t>, přičemž příležitostná povaha, osobní použití příjemci nebo členy jejich rodin a (ne)svědčení o obchodním záměru v definici zůstávají a dále zboží </a:t>
            </a:r>
            <a:r>
              <a:rPr lang="cs-CZ" sz="2000" b="1" dirty="0" smtClean="0">
                <a:solidFill>
                  <a:schemeClr val="accent1">
                    <a:lumMod val="50000"/>
                  </a:schemeClr>
                </a:solidFill>
              </a:rPr>
              <a:t>v osobních zavazadlech cestujících. </a:t>
            </a:r>
            <a:r>
              <a:rPr lang="cs-CZ" sz="2000" dirty="0">
                <a:solidFill>
                  <a:schemeClr val="accent1">
                    <a:lumMod val="50000"/>
                  </a:schemeClr>
                </a:solidFill>
              </a:rPr>
              <a:t>D</a:t>
            </a:r>
            <a:r>
              <a:rPr lang="cs-CZ" sz="2000" dirty="0" smtClean="0">
                <a:solidFill>
                  <a:schemeClr val="accent1">
                    <a:lumMod val="50000"/>
                  </a:schemeClr>
                </a:solidFill>
              </a:rPr>
              <a:t>efinice </a:t>
            </a:r>
            <a:r>
              <a:rPr lang="cs-CZ" sz="2000" dirty="0">
                <a:solidFill>
                  <a:schemeClr val="accent1">
                    <a:lumMod val="50000"/>
                  </a:schemeClr>
                </a:solidFill>
              </a:rPr>
              <a:t>odpovídá čl. 25 a 26 NR 1186/2009 a podmínce pro uplatnění paušální celní sazby v příloze I </a:t>
            </a:r>
            <a:r>
              <a:rPr lang="cs-CZ" sz="2000" dirty="0" smtClean="0">
                <a:solidFill>
                  <a:schemeClr val="accent1">
                    <a:lumMod val="50000"/>
                  </a:schemeClr>
                </a:solidFill>
              </a:rPr>
              <a:t>celního </a:t>
            </a:r>
            <a:r>
              <a:rPr lang="cs-CZ" sz="2000" dirty="0">
                <a:solidFill>
                  <a:schemeClr val="accent1">
                    <a:lumMod val="50000"/>
                  </a:schemeClr>
                </a:solidFill>
              </a:rPr>
              <a:t>s</a:t>
            </a:r>
            <a:r>
              <a:rPr lang="cs-CZ" sz="2000" dirty="0" smtClean="0">
                <a:solidFill>
                  <a:schemeClr val="accent1">
                    <a:lumMod val="50000"/>
                  </a:schemeClr>
                </a:solidFill>
              </a:rPr>
              <a:t>azebníku.</a:t>
            </a:r>
            <a:endParaRPr lang="cs-CZ" sz="2000" b="1"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Mezi zboží neobchodní povahy nebude již nadále zahrnuto zboží, které soukromá osoba usazená v EU ve třetí zemi zakoupila, resp. není jí zasíláno soukromou osobou zdarma nebo je zasíláno hospodářským (podnikajícím) subjektem – v tomto případě půjde naopak o </a:t>
            </a:r>
            <a:r>
              <a:rPr lang="cs-CZ" sz="2000" b="1" dirty="0" smtClean="0">
                <a:solidFill>
                  <a:schemeClr val="accent1">
                    <a:lumMod val="50000"/>
                  </a:schemeClr>
                </a:solidFill>
              </a:rPr>
              <a:t>zboží obchodní povahy.</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Pouze takové zboží může být považováno např. za zboží uvedené např. v čl. 135 odst. 1 písm. a) a 137 odst. 1 písm. a) UCC DA (volný oběh a vývoz), na které je </a:t>
            </a:r>
            <a:r>
              <a:rPr lang="cs-CZ" sz="2000" b="1" dirty="0" smtClean="0">
                <a:solidFill>
                  <a:schemeClr val="accent1">
                    <a:lumMod val="50000"/>
                  </a:schemeClr>
                </a:solidFill>
              </a:rPr>
              <a:t>přípustné</a:t>
            </a:r>
            <a:r>
              <a:rPr lang="cs-CZ" sz="2000" dirty="0" smtClean="0">
                <a:solidFill>
                  <a:schemeClr val="accent1">
                    <a:lumMod val="50000"/>
                  </a:schemeClr>
                </a:solidFill>
              </a:rPr>
              <a:t> z tohoto titulu podat </a:t>
            </a:r>
            <a:r>
              <a:rPr lang="cs-CZ" sz="2000" b="1" dirty="0" smtClean="0">
                <a:solidFill>
                  <a:schemeClr val="accent1">
                    <a:lumMod val="50000"/>
                  </a:schemeClr>
                </a:solidFill>
              </a:rPr>
              <a:t>ústní celní prohlášení. </a:t>
            </a:r>
            <a:r>
              <a:rPr lang="cs-CZ" sz="2000" dirty="0" smtClean="0">
                <a:solidFill>
                  <a:schemeClr val="accent1">
                    <a:lumMod val="50000"/>
                  </a:schemeClr>
                </a:solidFill>
              </a:rPr>
              <a:t>Dopad též na oblasti těch </a:t>
            </a:r>
            <a:r>
              <a:rPr lang="cs-CZ" sz="2000" b="1" dirty="0" smtClean="0">
                <a:solidFill>
                  <a:schemeClr val="accent1">
                    <a:lumMod val="50000"/>
                  </a:schemeClr>
                </a:solidFill>
              </a:rPr>
              <a:t>zákazů a omezení</a:t>
            </a:r>
            <a:r>
              <a:rPr lang="cs-CZ" sz="2000" dirty="0" smtClean="0">
                <a:solidFill>
                  <a:schemeClr val="accent1">
                    <a:lumMod val="50000"/>
                  </a:schemeClr>
                </a:solidFill>
              </a:rPr>
              <a:t>, kde </a:t>
            </a:r>
            <a:r>
              <a:rPr lang="cs-CZ" sz="2000" b="1" dirty="0" smtClean="0">
                <a:solidFill>
                  <a:schemeClr val="accent1">
                    <a:lumMod val="50000"/>
                  </a:schemeClr>
                </a:solidFill>
              </a:rPr>
              <a:t>není zvláštní </a:t>
            </a:r>
            <a:r>
              <a:rPr lang="cs-CZ" sz="2000" dirty="0" smtClean="0">
                <a:solidFill>
                  <a:schemeClr val="accent1">
                    <a:lumMod val="50000"/>
                  </a:schemeClr>
                </a:solidFill>
              </a:rPr>
              <a:t>(samostatná) </a:t>
            </a:r>
            <a:r>
              <a:rPr lang="cs-CZ" sz="2000" b="1" dirty="0" smtClean="0">
                <a:solidFill>
                  <a:schemeClr val="accent1">
                    <a:lumMod val="50000"/>
                  </a:schemeClr>
                </a:solidFill>
              </a:rPr>
              <a:t>definice</a:t>
            </a:r>
            <a:r>
              <a:rPr lang="cs-CZ" sz="2000" dirty="0" smtClean="0">
                <a:solidFill>
                  <a:schemeClr val="accent1">
                    <a:lumMod val="50000"/>
                  </a:schemeClr>
                </a:solidFill>
              </a:rPr>
              <a:t>, a které v této oblasti vycházejí pouze z celních předpisů.  </a:t>
            </a:r>
            <a:endParaRPr lang="cs-CZ" sz="2000" b="1"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2673242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a:solidFill>
                  <a:schemeClr val="accent1">
                    <a:lumMod val="50000"/>
                  </a:schemeClr>
                </a:solidFill>
              </a:rPr>
              <a:t>Obecná ustanovení a zásady </a:t>
            </a:r>
            <a:r>
              <a:rPr lang="cs-CZ" altLang="cs-CZ" sz="3600" dirty="0" smtClean="0">
                <a:solidFill>
                  <a:schemeClr val="accent1">
                    <a:lumMod val="50000"/>
                  </a:schemeClr>
                </a:solidFill>
              </a:rPr>
              <a:t>(4)</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692697"/>
            <a:ext cx="8802687" cy="5593128"/>
          </a:xfrm>
          <a:extLst/>
        </p:spPr>
        <p:txBody>
          <a:bodyPr/>
          <a:lstStyle/>
          <a:p>
            <a:pPr marL="46037" indent="0" algn="just">
              <a:buNone/>
              <a:defRPr/>
            </a:pPr>
            <a:r>
              <a:rPr lang="cs-CZ" sz="2400" b="1" dirty="0" smtClean="0">
                <a:solidFill>
                  <a:schemeClr val="accent1">
                    <a:lumMod val="50000"/>
                  </a:schemeClr>
                </a:solidFill>
              </a:rPr>
              <a:t>Zvláštní formy podání CP - volný oběh (čl. 135, 138 a 141 UCC DA)</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Čl. 135 odst. 1 písm. a) UCC DA – </a:t>
            </a:r>
            <a:r>
              <a:rPr lang="cs-CZ" sz="2000" b="1" dirty="0" smtClean="0">
                <a:solidFill>
                  <a:schemeClr val="accent1">
                    <a:lumMod val="50000"/>
                  </a:schemeClr>
                </a:solidFill>
              </a:rPr>
              <a:t>do</a:t>
            </a:r>
            <a:r>
              <a:rPr lang="cs-CZ" sz="2000" dirty="0" smtClean="0">
                <a:solidFill>
                  <a:schemeClr val="accent1">
                    <a:lumMod val="50000"/>
                  </a:schemeClr>
                </a:solidFill>
              </a:rPr>
              <a:t> </a:t>
            </a:r>
            <a:r>
              <a:rPr lang="cs-CZ" sz="2000" b="1" dirty="0" smtClean="0">
                <a:solidFill>
                  <a:schemeClr val="accent1">
                    <a:lumMod val="50000"/>
                  </a:schemeClr>
                </a:solidFill>
              </a:rPr>
              <a:t>volného oběhu </a:t>
            </a:r>
            <a:r>
              <a:rPr lang="cs-CZ" sz="2000" dirty="0" smtClean="0">
                <a:solidFill>
                  <a:schemeClr val="accent1">
                    <a:lumMod val="50000"/>
                  </a:schemeClr>
                </a:solidFill>
              </a:rPr>
              <a:t>lze podat CP </a:t>
            </a:r>
            <a:r>
              <a:rPr lang="cs-CZ" sz="2000" b="1" dirty="0" smtClean="0">
                <a:solidFill>
                  <a:schemeClr val="accent1">
                    <a:lumMod val="50000"/>
                  </a:schemeClr>
                </a:solidFill>
              </a:rPr>
              <a:t>ústně</a:t>
            </a:r>
            <a:r>
              <a:rPr lang="cs-CZ" sz="2000" dirty="0" smtClean="0">
                <a:solidFill>
                  <a:schemeClr val="accent1">
                    <a:lumMod val="50000"/>
                  </a:schemeClr>
                </a:solidFill>
              </a:rPr>
              <a:t> u zboží </a:t>
            </a:r>
            <a:r>
              <a:rPr lang="cs-CZ" sz="2000" b="1" dirty="0" smtClean="0">
                <a:solidFill>
                  <a:schemeClr val="accent1">
                    <a:lumMod val="50000"/>
                  </a:schemeClr>
                </a:solidFill>
              </a:rPr>
              <a:t>neobchodní </a:t>
            </a:r>
            <a:r>
              <a:rPr lang="cs-CZ" sz="2000" dirty="0" smtClean="0">
                <a:solidFill>
                  <a:schemeClr val="accent1">
                    <a:lumMod val="50000"/>
                  </a:schemeClr>
                </a:solidFill>
              </a:rPr>
              <a:t>povahy</a:t>
            </a:r>
            <a:r>
              <a:rPr lang="cs-CZ" sz="2000" b="1" dirty="0" smtClean="0">
                <a:solidFill>
                  <a:schemeClr val="accent1">
                    <a:lumMod val="50000"/>
                  </a:schemeClr>
                </a:solidFill>
              </a:rPr>
              <a:t> </a:t>
            </a:r>
            <a:r>
              <a:rPr lang="cs-CZ" sz="2000" dirty="0" smtClean="0">
                <a:solidFill>
                  <a:schemeClr val="accent1">
                    <a:lumMod val="50000"/>
                  </a:schemeClr>
                </a:solidFill>
              </a:rPr>
              <a:t>(definice viz čl. 1 odst. 21 UCC DA – zejm. odesilatel i příjemce musí být soukromé osoby a zboží musí být zasíláno bezplatně nebo musí jít o zboží nacházející se v osobních zavazadlech cestujících).</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Čl. 135 odst. 1 písm. </a:t>
            </a:r>
            <a:r>
              <a:rPr lang="cs-CZ" sz="2000" dirty="0" smtClean="0">
                <a:solidFill>
                  <a:schemeClr val="accent1">
                    <a:lumMod val="50000"/>
                  </a:schemeClr>
                </a:solidFill>
              </a:rPr>
              <a:t>b) </a:t>
            </a:r>
            <a:r>
              <a:rPr lang="cs-CZ" sz="2000" dirty="0">
                <a:solidFill>
                  <a:schemeClr val="accent1">
                    <a:lumMod val="50000"/>
                  </a:schemeClr>
                </a:solidFill>
              </a:rPr>
              <a:t>UCC DA  </a:t>
            </a:r>
            <a:r>
              <a:rPr lang="cs-CZ" sz="2000" dirty="0" smtClean="0">
                <a:solidFill>
                  <a:schemeClr val="accent1">
                    <a:lumMod val="50000"/>
                  </a:schemeClr>
                </a:solidFill>
              </a:rPr>
              <a:t>- u zboží </a:t>
            </a:r>
            <a:r>
              <a:rPr lang="cs-CZ" sz="2000" b="1" dirty="0" smtClean="0">
                <a:solidFill>
                  <a:schemeClr val="accent1">
                    <a:lumMod val="50000"/>
                  </a:schemeClr>
                </a:solidFill>
              </a:rPr>
              <a:t>obchodní </a:t>
            </a:r>
            <a:r>
              <a:rPr lang="cs-CZ" sz="2000" dirty="0" smtClean="0">
                <a:solidFill>
                  <a:schemeClr val="accent1">
                    <a:lumMod val="50000"/>
                  </a:schemeClr>
                </a:solidFill>
              </a:rPr>
              <a:t>povahy</a:t>
            </a:r>
            <a:r>
              <a:rPr lang="cs-CZ" sz="2000" b="1" dirty="0" smtClean="0">
                <a:solidFill>
                  <a:schemeClr val="accent1">
                    <a:lumMod val="50000"/>
                  </a:schemeClr>
                </a:solidFill>
              </a:rPr>
              <a:t> </a:t>
            </a:r>
            <a:r>
              <a:rPr lang="cs-CZ" sz="2000" dirty="0" smtClean="0">
                <a:solidFill>
                  <a:schemeClr val="accent1">
                    <a:lumMod val="50000"/>
                  </a:schemeClr>
                </a:solidFill>
              </a:rPr>
              <a:t>tehdy, nachází – </a:t>
            </a:r>
            <a:r>
              <a:rPr lang="cs-CZ" sz="2000" dirty="0" err="1" smtClean="0">
                <a:solidFill>
                  <a:schemeClr val="accent1">
                    <a:lumMod val="50000"/>
                  </a:schemeClr>
                </a:solidFill>
              </a:rPr>
              <a:t>li</a:t>
            </a:r>
            <a:r>
              <a:rPr lang="cs-CZ" sz="2000" dirty="0" smtClean="0">
                <a:solidFill>
                  <a:schemeClr val="accent1">
                    <a:lumMod val="50000"/>
                  </a:schemeClr>
                </a:solidFill>
              </a:rPr>
              <a:t> se </a:t>
            </a:r>
            <a:r>
              <a:rPr lang="cs-CZ" sz="2000" b="1" dirty="0" smtClean="0">
                <a:solidFill>
                  <a:schemeClr val="accent1">
                    <a:lumMod val="50000"/>
                  </a:schemeClr>
                </a:solidFill>
              </a:rPr>
              <a:t>v osobních zavazadlech cestujících</a:t>
            </a:r>
            <a:r>
              <a:rPr lang="cs-CZ" sz="2000" dirty="0" smtClean="0">
                <a:solidFill>
                  <a:schemeClr val="accent1">
                    <a:lumMod val="50000"/>
                  </a:schemeClr>
                </a:solidFill>
              </a:rPr>
              <a:t>, pokud jeho hodnota nepřesahuje 1 000 EUR nebo jeho čistá hmotnost nepřesahuje 1 000 kg.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Jde o případy </a:t>
            </a:r>
            <a:r>
              <a:rPr lang="cs-CZ" sz="2000" b="1" dirty="0" smtClean="0">
                <a:solidFill>
                  <a:schemeClr val="accent1">
                    <a:lumMod val="50000"/>
                  </a:schemeClr>
                </a:solidFill>
              </a:rPr>
              <a:t>dovozu</a:t>
            </a:r>
            <a:r>
              <a:rPr lang="cs-CZ" sz="2000" dirty="0" smtClean="0">
                <a:solidFill>
                  <a:schemeClr val="accent1">
                    <a:lumMod val="50000"/>
                  </a:schemeClr>
                </a:solidFill>
              </a:rPr>
              <a:t> zboží, nesplňující definici zboží neobchodní povahy, např. zakoupené hospodářským subjektem, ale převážené cestujícím.</a:t>
            </a:r>
            <a:r>
              <a:rPr lang="cs-CZ" sz="2000" b="1" dirty="0" smtClean="0">
                <a:solidFill>
                  <a:schemeClr val="accent1">
                    <a:lumMod val="50000"/>
                  </a:schemeClr>
                </a:solidFill>
              </a:rPr>
              <a:t> </a:t>
            </a:r>
            <a:r>
              <a:rPr lang="cs-CZ" sz="2000" dirty="0" smtClean="0">
                <a:solidFill>
                  <a:schemeClr val="accent1">
                    <a:lumMod val="50000"/>
                  </a:schemeClr>
                </a:solidFill>
              </a:rPr>
              <a:t>Dle čl. 143 UCC DA lze podat na zboží přepravované cestujícím CP písemně.</a:t>
            </a: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Čl. 138 a 141 odst. 5 UCC DA (novela v rámci</a:t>
            </a:r>
            <a:r>
              <a:rPr lang="cs-CZ" sz="2000" dirty="0">
                <a:solidFill>
                  <a:schemeClr val="accent1">
                    <a:lumMod val="50000"/>
                  </a:schemeClr>
                </a:solidFill>
              </a:rPr>
              <a:t> </a:t>
            </a:r>
            <a:r>
              <a:rPr lang="cs-CZ" sz="2000" dirty="0" smtClean="0">
                <a:solidFill>
                  <a:schemeClr val="accent1">
                    <a:lumMod val="50000"/>
                  </a:schemeClr>
                </a:solidFill>
              </a:rPr>
              <a:t>TDA) – </a:t>
            </a:r>
            <a:r>
              <a:rPr lang="cs-CZ" sz="2000" b="1" dirty="0" smtClean="0">
                <a:solidFill>
                  <a:schemeClr val="accent1">
                    <a:lumMod val="50000"/>
                  </a:schemeClr>
                </a:solidFill>
              </a:rPr>
              <a:t>úkonem, považovaným za CP</a:t>
            </a:r>
            <a:r>
              <a:rPr lang="cs-CZ" sz="2000" dirty="0" smtClean="0">
                <a:solidFill>
                  <a:schemeClr val="accent1">
                    <a:lumMod val="50000"/>
                  </a:schemeClr>
                </a:solidFill>
              </a:rPr>
              <a:t>, je do doby modernizace vnitrostátních systémů </a:t>
            </a:r>
            <a:r>
              <a:rPr lang="cs-CZ" sz="2000" b="1" dirty="0">
                <a:solidFill>
                  <a:schemeClr val="accent1">
                    <a:lumMod val="50000"/>
                  </a:schemeClr>
                </a:solidFill>
              </a:rPr>
              <a:t>pro dovoz</a:t>
            </a:r>
            <a:r>
              <a:rPr lang="cs-CZ" sz="2000" dirty="0">
                <a:solidFill>
                  <a:schemeClr val="accent1">
                    <a:lumMod val="50000"/>
                  </a:schemeClr>
                </a:solidFill>
              </a:rPr>
              <a:t> také </a:t>
            </a:r>
            <a:r>
              <a:rPr lang="cs-CZ" sz="2000" dirty="0" smtClean="0">
                <a:solidFill>
                  <a:schemeClr val="accent1">
                    <a:lumMod val="50000"/>
                  </a:schemeClr>
                </a:solidFill>
              </a:rPr>
              <a:t>samotné </a:t>
            </a:r>
            <a:r>
              <a:rPr lang="cs-CZ" sz="2000" b="1" dirty="0" smtClean="0">
                <a:solidFill>
                  <a:schemeClr val="accent1">
                    <a:lumMod val="50000"/>
                  </a:schemeClr>
                </a:solidFill>
              </a:rPr>
              <a:t>předložení</a:t>
            </a:r>
            <a:r>
              <a:rPr lang="cs-CZ" sz="2000" dirty="0" smtClean="0">
                <a:solidFill>
                  <a:schemeClr val="accent1">
                    <a:lumMod val="50000"/>
                  </a:schemeClr>
                </a:solidFill>
              </a:rPr>
              <a:t> zboží v hodnotě </a:t>
            </a:r>
            <a:r>
              <a:rPr lang="cs-CZ" sz="2000" b="1" dirty="0" smtClean="0">
                <a:solidFill>
                  <a:schemeClr val="accent1">
                    <a:lumMod val="50000"/>
                  </a:schemeClr>
                </a:solidFill>
              </a:rPr>
              <a:t>do 22 EUR</a:t>
            </a:r>
            <a:r>
              <a:rPr lang="cs-CZ" sz="2000" dirty="0" smtClean="0">
                <a:solidFill>
                  <a:schemeClr val="accent1">
                    <a:lumMod val="50000"/>
                  </a:schemeClr>
                </a:solidFill>
              </a:rPr>
              <a:t>. Obdobně je postupováno podle čl. 144 UCC DA i u poštovních zásilek (do modernizace používán stávající postup, kdy se za CP považuje předložení zboží, existuje – </a:t>
            </a:r>
            <a:r>
              <a:rPr lang="cs-CZ" sz="2000" dirty="0" err="1" smtClean="0">
                <a:solidFill>
                  <a:schemeClr val="accent1">
                    <a:lumMod val="50000"/>
                  </a:schemeClr>
                </a:solidFill>
              </a:rPr>
              <a:t>li</a:t>
            </a:r>
            <a:r>
              <a:rPr lang="cs-CZ" sz="2000" dirty="0" smtClean="0">
                <a:solidFill>
                  <a:schemeClr val="accent1">
                    <a:lumMod val="50000"/>
                  </a:schemeClr>
                </a:solidFill>
              </a:rPr>
              <a:t> CN 22 a/nebo CN 23).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1768503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a:solidFill>
                  <a:schemeClr val="accent1">
                    <a:lumMod val="50000"/>
                  </a:schemeClr>
                </a:solidFill>
              </a:rPr>
              <a:t>Obecná ustanovení a zásady </a:t>
            </a:r>
            <a:r>
              <a:rPr lang="cs-CZ" altLang="cs-CZ" sz="3600" dirty="0" smtClean="0">
                <a:solidFill>
                  <a:schemeClr val="accent1">
                    <a:lumMod val="50000"/>
                  </a:schemeClr>
                </a:solidFill>
              </a:rPr>
              <a:t>(5)</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0" y="548680"/>
            <a:ext cx="8982199" cy="5737145"/>
          </a:xfrm>
          <a:extLst/>
        </p:spPr>
        <p:txBody>
          <a:bodyPr/>
          <a:lstStyle/>
          <a:p>
            <a:pPr marL="46037" indent="0" algn="just">
              <a:buNone/>
              <a:defRPr/>
            </a:pPr>
            <a:r>
              <a:rPr lang="cs-CZ" sz="2400" b="1" dirty="0" smtClean="0">
                <a:solidFill>
                  <a:schemeClr val="accent1">
                    <a:lumMod val="50000"/>
                  </a:schemeClr>
                </a:solidFill>
              </a:rPr>
              <a:t>Zvláštní formy podání CP – vývoz (čl. 137 UCC DA)</a:t>
            </a:r>
            <a:endParaRPr lang="cs-CZ" sz="24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Čl. 137 odst. 1 písm. a) UCC DA – pro </a:t>
            </a:r>
            <a:r>
              <a:rPr lang="cs-CZ" sz="2000" b="1" dirty="0" smtClean="0">
                <a:solidFill>
                  <a:schemeClr val="accent1">
                    <a:lumMod val="50000"/>
                  </a:schemeClr>
                </a:solidFill>
              </a:rPr>
              <a:t>vývoz </a:t>
            </a:r>
            <a:r>
              <a:rPr lang="cs-CZ" sz="2000" dirty="0" smtClean="0">
                <a:solidFill>
                  <a:schemeClr val="accent1">
                    <a:lumMod val="50000"/>
                  </a:schemeClr>
                </a:solidFill>
              </a:rPr>
              <a:t>lze podat CP </a:t>
            </a:r>
            <a:r>
              <a:rPr lang="cs-CZ" sz="2000" b="1" dirty="0" smtClean="0">
                <a:solidFill>
                  <a:schemeClr val="accent1">
                    <a:lumMod val="50000"/>
                  </a:schemeClr>
                </a:solidFill>
              </a:rPr>
              <a:t>ústně </a:t>
            </a:r>
            <a:r>
              <a:rPr lang="cs-CZ" sz="2000" dirty="0" smtClean="0">
                <a:solidFill>
                  <a:schemeClr val="accent1">
                    <a:lumMod val="50000"/>
                  </a:schemeClr>
                </a:solidFill>
              </a:rPr>
              <a:t>u zboží </a:t>
            </a:r>
            <a:r>
              <a:rPr lang="cs-CZ" sz="2000" b="1" dirty="0" smtClean="0">
                <a:solidFill>
                  <a:schemeClr val="accent1">
                    <a:lumMod val="50000"/>
                  </a:schemeClr>
                </a:solidFill>
              </a:rPr>
              <a:t>neobchodní </a:t>
            </a:r>
            <a:r>
              <a:rPr lang="cs-CZ" sz="2000" dirty="0" smtClean="0">
                <a:solidFill>
                  <a:schemeClr val="accent1">
                    <a:lumMod val="50000"/>
                  </a:schemeClr>
                </a:solidFill>
              </a:rPr>
              <a:t>povahy</a:t>
            </a:r>
            <a:r>
              <a:rPr lang="cs-CZ" sz="2000" b="1" dirty="0" smtClean="0">
                <a:solidFill>
                  <a:schemeClr val="accent1">
                    <a:lumMod val="50000"/>
                  </a:schemeClr>
                </a:solidFill>
              </a:rPr>
              <a:t> </a:t>
            </a:r>
            <a:r>
              <a:rPr lang="cs-CZ" sz="2000" dirty="0" smtClean="0">
                <a:solidFill>
                  <a:schemeClr val="accent1">
                    <a:lumMod val="50000"/>
                  </a:schemeClr>
                </a:solidFill>
              </a:rPr>
              <a:t>(definice viz čl. 1 odst. 21 </a:t>
            </a:r>
            <a:r>
              <a:rPr lang="cs-CZ" sz="2000" dirty="0">
                <a:solidFill>
                  <a:schemeClr val="accent1">
                    <a:lumMod val="50000"/>
                  </a:schemeClr>
                </a:solidFill>
              </a:rPr>
              <a:t>UCC </a:t>
            </a:r>
            <a:r>
              <a:rPr lang="cs-CZ" sz="2000" dirty="0" smtClean="0">
                <a:solidFill>
                  <a:schemeClr val="accent1">
                    <a:lumMod val="50000"/>
                  </a:schemeClr>
                </a:solidFill>
              </a:rPr>
              <a:t>DA).</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Čl. </a:t>
            </a:r>
            <a:r>
              <a:rPr lang="cs-CZ" sz="2000" dirty="0" smtClean="0">
                <a:solidFill>
                  <a:schemeClr val="accent1">
                    <a:lumMod val="50000"/>
                  </a:schemeClr>
                </a:solidFill>
              </a:rPr>
              <a:t>137 </a:t>
            </a:r>
            <a:r>
              <a:rPr lang="cs-CZ" sz="2000" dirty="0">
                <a:solidFill>
                  <a:schemeClr val="accent1">
                    <a:lumMod val="50000"/>
                  </a:schemeClr>
                </a:solidFill>
              </a:rPr>
              <a:t>odst. 1 písm. </a:t>
            </a:r>
            <a:r>
              <a:rPr lang="cs-CZ" sz="2000" dirty="0" smtClean="0">
                <a:solidFill>
                  <a:schemeClr val="accent1">
                    <a:lumMod val="50000"/>
                  </a:schemeClr>
                </a:solidFill>
              </a:rPr>
              <a:t>b) </a:t>
            </a:r>
            <a:r>
              <a:rPr lang="cs-CZ" sz="2000" dirty="0">
                <a:solidFill>
                  <a:schemeClr val="accent1">
                    <a:lumMod val="50000"/>
                  </a:schemeClr>
                </a:solidFill>
              </a:rPr>
              <a:t>UCC DA  </a:t>
            </a:r>
            <a:r>
              <a:rPr lang="cs-CZ" sz="2000" dirty="0" smtClean="0">
                <a:solidFill>
                  <a:schemeClr val="accent1">
                    <a:lumMod val="50000"/>
                  </a:schemeClr>
                </a:solidFill>
              </a:rPr>
              <a:t>- u zboží </a:t>
            </a:r>
            <a:r>
              <a:rPr lang="cs-CZ" sz="2000" b="1" dirty="0" smtClean="0">
                <a:solidFill>
                  <a:schemeClr val="accent1">
                    <a:lumMod val="50000"/>
                  </a:schemeClr>
                </a:solidFill>
              </a:rPr>
              <a:t>obchodní </a:t>
            </a:r>
            <a:r>
              <a:rPr lang="cs-CZ" sz="2000" dirty="0" smtClean="0">
                <a:solidFill>
                  <a:schemeClr val="accent1">
                    <a:lumMod val="50000"/>
                  </a:schemeClr>
                </a:solidFill>
              </a:rPr>
              <a:t>povahy</a:t>
            </a:r>
            <a:r>
              <a:rPr lang="cs-CZ" sz="2000" b="1" dirty="0" smtClean="0">
                <a:solidFill>
                  <a:schemeClr val="accent1">
                    <a:lumMod val="50000"/>
                  </a:schemeClr>
                </a:solidFill>
              </a:rPr>
              <a:t> </a:t>
            </a:r>
            <a:r>
              <a:rPr lang="cs-CZ" sz="2000" dirty="0" smtClean="0">
                <a:solidFill>
                  <a:schemeClr val="accent1">
                    <a:lumMod val="50000"/>
                  </a:schemeClr>
                </a:solidFill>
              </a:rPr>
              <a:t>tehdy, pokud jeho hodnota </a:t>
            </a:r>
            <a:r>
              <a:rPr lang="cs-CZ" sz="2000" b="1" dirty="0" smtClean="0">
                <a:solidFill>
                  <a:schemeClr val="accent1">
                    <a:lumMod val="50000"/>
                  </a:schemeClr>
                </a:solidFill>
              </a:rPr>
              <a:t>nepřesahuje 1 000 EUR </a:t>
            </a:r>
            <a:r>
              <a:rPr lang="cs-CZ" sz="2000" dirty="0" smtClean="0">
                <a:solidFill>
                  <a:schemeClr val="accent1">
                    <a:lumMod val="50000"/>
                  </a:schemeClr>
                </a:solidFill>
              </a:rPr>
              <a:t>nebo jeho čistá hmotnost nepřesahuje 1 000 kg.</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Jde o</a:t>
            </a:r>
            <a:r>
              <a:rPr lang="cs-CZ" sz="2000" b="1" dirty="0" smtClean="0">
                <a:solidFill>
                  <a:schemeClr val="accent1">
                    <a:lumMod val="50000"/>
                  </a:schemeClr>
                </a:solidFill>
              </a:rPr>
              <a:t> </a:t>
            </a:r>
            <a:r>
              <a:rPr lang="cs-CZ" sz="2000" dirty="0" smtClean="0">
                <a:solidFill>
                  <a:schemeClr val="accent1">
                    <a:lumMod val="50000"/>
                  </a:schemeClr>
                </a:solidFill>
              </a:rPr>
              <a:t>případy </a:t>
            </a:r>
            <a:r>
              <a:rPr lang="cs-CZ" sz="2000" b="1" dirty="0" smtClean="0">
                <a:solidFill>
                  <a:schemeClr val="accent1">
                    <a:lumMod val="50000"/>
                  </a:schemeClr>
                </a:solidFill>
              </a:rPr>
              <a:t>vývozu</a:t>
            </a:r>
            <a:r>
              <a:rPr lang="cs-CZ" sz="2000" dirty="0" smtClean="0">
                <a:solidFill>
                  <a:schemeClr val="accent1">
                    <a:lumMod val="50000"/>
                  </a:schemeClr>
                </a:solidFill>
              </a:rPr>
              <a:t> včetně zásilek, které přepravuje nezávislý dopravce, i když jde o jejich pravidelnou řadu (již neplatí omezení z čl. 226 písm. b) CCIP</a:t>
            </a:r>
            <a:r>
              <a:rPr lang="cs-CZ" sz="2000" dirty="0">
                <a:solidFill>
                  <a:schemeClr val="accent1">
                    <a:lumMod val="50000"/>
                  </a:schemeClr>
                </a:solidFill>
              </a:rPr>
              <a:t>). </a:t>
            </a: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Dle čl. 221 odst. 3 UCC IA lze CP podat ústně jen na CÚ výstupu.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Avšak stále </a:t>
            </a:r>
            <a:r>
              <a:rPr lang="cs-CZ" sz="2000" b="1" dirty="0" smtClean="0">
                <a:solidFill>
                  <a:schemeClr val="accent1">
                    <a:lumMod val="50000"/>
                  </a:schemeClr>
                </a:solidFill>
              </a:rPr>
              <a:t>platí povinnost podat </a:t>
            </a:r>
            <a:r>
              <a:rPr lang="cs-CZ" sz="2000" dirty="0" smtClean="0">
                <a:solidFill>
                  <a:schemeClr val="accent1">
                    <a:lumMod val="50000"/>
                  </a:schemeClr>
                </a:solidFill>
              </a:rPr>
              <a:t>(samostatné) </a:t>
            </a:r>
            <a:r>
              <a:rPr lang="cs-CZ" sz="2000" b="1" dirty="0" smtClean="0">
                <a:solidFill>
                  <a:schemeClr val="accent1">
                    <a:lumMod val="50000"/>
                  </a:schemeClr>
                </a:solidFill>
              </a:rPr>
              <a:t>výstupní souhrnné </a:t>
            </a:r>
            <a:r>
              <a:rPr lang="cs-CZ" sz="2000" b="1" dirty="0">
                <a:solidFill>
                  <a:schemeClr val="accent1">
                    <a:lumMod val="50000"/>
                  </a:schemeClr>
                </a:solidFill>
              </a:rPr>
              <a:t>CP </a:t>
            </a:r>
            <a:r>
              <a:rPr lang="cs-CZ" sz="2000" dirty="0" smtClean="0">
                <a:solidFill>
                  <a:schemeClr val="accent1">
                    <a:lumMod val="50000"/>
                  </a:schemeClr>
                </a:solidFill>
              </a:rPr>
              <a:t>- výjimky viz </a:t>
            </a:r>
            <a:r>
              <a:rPr lang="cs-CZ" sz="2000" dirty="0">
                <a:solidFill>
                  <a:schemeClr val="accent1">
                    <a:lumMod val="50000"/>
                  </a:schemeClr>
                </a:solidFill>
              </a:rPr>
              <a:t>čl. 245 UCC DA </a:t>
            </a:r>
            <a:r>
              <a:rPr lang="cs-CZ" sz="2000" dirty="0" smtClean="0">
                <a:solidFill>
                  <a:schemeClr val="accent1">
                    <a:lumMod val="50000"/>
                  </a:schemeClr>
                </a:solidFill>
              </a:rPr>
              <a:t>(pouze např. poštovní zásilky, zboží v zavazadlech</a:t>
            </a:r>
            <a:r>
              <a:rPr lang="cs-CZ" sz="2000" dirty="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Mj. i v této souvislosti je v rámci změnového zákona (spojený s novým celním zákonem) navržena </a:t>
            </a:r>
            <a:r>
              <a:rPr lang="cs-CZ" sz="2000" b="1" dirty="0" smtClean="0">
                <a:solidFill>
                  <a:schemeClr val="accent1">
                    <a:lumMod val="50000"/>
                  </a:schemeClr>
                </a:solidFill>
              </a:rPr>
              <a:t>zásadní</a:t>
            </a:r>
            <a:r>
              <a:rPr lang="cs-CZ" sz="2000" dirty="0" smtClean="0">
                <a:solidFill>
                  <a:schemeClr val="accent1">
                    <a:lumMod val="50000"/>
                  </a:schemeClr>
                </a:solidFill>
              </a:rPr>
              <a:t> </a:t>
            </a:r>
            <a:r>
              <a:rPr lang="cs-CZ" sz="2000" b="1" dirty="0" smtClean="0">
                <a:solidFill>
                  <a:schemeClr val="accent1">
                    <a:lumMod val="50000"/>
                  </a:schemeClr>
                </a:solidFill>
              </a:rPr>
              <a:t>změna § 33a a § 66 ZDPH</a:t>
            </a:r>
            <a:r>
              <a:rPr lang="cs-CZ" sz="2000" dirty="0" smtClean="0">
                <a:solidFill>
                  <a:schemeClr val="accent1">
                    <a:lumMod val="50000"/>
                  </a:schemeClr>
                </a:solidFill>
              </a:rPr>
              <a:t>. </a:t>
            </a:r>
            <a:r>
              <a:rPr lang="cs-CZ" sz="2000" b="1" dirty="0" smtClean="0">
                <a:solidFill>
                  <a:schemeClr val="accent1">
                    <a:lumMod val="50000"/>
                  </a:schemeClr>
                </a:solidFill>
              </a:rPr>
              <a:t>Daňovým dokladem </a:t>
            </a:r>
            <a:r>
              <a:rPr lang="cs-CZ" sz="2000" dirty="0" smtClean="0">
                <a:solidFill>
                  <a:schemeClr val="accent1">
                    <a:lumMod val="50000"/>
                  </a:schemeClr>
                </a:solidFill>
              </a:rPr>
              <a:t>při vývozu </a:t>
            </a:r>
            <a:r>
              <a:rPr lang="cs-CZ" sz="2000" b="1" dirty="0" smtClean="0">
                <a:solidFill>
                  <a:schemeClr val="accent1">
                    <a:lumMod val="50000"/>
                  </a:schemeClr>
                </a:solidFill>
              </a:rPr>
              <a:t>bude</a:t>
            </a:r>
            <a:r>
              <a:rPr lang="cs-CZ" sz="2000" dirty="0" smtClean="0">
                <a:solidFill>
                  <a:schemeClr val="accent1">
                    <a:lumMod val="50000"/>
                  </a:schemeClr>
                </a:solidFill>
              </a:rPr>
              <a:t> standardní daňový doklad (</a:t>
            </a:r>
            <a:r>
              <a:rPr lang="cs-CZ" sz="2000" b="1" dirty="0" smtClean="0">
                <a:solidFill>
                  <a:schemeClr val="accent1">
                    <a:lumMod val="50000"/>
                  </a:schemeClr>
                </a:solidFill>
              </a:rPr>
              <a:t>faktura</a:t>
            </a:r>
            <a:r>
              <a:rPr lang="cs-CZ" sz="2000" dirty="0" smtClean="0">
                <a:solidFill>
                  <a:schemeClr val="accent1">
                    <a:lumMod val="50000"/>
                  </a:schemeClr>
                </a:solidFill>
              </a:rPr>
              <a:t>), vystavený plátcem podle § 28 odst. 1 písm. a) ZDPH, přičemž případné </a:t>
            </a:r>
            <a:r>
              <a:rPr lang="cs-CZ" sz="2000" b="1" dirty="0" smtClean="0">
                <a:solidFill>
                  <a:schemeClr val="accent1">
                    <a:lumMod val="50000"/>
                  </a:schemeClr>
                </a:solidFill>
              </a:rPr>
              <a:t>CP</a:t>
            </a:r>
            <a:r>
              <a:rPr lang="cs-CZ" sz="2000" dirty="0" smtClean="0">
                <a:solidFill>
                  <a:schemeClr val="accent1">
                    <a:lumMod val="50000"/>
                  </a:schemeClr>
                </a:solidFill>
              </a:rPr>
              <a:t> s potvrzeným výstupem bude sloužit </a:t>
            </a:r>
            <a:r>
              <a:rPr lang="cs-CZ" sz="2000" b="1" dirty="0" smtClean="0">
                <a:solidFill>
                  <a:schemeClr val="accent1">
                    <a:lumMod val="50000"/>
                  </a:schemeClr>
                </a:solidFill>
              </a:rPr>
              <a:t>pouze jako</a:t>
            </a:r>
            <a:r>
              <a:rPr lang="cs-CZ" sz="2000" dirty="0" smtClean="0">
                <a:solidFill>
                  <a:schemeClr val="accent1">
                    <a:lumMod val="50000"/>
                  </a:schemeClr>
                </a:solidFill>
              </a:rPr>
              <a:t> podklad, resp. </a:t>
            </a:r>
            <a:r>
              <a:rPr lang="cs-CZ" sz="2000" b="1" dirty="0" smtClean="0">
                <a:solidFill>
                  <a:schemeClr val="accent1">
                    <a:lumMod val="50000"/>
                  </a:schemeClr>
                </a:solidFill>
              </a:rPr>
              <a:t>důkaz výstupu</a:t>
            </a:r>
            <a:r>
              <a:rPr lang="cs-CZ" sz="2000" dirty="0" smtClean="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3332828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Šablona prezentace - paveza. celni unie- cs-new">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erodynamika">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Stébla">
  <a:themeElements>
    <a:clrScheme name="Stébl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02B85BE9BBA81B47AE204C3C4B06E05C" ma:contentTypeVersion="0" ma:contentTypeDescription="Vytvoří nový dokument" ma:contentTypeScope="" ma:versionID="abd2b3f5cc411fd75ce3160bd8ff7983">
  <xsd:schema xmlns:xsd="http://www.w3.org/2001/XMLSchema" xmlns:xs="http://www.w3.org/2001/XMLSchema" xmlns:p="http://schemas.microsoft.com/office/2006/metadata/properties" targetNamespace="http://schemas.microsoft.com/office/2006/metadata/properties" ma:root="true" ma:fieldsID="1e2d1e8caac9fe4104d905113c4d1f8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7F2E381-A196-49B4-B528-A9C1FDFB2686}"/>
</file>

<file path=customXml/itemProps2.xml><?xml version="1.0" encoding="utf-8"?>
<ds:datastoreItem xmlns:ds="http://schemas.openxmlformats.org/officeDocument/2006/customXml" ds:itemID="{A9D88716-5452-4B19-8C04-1FD050E90EE5}"/>
</file>

<file path=customXml/itemProps3.xml><?xml version="1.0" encoding="utf-8"?>
<ds:datastoreItem xmlns:ds="http://schemas.openxmlformats.org/officeDocument/2006/customXml" ds:itemID="{CBD04732-648F-4ECC-ABC6-A9A04E9ACB8B}"/>
</file>

<file path=docProps/app.xml><?xml version="1.0" encoding="utf-8"?>
<Properties xmlns="http://schemas.openxmlformats.org/officeDocument/2006/extended-properties" xmlns:vt="http://schemas.openxmlformats.org/officeDocument/2006/docPropsVTypes">
  <Template>Wisp</Template>
  <TotalTime>13539</TotalTime>
  <Words>7932</Words>
  <Application>Microsoft Office PowerPoint</Application>
  <PresentationFormat>Předvádění na obrazovce (4:3)</PresentationFormat>
  <Paragraphs>747</Paragraphs>
  <Slides>53</Slides>
  <Notes>15</Notes>
  <HiddenSlides>0</HiddenSlides>
  <MMClips>0</MMClips>
  <ScaleCrop>false</ScaleCrop>
  <HeadingPairs>
    <vt:vector size="6" baseType="variant">
      <vt:variant>
        <vt:lpstr>Použitá písma</vt:lpstr>
      </vt:variant>
      <vt:variant>
        <vt:i4>11</vt:i4>
      </vt:variant>
      <vt:variant>
        <vt:lpstr>Motiv</vt:lpstr>
      </vt:variant>
      <vt:variant>
        <vt:i4>2</vt:i4>
      </vt:variant>
      <vt:variant>
        <vt:lpstr>Nadpisy snímků</vt:lpstr>
      </vt:variant>
      <vt:variant>
        <vt:i4>53</vt:i4>
      </vt:variant>
    </vt:vector>
  </HeadingPairs>
  <TitlesOfParts>
    <vt:vector size="66" baseType="lpstr">
      <vt:lpstr>Arial</vt:lpstr>
      <vt:lpstr>Arial Black</vt:lpstr>
      <vt:lpstr>Calibri</vt:lpstr>
      <vt:lpstr>Century Gothic</vt:lpstr>
      <vt:lpstr>CG Omega</vt:lpstr>
      <vt:lpstr>Georgia</vt:lpstr>
      <vt:lpstr>Minion Pro</vt:lpstr>
      <vt:lpstr>Times New Roman</vt:lpstr>
      <vt:lpstr>Univers</vt:lpstr>
      <vt:lpstr>Wingdings</vt:lpstr>
      <vt:lpstr>Wingdings 3</vt:lpstr>
      <vt:lpstr>Šablona prezentace - paveza. celni unie- cs-new</vt:lpstr>
      <vt:lpstr>Stébla</vt:lpstr>
      <vt:lpstr>Prezentace aplikace PowerPoint</vt:lpstr>
      <vt:lpstr>Prezentace aplikace PowerPoint</vt:lpstr>
      <vt:lpstr>Předpisy/použité zkratky</vt:lpstr>
      <vt:lpstr>Uspořádání UCC_DA_IA</vt:lpstr>
      <vt:lpstr>Obecná ustanovení a zásady (1)</vt:lpstr>
      <vt:lpstr>Obecná ustanovení a zásady (2)</vt:lpstr>
      <vt:lpstr>Obecná ustanovení a zásady (3)</vt:lpstr>
      <vt:lpstr>Obecná ustanovení a zásady (4)</vt:lpstr>
      <vt:lpstr>Obecná ustanovení a zásady (5)</vt:lpstr>
      <vt:lpstr>Obecná ustanovení a zásady (6)</vt:lpstr>
      <vt:lpstr>Obecná ustanovení a zásady (7)</vt:lpstr>
      <vt:lpstr>Přechodná ustanovení (Hl. IX) (1)  </vt:lpstr>
      <vt:lpstr>Přechodná ustanovení (Hl. IX) (2)  </vt:lpstr>
      <vt:lpstr>Přechodná ustanovení (Hl. IX) (3)  </vt:lpstr>
      <vt:lpstr>Přechodná ustanovení (Hl. IX) (4)  </vt:lpstr>
      <vt:lpstr>Přechodná ustanovení (Hl. IX) (5)  </vt:lpstr>
      <vt:lpstr>Přechodná ustanovení (Hl. IX) (6)  </vt:lpstr>
      <vt:lpstr>Vstup zboží (1)</vt:lpstr>
      <vt:lpstr>Vstup zboží (2) </vt:lpstr>
      <vt:lpstr>Dočasné uskladnění (1)</vt:lpstr>
      <vt:lpstr>Dočasné uskladnění (2)</vt:lpstr>
      <vt:lpstr>Standardní celní řízení/prohlášení (1)</vt:lpstr>
      <vt:lpstr>Standardní celní řízení/prohlášení (2)</vt:lpstr>
      <vt:lpstr>Standardní celní řízení/prohlášení (3)</vt:lpstr>
      <vt:lpstr>Standardní celní řízení/prohlášení (4)</vt:lpstr>
      <vt:lpstr>Zjednodušené celní prohlášení (1)</vt:lpstr>
      <vt:lpstr>Zjednodušené celní prohlášení (2)</vt:lpstr>
      <vt:lpstr>Zjednodušené celní prohlášení (3)</vt:lpstr>
      <vt:lpstr>Centralizované celní řízení (1)</vt:lpstr>
      <vt:lpstr>Centralizované celní řízení (2)</vt:lpstr>
      <vt:lpstr>Zápis do záznamů deklaranta (1)</vt:lpstr>
      <vt:lpstr>Zápis do záznamů deklaranta (2)</vt:lpstr>
      <vt:lpstr>Zápis do záznamů deklaranta (3)</vt:lpstr>
      <vt:lpstr>Zápis do záznamů deklaranta (4)</vt:lpstr>
      <vt:lpstr>Zápis do záznamů deklaranta (5)</vt:lpstr>
      <vt:lpstr>Samoschvalování </vt:lpstr>
      <vt:lpstr>Místo předložení zboží </vt:lpstr>
      <vt:lpstr>Obecné zásady RHÚ/ZR (1)     </vt:lpstr>
      <vt:lpstr>Obecné zásady RHÚ/ZR (2)  </vt:lpstr>
      <vt:lpstr>Obecné zásady RHÚ/ZR (3)  </vt:lpstr>
      <vt:lpstr>Detaily k jednotlivým RHÚ/ZR (1) </vt:lpstr>
      <vt:lpstr>Detaily k jednotlivým RHÚ/ZR (2)  </vt:lpstr>
      <vt:lpstr>Detaily k jednotlivým RHÚ/ZR (3)  </vt:lpstr>
      <vt:lpstr>Detaily k jednotlivým RHÚ/ZR (4)  </vt:lpstr>
      <vt:lpstr>Zajištění celního dluhu - úlevy (1) </vt:lpstr>
      <vt:lpstr>Zajištění celního dluhu - úlevy (2) </vt:lpstr>
      <vt:lpstr>Status/povolení AEO (1)</vt:lpstr>
      <vt:lpstr>Status/povolení AEO (2)</vt:lpstr>
      <vt:lpstr>Omezení systémů NCTS, e-vývoz, e-dovoz</vt:lpstr>
      <vt:lpstr>Dotazy deklarantů</vt:lpstr>
      <vt:lpstr>Dotazy deklarantů</vt:lpstr>
      <vt:lpstr>Dotazy deklarantů</vt:lpstr>
      <vt:lpstr>Prezentace aplikace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SK-ZJP MR</dc:title>
  <dc:creator>SHEDA</dc:creator>
  <cp:lastModifiedBy>Rohlíček Zdeněk Bc.</cp:lastModifiedBy>
  <cp:revision>870</cp:revision>
  <cp:lastPrinted>2015-09-03T07:00:58Z</cp:lastPrinted>
  <dcterms:created xsi:type="dcterms:W3CDTF">2012-09-06T14:54:11Z</dcterms:created>
  <dcterms:modified xsi:type="dcterms:W3CDTF">2016-04-19T06:44:23Z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0x01010002B85BE9BBA81B47AE204C3C4B06E05C</vt:lpwstr>
  </property>
  <property fmtid="{D5CDD505-2E9C-101B-9397-08002B2CF9AE}" pid="3" name="Order">
    <vt:r8>1400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y fmtid="{D5CDD505-2E9C-101B-9397-08002B2CF9AE}" pid="9" name="ComplianceAssetId">
    <vt:lpwstr/>
  </property>
</Properties>
</file>