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966"/>
    <a:srgbClr val="E7E7E7"/>
    <a:srgbClr val="C8C8C8"/>
    <a:srgbClr val="008080"/>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2A47D-0513-483F-9202-172E8FC8253E}" v="220" dt="2019-08-02T15:09:2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7" autoAdjust="0"/>
    <p:restoredTop sz="96278" autoAdjust="0"/>
  </p:normalViewPr>
  <p:slideViewPr>
    <p:cSldViewPr snapToGrid="0">
      <p:cViewPr>
        <p:scale>
          <a:sx n="87" d="100"/>
          <a:sy n="87" d="100"/>
        </p:scale>
        <p:origin x="23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20/08/2019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a:ex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20/08/2019</a:t>
            </a:fld>
            <a:endParaRPr lang="en-GB"/>
          </a:p>
        </p:txBody>
      </p:sp>
      <p:sp>
        <p:nvSpPr>
          <p:cNvPr id="8" name="Footer Placeholder 7"/>
          <p:cNvSpPr>
            <a:spLocks noGrp="1"/>
          </p:cNvSpPr>
          <p:nvPr>
            <p:ph type="ftr" sz="quarter" idx="11"/>
          </p:nvPr>
        </p:nvSpPr>
        <p:spPr/>
        <p:txBody>
          <a:bodyPr/>
          <a:lstStyle/>
          <a:p>
            <a:r>
              <a:rPr lang="en-GB"/>
              <a:t>OFFICIAL </a:t>
            </a:r>
            <a:endParaRPr lang="en-GB" dirty="0"/>
          </a:p>
        </p:txBody>
      </p:sp>
      <p:sp>
        <p:nvSpPr>
          <p:cNvPr id="9" name="Slide Number Placeholder 8"/>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20/08/2019</a:t>
            </a:fld>
            <a:endParaRPr lang="en-GB"/>
          </a:p>
        </p:txBody>
      </p:sp>
      <p:sp>
        <p:nvSpPr>
          <p:cNvPr id="4" name="Footer Placeholder 3"/>
          <p:cNvSpPr>
            <a:spLocks noGrp="1"/>
          </p:cNvSpPr>
          <p:nvPr>
            <p:ph type="ftr" sz="quarter" idx="11"/>
          </p:nvPr>
        </p:nvSpPr>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20/08/2019</a:t>
            </a:fld>
            <a:endParaRPr lang="en-GB"/>
          </a:p>
        </p:txBody>
      </p:sp>
      <p:sp>
        <p:nvSpPr>
          <p:cNvPr id="3" name="Footer Placeholder 2"/>
          <p:cNvSpPr>
            <a:spLocks noGrp="1"/>
          </p:cNvSpPr>
          <p:nvPr>
            <p:ph type="ftr" sz="quarter" idx="11"/>
          </p:nvPr>
        </p:nvSpPr>
        <p:spPr/>
        <p:txBody>
          <a:bodyPr/>
          <a:lstStyle/>
          <a:p>
            <a:r>
              <a:rPr lang="en-GB"/>
              <a:t>OFFICIAL </a:t>
            </a:r>
            <a:endParaRPr lang="en-GB" dirty="0"/>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20/08/2019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a:solidFill>
                  <a:srgbClr val="3B3A3D"/>
                </a:solidFill>
              </a:rPr>
              <a:t>OFFICIAL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en-GB" smtClean="0">
                <a:latin typeface="Arial" panose="020B0604020202020204" pitchFamily="34" charset="0"/>
                <a:cs typeface="Arial" panose="020B0604020202020204" pitchFamily="34" charset="0"/>
              </a:rPr>
              <a:t>1</a:t>
            </a:fld>
            <a:endParaRPr lang="en-GB"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11134869"/>
              </p:ext>
            </p:extLst>
          </p:nvPr>
        </p:nvGraphicFramePr>
        <p:xfrm>
          <a:off x="721453" y="2094280"/>
          <a:ext cx="10981189" cy="2165789"/>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a16="http://schemas.microsoft.com/office/drawing/2014/main" xmlns="" val="20000"/>
                    </a:ext>
                  </a:extLst>
                </a:gridCol>
                <a:gridCol w="93980">
                  <a:extLst>
                    <a:ext uri="{9D8B030D-6E8A-4147-A177-3AD203B41FA5}">
                      <a16:colId xmlns:a16="http://schemas.microsoft.com/office/drawing/2014/main" xmlns="" val="20001"/>
                    </a:ext>
                  </a:extLst>
                </a:gridCol>
              </a:tblGrid>
              <a:tr h="299034">
                <a:tc>
                  <a:txBody>
                    <a:bodyPr/>
                    <a:lstStyle/>
                    <a:p>
                      <a:pPr algn="l">
                        <a:spcBef>
                          <a:spcPts val="600"/>
                        </a:spcBef>
                        <a:spcAft>
                          <a:spcPts val="300"/>
                        </a:spcAft>
                      </a:pPr>
                      <a:r>
                        <a:rPr lang="en-GB" sz="4800" dirty="0">
                          <a:solidFill>
                            <a:schemeClr val="tx1"/>
                          </a:solidFill>
                          <a:effectLst/>
                          <a:latin typeface="+mn-lt"/>
                          <a:cs typeface="Arial" panose="020B0604020202020204" pitchFamily="34" charset="0"/>
                        </a:rPr>
                        <a:t>H</a:t>
                      </a:r>
                      <a:r>
                        <a:rPr lang="en-GB" sz="4800" baseline="0" dirty="0">
                          <a:solidFill>
                            <a:schemeClr val="tx1"/>
                          </a:solidFill>
                          <a:effectLst/>
                          <a:latin typeface="+mn-lt"/>
                          <a:cs typeface="Arial" panose="020B0604020202020204" pitchFamily="34" charset="0"/>
                        </a:rPr>
                        <a:t>M Government - Border Delivery Group</a:t>
                      </a:r>
                      <a:endParaRPr lang="en-GB" sz="4800" dirty="0">
                        <a:solidFill>
                          <a:schemeClr val="tx1"/>
                        </a:solidFill>
                        <a:effectLst/>
                        <a:latin typeface="+mn-lt"/>
                        <a:cs typeface="Arial" panose="020B0604020202020204" pitchFamily="34" charset="0"/>
                      </a:endParaRPr>
                    </a:p>
                    <a:p>
                      <a:pPr algn="ctr">
                        <a:spcBef>
                          <a:spcPts val="600"/>
                        </a:spcBef>
                        <a:spcAft>
                          <a:spcPts val="300"/>
                        </a:spcAft>
                      </a:pPr>
                      <a:endParaRPr lang="en-GB" sz="120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37089">
                <a:tc gridSpan="2">
                  <a:txBody>
                    <a:bodyPr/>
                    <a:lstStyle/>
                    <a:p>
                      <a:pPr>
                        <a:spcBef>
                          <a:spcPts val="600"/>
                        </a:spcBef>
                        <a:spcAft>
                          <a:spcPts val="300"/>
                        </a:spcAft>
                      </a:pPr>
                      <a:r>
                        <a:rPr lang="en-GB" sz="2600" dirty="0">
                          <a:solidFill>
                            <a:schemeClr val="tx1"/>
                          </a:solidFill>
                          <a:effectLst/>
                          <a:latin typeface="+mn-lt"/>
                          <a:cs typeface="Arial" panose="020B0604020202020204" pitchFamily="34" charset="0"/>
                        </a:rPr>
                        <a:t>HMG Day 1 No Deal (D1ND) RoRo Business Requirements </a:t>
                      </a:r>
                      <a:r>
                        <a:rPr lang="en-GB" sz="1100" b="1" baseline="0" dirty="0">
                          <a:solidFill>
                            <a:schemeClr val="tx1"/>
                          </a:solidFill>
                          <a:effectLst/>
                          <a:latin typeface="+mn-lt"/>
                          <a:ea typeface="+mn-ea"/>
                          <a:cs typeface="Arial" panose="020B0604020202020204" pitchFamily="34" charset="0"/>
                        </a:rPr>
                        <a:t>Date: 09/08/2019</a:t>
                      </a:r>
                    </a:p>
                    <a:p>
                      <a:pPr>
                        <a:spcBef>
                          <a:spcPts val="600"/>
                        </a:spcBef>
                        <a:spcAft>
                          <a:spcPts val="300"/>
                        </a:spcAft>
                      </a:pPr>
                      <a:endParaRPr lang="en-GB" sz="1100" b="1" baseline="0" dirty="0">
                        <a:solidFill>
                          <a:schemeClr val="tx1"/>
                        </a:solidFill>
                        <a:effectLst/>
                        <a:latin typeface="+mn-lt"/>
                        <a:ea typeface="+mn-ea"/>
                        <a:cs typeface="Arial" panose="020B0604020202020204" pitchFamily="34" charset="0"/>
                      </a:endParaRPr>
                    </a:p>
                    <a:p>
                      <a:pPr>
                        <a:spcBef>
                          <a:spcPts val="600"/>
                        </a:spcBef>
                        <a:spcAft>
                          <a:spcPts val="300"/>
                        </a:spcAft>
                      </a:pPr>
                      <a:r>
                        <a:rPr lang="en-GB" sz="1100" b="1" baseline="0" dirty="0">
                          <a:solidFill>
                            <a:schemeClr val="tx1"/>
                          </a:solidFill>
                          <a:effectLst/>
                          <a:latin typeface="+mn-lt"/>
                          <a:ea typeface="+mn-ea"/>
                          <a:cs typeface="Arial" panose="020B0604020202020204" pitchFamily="34" charset="0"/>
                        </a:rPr>
                        <a:t>Content owner: queriesattheborder@hmrc.gsi.gov.uk</a:t>
                      </a:r>
                      <a:endParaRPr lang="en-GB" sz="1100" b="1"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controls over Plants and Plant Health</a:t>
            </a:r>
          </a:p>
          <a:p>
            <a:pPr defTabSz="914156"/>
            <a:endParaRPr lang="en-GB"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phytosanitary certificates in the exporting member state</a:t>
            </a:r>
          </a:p>
          <a:p>
            <a:pPr marL="228600" indent="-228600" defTabSz="914156">
              <a:buFont typeface="+mj-lt"/>
              <a:buAutoNum type="arabicPeriod"/>
            </a:pPr>
            <a:r>
              <a:rPr lang="en-GB" sz="1200" dirty="0">
                <a:solidFill>
                  <a:schemeClr val="tx1"/>
                </a:solidFill>
              </a:rPr>
              <a:t>Timely pre-notification to APHA</a:t>
            </a:r>
          </a:p>
          <a:p>
            <a:pPr defTabSz="914156"/>
            <a:endParaRPr lang="en-GB"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SPS certificate at the EU departure port, the consignments may be held/delayed/returned if statutory UK requirements are not met.</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en-GB" smtClean="0">
                <a:solidFill>
                  <a:prstClr val="black">
                    <a:tint val="75000"/>
                  </a:prstClr>
                </a:solidFill>
              </a:rPr>
              <a:pPr/>
              <a:t>10</a:t>
            </a:fld>
            <a:endParaRPr lang="en-GB"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100" dirty="0">
                <a:solidFill>
                  <a:schemeClr val="tx1"/>
                </a:solidFill>
                <a:cs typeface="Arial" panose="020B0604020202020204" pitchFamily="34" charset="0"/>
              </a:rPr>
              <a:t>EU plants and plant products will continue to flow across the border without stopping for physical plant health checks. Checks on consignments transiting through EU from third countries and entering at RoRo ports, will take place at trade premises. Alternatively, the trader will select to enter at a non-RoRo DPE where plant health checks will take place at the border as they do currently</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statutory UK requirements and address phytosanitary risk.</a:t>
            </a:r>
          </a:p>
          <a:p>
            <a:pPr marL="228600" indent="-228600" defTabSz="914156">
              <a:buFont typeface="+mj-lt"/>
              <a:buAutoNum type="arabicPeriod"/>
            </a:pPr>
            <a:r>
              <a:rPr lang="en-GB" sz="1200" dirty="0">
                <a:solidFill>
                  <a:schemeClr val="tx1"/>
                </a:solidFill>
                <a:cs typeface="Arial" panose="020B0604020202020204" pitchFamily="34" charset="0"/>
              </a:rPr>
              <a:t>To allow plants to enter UK with appropriate controls.</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Plant Technical Notice - </a:t>
            </a:r>
            <a:r>
              <a:rPr lang="en-GB" sz="1200" dirty="0">
                <a:solidFill>
                  <a:srgbClr val="FF0000"/>
                </a:solidFill>
                <a:hlinkClick r:id="rId2"/>
              </a:rPr>
              <a:t>https://www.gov.uk/guidance/importing-and-exporting-plants-and-plant-products-if-theres-no-withdrawal-deal</a:t>
            </a:r>
            <a:r>
              <a:rPr lang="en-GB" sz="1200" dirty="0">
                <a:solidFill>
                  <a:srgbClr val="FF0000"/>
                </a:solidFill>
              </a:rPr>
              <a:t> </a:t>
            </a:r>
          </a:p>
          <a:p>
            <a:pPr defTabSz="914156"/>
            <a:r>
              <a:rPr lang="en-GB" sz="1200" dirty="0">
                <a:solidFill>
                  <a:prstClr val="black"/>
                </a:solidFill>
              </a:rPr>
              <a:t>Further information </a:t>
            </a:r>
            <a:r>
              <a:rPr lang="en-GB" sz="1200" dirty="0">
                <a:solidFill>
                  <a:schemeClr val="tx1"/>
                </a:solidFill>
              </a:rPr>
              <a:t>- </a:t>
            </a:r>
            <a:r>
              <a:rPr lang="en-GB" sz="1200" dirty="0">
                <a:solidFill>
                  <a:schemeClr val="tx1"/>
                </a:solidFill>
                <a:hlinkClick r:id="rId3"/>
              </a:rPr>
              <a:t>https://www.gov.uk/government/publications/plant-species-by-import-category</a:t>
            </a:r>
            <a:r>
              <a:rPr lang="en-GB" sz="1200" dirty="0">
                <a:solidFill>
                  <a:schemeClr val="tx1"/>
                </a:solidFill>
              </a:rPr>
              <a:t> - </a:t>
            </a:r>
            <a:r>
              <a:rPr lang="en-GB" sz="1200" dirty="0">
                <a:solidFill>
                  <a:schemeClr val="tx1"/>
                </a:solidFill>
                <a:hlinkClick r:id="rId4"/>
              </a:rPr>
              <a:t>https://www.gov.uk/government/publications/plant-imports-additional-declarations-for-phytosanitary-certificates</a:t>
            </a:r>
            <a:endParaRPr lang="en-GB"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For regulated plants/plant products from EU - Importers will pre-notify APHA (in England and Wales, or the relevant Devolved Administration) of the arrival of the regulated consignment using the PEACH system but the goods will not be held at the  border </a:t>
            </a:r>
          </a:p>
          <a:p>
            <a:pPr marL="228600" indent="-228600" defTabSz="914156">
              <a:buFont typeface="+mj-lt"/>
              <a:buAutoNum type="arabicPeriod"/>
            </a:pPr>
            <a:r>
              <a:rPr lang="en-GB" sz="1200" dirty="0">
                <a:solidFill>
                  <a:schemeClr val="tx1"/>
                </a:solidFill>
              </a:rPr>
              <a:t>For regulated plants/plant products from EU - Remote documentary and identity checks carried out by plant health inspectors after the border. For non-regulated plants/plant products from the EU (fruit, veg, cut flowers) there will be no plant health controls</a:t>
            </a:r>
          </a:p>
          <a:p>
            <a:pPr marL="228600" indent="-228600" defTabSz="914156">
              <a:buFont typeface="+mj-lt"/>
              <a:buAutoNum type="arabicPeriod"/>
            </a:pPr>
            <a:r>
              <a:rPr lang="en-GB" sz="1200" dirty="0">
                <a:solidFill>
                  <a:schemeClr val="tx1"/>
                </a:solidFill>
              </a:rPr>
              <a:t>Consignments transiting from third countries, through the EU, to the UK;</a:t>
            </a:r>
          </a:p>
          <a:p>
            <a:pPr marL="628650" lvl="1" indent="-171450" defTabSz="914156">
              <a:buFont typeface="Arial" panose="020B0604020202020204" pitchFamily="34" charset="0"/>
              <a:buChar char="•"/>
            </a:pPr>
            <a:r>
              <a:rPr lang="en-GB" sz="1200" dirty="0">
                <a:solidFill>
                  <a:schemeClr val="tx1"/>
                </a:solidFill>
              </a:rPr>
              <a:t>EU will no longer be required to carry out checks at first point of entry, although if a consignment is entered for customs clearance, EU plant health checks will take place and commodity will become an EU good for biosecurity purposes </a:t>
            </a:r>
          </a:p>
          <a:p>
            <a:pPr marL="628650" lvl="1" indent="-171450" defTabSz="914156">
              <a:buFont typeface="Arial" panose="020B0604020202020204" pitchFamily="34" charset="0"/>
              <a:buChar char="•"/>
            </a:pPr>
            <a:r>
              <a:rPr lang="en-GB" sz="1200" dirty="0">
                <a:solidFill>
                  <a:schemeClr val="tx1"/>
                </a:solidFill>
              </a:rPr>
              <a:t>3</a:t>
            </a:r>
            <a:r>
              <a:rPr lang="en-GB" sz="1200" baseline="30000" dirty="0">
                <a:solidFill>
                  <a:schemeClr val="tx1"/>
                </a:solidFill>
              </a:rPr>
              <a:t>rd</a:t>
            </a:r>
            <a:r>
              <a:rPr lang="en-GB" sz="1200" dirty="0">
                <a:solidFill>
                  <a:schemeClr val="tx1"/>
                </a:solidFill>
              </a:rPr>
              <a:t> country goods arriving at RoRo ports will move inland for checks at authorised trade premises</a:t>
            </a:r>
          </a:p>
          <a:p>
            <a:pPr marL="628650" lvl="1" indent="-171450" defTabSz="914156">
              <a:buFont typeface="Arial" panose="020B0604020202020204" pitchFamily="34" charset="0"/>
              <a:buChar char="•"/>
            </a:pPr>
            <a:r>
              <a:rPr lang="en-GB" sz="1200" dirty="0">
                <a:solidFill>
                  <a:schemeClr val="tx1"/>
                </a:solidFill>
              </a:rPr>
              <a:t>Amendments to plant health IT systems to auto-clear goods through customs systems at RoRo ports, ensuring that consignments are not held at the border</a:t>
            </a:r>
          </a:p>
          <a:p>
            <a:pPr defTabSz="914156"/>
            <a:r>
              <a:rPr lang="en-GB" sz="1200" dirty="0">
                <a:solidFill>
                  <a:schemeClr val="tx1"/>
                </a:solidFill>
              </a:rPr>
              <a:t>4.   </a:t>
            </a:r>
            <a:r>
              <a:rPr lang="en-GB" sz="1200" dirty="0">
                <a:solidFill>
                  <a:srgbClr val="FF0000"/>
                </a:solidFill>
              </a:rPr>
              <a:t> </a:t>
            </a:r>
            <a:r>
              <a:rPr lang="en-GB" sz="1200" dirty="0">
                <a:solidFill>
                  <a:schemeClr val="tx1"/>
                </a:solidFill>
              </a:rPr>
              <a:t>Wood packaging material including pallets and crates must be ISPM15 compliant (treated and marked). </a:t>
            </a:r>
          </a:p>
          <a:p>
            <a:pPr defTabSz="914156"/>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Requirements for Endangered species regulated under CITES</a:t>
            </a:r>
          </a:p>
          <a:p>
            <a:pPr defTabSz="914156"/>
            <a:r>
              <a:rPr lang="en-GB" b="1" dirty="0">
                <a:solidFill>
                  <a:schemeClr val="tx1"/>
                </a:solidFill>
              </a:rPr>
              <a:t>(Convention for International Trade in Endangered Species)</a:t>
            </a:r>
          </a:p>
          <a:p>
            <a:pPr defTabSz="914156"/>
            <a:endParaRPr lang="en-GB"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import permit and necessary export permit or certificate is presented at the UK point of entry, the goods will not be allowed to proceed and may be seized because it is an import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en-GB" smtClean="0">
                <a:solidFill>
                  <a:prstClr val="black">
                    <a:tint val="75000"/>
                  </a:prstClr>
                </a:solidFill>
              </a:rPr>
              <a:pPr/>
              <a:t>11</a:t>
            </a:fld>
            <a:endParaRPr lang="en-GB"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point of exit from the EU and at first point of entry into the UK.</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endParaRPr lang="en-GB" sz="1200" dirty="0">
              <a:solidFill>
                <a:schemeClr val="tx1"/>
              </a:solidFill>
            </a:endParaRP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endParaRPr lang="en-GB"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imported into the UK from the EU will require a CITES import permit or import notification, and may require an export permit, re-export certificate or certificate of origin. The exact process will depend on the annex which the species is listed in. </a:t>
            </a:r>
          </a:p>
          <a:p>
            <a:pPr marL="685800" lvl="1" indent="-228600" defTabSz="914156">
              <a:buFont typeface="Arial" panose="020B0604020202020204" pitchFamily="34" charset="0"/>
              <a:buChar char="•"/>
            </a:pPr>
            <a:r>
              <a:rPr lang="en-GB" sz="1200" dirty="0">
                <a:solidFill>
                  <a:schemeClr val="tx1"/>
                </a:solidFill>
              </a:rPr>
              <a:t>Annex A and B: imports to the UK from the EU would need an export permit (or re-export certificate) from the EU country of export, and an import permit from APHA.</a:t>
            </a:r>
          </a:p>
          <a:p>
            <a:pPr marL="685800" lvl="1" indent="-228600" defTabSz="914156">
              <a:buFont typeface="Arial" panose="020B0604020202020204" pitchFamily="34" charset="0"/>
              <a:buChar char="•"/>
            </a:pPr>
            <a:r>
              <a:rPr lang="en-GB" sz="1200" dirty="0">
                <a:solidFill>
                  <a:schemeClr val="tx1"/>
                </a:solidFill>
              </a:rPr>
              <a:t>Annex C: imports to the UK from the EU would need an export permit, re-export certificate or certificate of origin from the EU country of export and an import notification on entry to the UK.</a:t>
            </a:r>
          </a:p>
          <a:p>
            <a:pPr marL="685800" lvl="1" indent="-228600" defTabSz="914156">
              <a:buFont typeface="Arial" panose="020B0604020202020204" pitchFamily="34" charset="0"/>
              <a:buChar char="•"/>
            </a:pPr>
            <a:r>
              <a:rPr lang="en-GB" sz="1200" dirty="0">
                <a:solidFill>
                  <a:schemeClr val="tx1"/>
                </a:solidFill>
              </a:rPr>
              <a:t>Annex D: imports to the UK from the EU would need an import notification on entry to the UK.</a:t>
            </a:r>
          </a:p>
          <a:p>
            <a:pPr marL="228600" indent="-228600" defTabSz="914156">
              <a:buFont typeface="+mj-lt"/>
              <a:buAutoNum type="arabicPeriod"/>
            </a:pPr>
            <a:r>
              <a:rPr lang="en-GB" sz="1200" dirty="0">
                <a:solidFill>
                  <a:schemeClr val="tx1"/>
                </a:solidFill>
              </a:rPr>
              <a:t>The export permit (or re-export certificate) is wet stamped by a customs officer upon exit from the EU, and both the export and import permit/notification is wet stamped by a customs officer upon entry into the UK. </a:t>
            </a:r>
          </a:p>
          <a:p>
            <a:pPr marL="228600" indent="-228600" defTabSz="914156">
              <a:buFont typeface="+mj-lt"/>
              <a:buAutoNum type="arabicPeriod"/>
            </a:pPr>
            <a:r>
              <a:rPr lang="en-GB" sz="1200" dirty="0">
                <a:solidFill>
                  <a:schemeClr val="tx1"/>
                </a:solidFill>
              </a:rPr>
              <a:t>CITES specimens can only enter and leave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8146343" y="6442725"/>
            <a:ext cx="4114800" cy="365125"/>
          </a:xfrm>
        </p:spPr>
        <p:txBody>
          <a:bodyPr/>
          <a:lstStyle/>
          <a:p>
            <a:r>
              <a:rPr lang="en-GB" dirty="0"/>
              <a:t>OFFICIAL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en-GB"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Home Office -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is committed to managing control processes in a way which will minimise delays or issues for the flow of trucks through RoRo ports. </a:t>
            </a:r>
          </a:p>
          <a:p>
            <a:pPr marL="285750" lvl="1" indent="-285750">
              <a:lnSpc>
                <a:spcPct val="120000"/>
              </a:lnSpc>
              <a:spcBef>
                <a:spcPts val="0"/>
              </a:spcBef>
              <a:spcAft>
                <a:spcPts val="600"/>
              </a:spcAft>
            </a:pPr>
            <a:r>
              <a:rPr lang="en-GB" sz="1100" b="1" dirty="0">
                <a:solidFill>
                  <a:schemeClr val="tx1"/>
                </a:solidFill>
                <a:cs typeface="Arial" panose="020B0604020202020204" pitchFamily="34" charset="0"/>
              </a:rPr>
              <a:t>Safety &amp; Security</a:t>
            </a:r>
            <a:r>
              <a:rPr lang="en-GB" sz="1100" dirty="0">
                <a:solidFill>
                  <a:schemeClr val="tx1"/>
                </a:solidFill>
                <a:cs typeface="Arial" panose="020B0604020202020204" pitchFamily="34" charset="0"/>
              </a:rPr>
              <a:t>: Any vehicle and consignment may be subject to checks at the border, as they currently are for security purposes, under an intelligence-led, risk-based approach. Such checks will continue.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will not be systematically stopping vehicles as they disembark to ensure they have completed the correct customs declaration.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No need to stop unless pulled out of the flow by Border Force at its selection points. As far as is possible regulatory and fiscal checks will be conducted at locations away from the port. </a:t>
            </a:r>
          </a:p>
          <a:p>
            <a:pPr defTabSz="914156"/>
            <a:endParaRPr lang="en-GB"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 THESE REQUIREMENTS NEED TO BE MET?</a:t>
            </a:r>
          </a:p>
          <a:p>
            <a:pPr defTabSz="914156"/>
            <a:endParaRPr lang="en-GB" sz="105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Border Force are underpinned by law, as the agency operating for wider government at the border and required to :</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Secure the border</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Protect UK from terrorism and other threats to UK security</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Enforce prohibitions and restrictions and fiscal irregularities through the seizure of for example, drugs, cash, tobacco products including cigarettes</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Recognise the importance of trade flow for the UK’s prosperity</a:t>
            </a: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hlinkClick r:id="rId2"/>
              </a:rPr>
              <a:t>https://www.gov.uk/uk-border-control</a:t>
            </a:r>
            <a:r>
              <a:rPr lang="en-GB" sz="1200" dirty="0">
                <a:solidFill>
                  <a:schemeClr val="tx1"/>
                </a:solidFill>
              </a:rPr>
              <a:t> - </a:t>
            </a:r>
            <a:r>
              <a:rPr lang="en-GB" sz="1200" dirty="0">
                <a:solidFill>
                  <a:schemeClr val="tx1"/>
                </a:solidFill>
                <a:hlinkClick r:id="rId3"/>
              </a:rPr>
              <a:t>https://www.gov.uk/airport-rights</a:t>
            </a:r>
            <a:r>
              <a:rPr lang="en-GB" sz="1200" dirty="0">
                <a:solidFill>
                  <a:schemeClr val="tx1"/>
                </a:solidFill>
              </a:rPr>
              <a:t>  </a:t>
            </a:r>
          </a:p>
          <a:p>
            <a:pPr defTabSz="1087834"/>
            <a:endParaRPr lang="en-US"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endParaRPr lang="en-GB" sz="1200" b="1" u="sng" dirty="0">
              <a:solidFill>
                <a:schemeClr val="tx1"/>
              </a:solidFill>
            </a:endParaRPr>
          </a:p>
          <a:p>
            <a:pPr marL="228600" indent="-228600" defTabSz="914156">
              <a:buFont typeface="+mj-lt"/>
              <a:buAutoNum type="arabicPeriod"/>
            </a:pPr>
            <a:r>
              <a:rPr lang="en-GB" sz="1200" dirty="0">
                <a:solidFill>
                  <a:schemeClr val="tx1"/>
                </a:solidFill>
              </a:rPr>
              <a:t>Facilities sufficient and appropriate to allow Border Force to conduct its immigration and customs controls, checks and examinations at points at entry to and exit from to the UK</a:t>
            </a:r>
          </a:p>
          <a:p>
            <a:pPr marL="228600" indent="-228600" defTabSz="914156">
              <a:buFont typeface="+mj-lt"/>
              <a:buAutoNum type="arabicPeriod"/>
            </a:pPr>
            <a:r>
              <a:rPr lang="en-GB" sz="1200" dirty="0">
                <a:solidFill>
                  <a:schemeClr val="tx1"/>
                </a:solidFill>
              </a:rPr>
              <a:t>Manage the border approval and authorisation processes as required by law including CEMA 1979</a:t>
            </a:r>
          </a:p>
          <a:p>
            <a:pPr marL="228600" indent="-228600" defTabSz="914156">
              <a:buFont typeface="+mj-lt"/>
              <a:buAutoNum type="arabicPeriod"/>
            </a:pPr>
            <a:r>
              <a:rPr lang="en-GB" sz="1200" dirty="0">
                <a:solidFill>
                  <a:schemeClr val="tx1"/>
                </a:solidFill>
              </a:rPr>
              <a:t>Consignment data to allow risk targeting</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en-GB" smtClean="0">
                <a:solidFill>
                  <a:prstClr val="black">
                    <a:tint val="75000"/>
                  </a:prstClr>
                </a:solidFill>
              </a:rPr>
              <a:pPr/>
              <a:t>12</a:t>
            </a:fld>
            <a:endParaRPr lang="en-GB"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en-GB"/>
              <a:t>OFFICIAL </a:t>
            </a:r>
            <a:endParaRPr lang="en-GB" dirty="0"/>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535463"/>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en-GB" dirty="0">
                <a:solidFill>
                  <a:schemeClr val="bg1">
                    <a:lumMod val="10000"/>
                  </a:schemeClr>
                </a:solidFill>
              </a:rPr>
              <a:t>Ensuring a frictionless border from day one will be a priority.</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EU nationals will continue to be able to enter the UK as now, using e-Passport gates when travelling on a biometric passport. EU nationals will also be able to enter the UK for short-term visits without a visa.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Until 31 December 2020, EU citizens will be able to enter the UK by showing their valid </a:t>
            </a:r>
            <a:r>
              <a:rPr lang="en-US" u="sng" dirty="0">
                <a:solidFill>
                  <a:schemeClr val="bg1">
                    <a:lumMod val="10000"/>
                  </a:schemeClr>
                </a:solidFill>
              </a:rPr>
              <a:t>national identity card</a:t>
            </a:r>
            <a:r>
              <a:rPr lang="en-US" dirty="0">
                <a:solidFill>
                  <a:schemeClr val="bg1">
                    <a:lumMod val="10000"/>
                  </a:schemeClr>
                </a:solidFill>
              </a:rPr>
              <a:t> for up to</a:t>
            </a:r>
            <a:r>
              <a:rPr lang="en-GB" dirty="0">
                <a:solidFill>
                  <a:schemeClr val="bg1">
                    <a:lumMod val="10000"/>
                  </a:schemeClr>
                </a:solidFill>
              </a:rPr>
              <a:t> three months during which time they will be permitted to work, study or simply visit</a:t>
            </a:r>
            <a:r>
              <a:rPr lang="en-US" dirty="0">
                <a:solidFill>
                  <a:schemeClr val="bg1">
                    <a:lumMod val="10000"/>
                  </a:schemeClr>
                </a:solidFill>
              </a:rPr>
              <a:t>.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In the event of no deal, and once free movement has ended, EU citizens who wish to stay longer than three months will need to apply to the Home Office for leave to remain within three months of arrival. </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GB" dirty="0">
                <a:solidFill>
                  <a:schemeClr val="bg1">
                    <a:lumMod val="10000"/>
                  </a:schemeClr>
                </a:solidFill>
              </a:rPr>
              <a:t>EU nationals currently resident in the UK should register now for EU Settled Status to confirm their right of residence beyond 31</a:t>
            </a:r>
            <a:r>
              <a:rPr lang="en-GB" baseline="30000" dirty="0">
                <a:solidFill>
                  <a:schemeClr val="bg1">
                    <a:lumMod val="10000"/>
                  </a:schemeClr>
                </a:solidFill>
              </a:rPr>
              <a:t>st</a:t>
            </a:r>
            <a:r>
              <a:rPr lang="en-GB" dirty="0">
                <a:solidFill>
                  <a:schemeClr val="bg1">
                    <a:lumMod val="10000"/>
                  </a:schemeClr>
                </a:solidFill>
              </a:rPr>
              <a:t> October. Those with 5 or more years residence will be granted permanent status immediately. Those with less than 5 years will be granted pre-settled status which can be converted to settled status once 5 years residence is completed.</a:t>
            </a:r>
          </a:p>
          <a:p>
            <a:pPr>
              <a:buFont typeface="Arial" panose="020B0604020202020204" pitchFamily="34" charset="0"/>
              <a:buChar char="•"/>
            </a:pPr>
            <a:endParaRPr lang="en-GB"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OFFICIAL</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en-GB" dirty="0">
                <a:solidFill>
                  <a:schemeClr val="tx1"/>
                </a:solidFill>
              </a:rPr>
              <a:t>UK Border Force: Passport Controls</a:t>
            </a:r>
          </a:p>
        </p:txBody>
      </p:sp>
      <p:sp>
        <p:nvSpPr>
          <p:cNvPr id="2" name="Slide Number Placeholder 1">
            <a:extLst>
              <a:ext uri="{FF2B5EF4-FFF2-40B4-BE49-F238E27FC236}">
                <a16:creationId xmlns:a16="http://schemas.microsoft.com/office/drawing/2014/main" xmlns=""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3600" dirty="0">
                <a:latin typeface="+mn-lt"/>
                <a:cs typeface="Arial" panose="020B0604020202020204" pitchFamily="34" charset="0"/>
              </a:rPr>
              <a:t>RoRo Inbound freight – process maps</a:t>
            </a:r>
            <a:endParaRPr lang="en-GB" sz="3600" dirty="0">
              <a:latin typeface="+mn-lt"/>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14</a:t>
            </a:fld>
            <a:endParaRPr lang="en-GB"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en-GB" dirty="0"/>
              <a:t>The user journeys illustrated on the following 3 slides represent a high level description of how the D1ND inbound freight processes will flow. </a:t>
            </a:r>
          </a:p>
          <a:p>
            <a:endParaRPr lang="en-GB" dirty="0"/>
          </a:p>
          <a:p>
            <a:r>
              <a:rPr lang="en-GB" b="1" dirty="0"/>
              <a:t>Slide 15</a:t>
            </a:r>
            <a:r>
              <a:rPr lang="en-GB" dirty="0"/>
              <a:t> : RoRo freight through </a:t>
            </a:r>
            <a:r>
              <a:rPr lang="en-GB" altLang="en-GB" dirty="0"/>
              <a:t>non-juxtaposed border locations</a:t>
            </a:r>
          </a:p>
          <a:p>
            <a:r>
              <a:rPr lang="en-GB" b="1" dirty="0"/>
              <a:t>Slide 16 </a:t>
            </a:r>
            <a:r>
              <a:rPr lang="en-GB" dirty="0"/>
              <a:t>: RoRo freight through j</a:t>
            </a:r>
            <a:r>
              <a:rPr lang="en-GB" altLang="en-GB" dirty="0"/>
              <a:t>uxtaposed border locations - Calais/Dunkirk to Dover</a:t>
            </a:r>
          </a:p>
          <a:p>
            <a:r>
              <a:rPr lang="en-GB" b="1" dirty="0"/>
              <a:t>Slide 17 </a:t>
            </a:r>
            <a:r>
              <a:rPr lang="en-GB" dirty="0"/>
              <a:t>: Channel Tunnel</a:t>
            </a:r>
            <a:r>
              <a:rPr lang="en-GB" altLang="en-GB" dirty="0"/>
              <a:t> freight </a:t>
            </a:r>
            <a:r>
              <a:rPr lang="en-GB" dirty="0"/>
              <a:t>through j</a:t>
            </a:r>
            <a:r>
              <a:rPr lang="en-GB" altLang="en-GB" dirty="0"/>
              <a:t>uxtaposed border locations - </a:t>
            </a:r>
            <a:r>
              <a:rPr lang="en-GB" altLang="en-GB" dirty="0" err="1"/>
              <a:t>Coquelles</a:t>
            </a:r>
            <a:r>
              <a:rPr lang="en-GB" altLang="en-GB" dirty="0"/>
              <a:t> to </a:t>
            </a:r>
            <a:r>
              <a:rPr lang="en-GB" dirty="0"/>
              <a:t>Cheriton/Folkestone</a:t>
            </a:r>
          </a:p>
          <a:p>
            <a:endParaRPr lang="en-GB" dirty="0"/>
          </a:p>
          <a:p>
            <a:r>
              <a:rPr lang="en-GB" dirty="0"/>
              <a:t>The subsequent pages outline in more detail how the process can be operated for Day 1 and beyond. </a:t>
            </a:r>
          </a:p>
          <a:p>
            <a:endParaRPr lang="en-GB" dirty="0"/>
          </a:p>
          <a:p>
            <a:pPr lvl="0"/>
            <a:r>
              <a:rPr lang="en-GB" dirty="0"/>
              <a:t>The Day 1 RoRo process is designed to enable goods to clear RoRo locations without disrupting flow. HMG does not require RoRo listed locations to provide additional temporary storage for Day 1, although the private sector may have commercial reasons for increasing their own temporary storage facilities. The volume of Border Force checks at RoRo locations will not materially change. Where Border Force stop a vehicle they will also seek evidence that customs processes have been complied with.</a:t>
            </a:r>
          </a:p>
          <a:p>
            <a:endParaRPr lang="en-GB" dirty="0"/>
          </a:p>
        </p:txBody>
      </p:sp>
      <p:sp>
        <p:nvSpPr>
          <p:cNvPr id="4" name="Footer Placeholder 3"/>
          <p:cNvSpPr>
            <a:spLocks noGrp="1"/>
          </p:cNvSpPr>
          <p:nvPr>
            <p:ph type="ftr" sz="quarter" idx="11"/>
          </p:nvPr>
        </p:nvSpPr>
        <p:spPr>
          <a:xfrm>
            <a:off x="6951921" y="6368993"/>
            <a:ext cx="4114800" cy="365125"/>
          </a:xfrm>
        </p:spPr>
        <p:txBody>
          <a:bodyPr/>
          <a:lstStyle/>
          <a:p>
            <a:r>
              <a:rPr lang="en-GB"/>
              <a:t>OFFICIAL </a:t>
            </a:r>
            <a:endParaRPr lang="en-GB" dirty="0"/>
          </a:p>
        </p:txBody>
      </p:sp>
      <p:sp>
        <p:nvSpPr>
          <p:cNvPr id="6" name="Rectangle 5"/>
          <p:cNvSpPr/>
          <p:nvPr/>
        </p:nvSpPr>
        <p:spPr>
          <a:xfrm>
            <a:off x="851295" y="5561983"/>
            <a:ext cx="9802529" cy="1084015"/>
          </a:xfrm>
          <a:prstGeom prst="rect">
            <a:avLst/>
          </a:prstGeom>
        </p:spPr>
        <p:txBody>
          <a:bodyPr wrap="square">
            <a:spAutoFit/>
          </a:bodyPr>
          <a:lstStyle/>
          <a:p>
            <a:pPr algn="ctr">
              <a:lnSpc>
                <a:spcPct val="107000"/>
              </a:lnSpc>
              <a:spcAft>
                <a:spcPts val="800"/>
              </a:spcAft>
            </a:pPr>
            <a:r>
              <a:rPr lang="en-GB" b="1" i="1" dirty="0"/>
              <a:t>Entry Summary Declarations (also known as Safety &amp; Security Declarations) for imports coming into the UK will not be required for at least six months from 31</a:t>
            </a:r>
            <a:r>
              <a:rPr lang="en-GB" b="1" i="1" baseline="30000" dirty="0"/>
              <a:t>st</a:t>
            </a:r>
            <a:r>
              <a:rPr lang="en-GB" b="1" i="1" dirty="0"/>
              <a:t> October 2019</a:t>
            </a:r>
          </a:p>
          <a:p>
            <a:pPr algn="ctr">
              <a:lnSpc>
                <a:spcPct val="107000"/>
              </a:lnSpc>
              <a:spcAft>
                <a:spcPts val="800"/>
              </a:spcAft>
            </a:pPr>
            <a:endParaRPr lang="en-GB"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3146913"/>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27415">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69370">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170432">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5296">
                <a:tc>
                  <a:txBody>
                    <a:bodyPr/>
                    <a:lstStyle/>
                    <a:p>
                      <a:r>
                        <a:rPr lang="en-GB" altLang="en-GB" sz="800" b="1" dirty="0"/>
                        <a:t>FERRY</a:t>
                      </a:r>
                      <a:r>
                        <a:rPr lang="en-GB" altLang="en-GB" sz="800" b="1" baseline="0" dirty="0"/>
                        <a:t> OPERATOR</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a:t>
                      </a:r>
                      <a:r>
                        <a:rPr lang="en-GB" altLang="en-GB" sz="800" b="1" baseline="0" dirty="0"/>
                        <a:t> OPERATOR</a:t>
                      </a:r>
                      <a:endParaRPr lang="en-GB" altLang="en-GB" sz="800" b="1" dirty="0"/>
                    </a:p>
                  </a:txBody>
                  <a:tcPr>
                    <a:solidFill>
                      <a:srgbClr val="00B0F0"/>
                    </a:solidFill>
                  </a:tcPr>
                </a:tc>
                <a:tc>
                  <a:txBody>
                    <a:bodyPr/>
                    <a:lstStyle/>
                    <a:p>
                      <a:endParaRPr lang="en-GB" dirty="0"/>
                    </a:p>
                  </a:txBody>
                  <a:tcPr/>
                </a:tc>
                <a:extLst>
                  <a:ext uri="{0D108BD9-81ED-4DB2-BD59-A6C34878D82A}">
                    <a16:rowId xmlns:a16="http://schemas.microsoft.com/office/drawing/2014/main" xmlns=""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9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During</a:t>
            </a:r>
            <a:r>
              <a:rPr lang="en-GB" sz="1400" dirty="0">
                <a:solidFill>
                  <a:prstClr val="white"/>
                </a:solidFill>
              </a:rPr>
              <a:t> </a:t>
            </a:r>
            <a:r>
              <a:rPr lang="en-GB" sz="1100" dirty="0">
                <a:solidFill>
                  <a:prstClr val="white"/>
                </a:solidFill>
              </a:rPr>
              <a:t>crossing</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18. BF checks the MRN(s) / Entry Number / EORI Number. </a:t>
            </a:r>
            <a:endParaRPr lang="en-GB"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Checks in for boarding at EU Port. </a:t>
            </a:r>
          </a:p>
          <a:p>
            <a:pPr algn="ctr"/>
            <a:r>
              <a:rPr lang="en-GB" sz="800" b="1" u="sng" dirty="0">
                <a:solidFill>
                  <a:schemeClr val="tx1"/>
                </a:solidFill>
              </a:rPr>
              <a:t>Accompanied</a:t>
            </a:r>
            <a:r>
              <a:rPr lang="en-GB" sz="800" b="1" dirty="0">
                <a:solidFill>
                  <a:schemeClr val="tx1"/>
                </a:solidFill>
              </a:rPr>
              <a:t> – Driver moves goods to vessel. </a:t>
            </a:r>
          </a:p>
          <a:p>
            <a:pPr algn="ctr"/>
            <a:r>
              <a:rPr lang="en-GB" sz="800" b="1" u="sng" dirty="0">
                <a:solidFill>
                  <a:schemeClr val="tx1"/>
                </a:solidFill>
              </a:rPr>
              <a:t>Unaccompanied</a:t>
            </a:r>
            <a:r>
              <a:rPr lang="en-GB" sz="800" b="1" dirty="0">
                <a:solidFill>
                  <a:schemeClr val="tx1"/>
                </a:solidFill>
              </a:rPr>
              <a:t> – Driver takes trailer where instructed by EU Port Operator.</a:t>
            </a:r>
          </a:p>
          <a:p>
            <a:pPr algn="ctr"/>
            <a:endParaRPr lang="en-GB" sz="400" b="1" dirty="0">
              <a:solidFill>
                <a:schemeClr val="tx1"/>
              </a:solidFill>
            </a:endParaRPr>
          </a:p>
          <a:p>
            <a:pPr algn="ctr"/>
            <a:r>
              <a:rPr lang="en-US" sz="800" b="1" dirty="0">
                <a:solidFill>
                  <a:schemeClr val="tx1"/>
                </a:solidFill>
              </a:rPr>
              <a:t>Haulage company confirms to importer goods have checked in</a:t>
            </a: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12.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a:t>
            </a:r>
            <a:endParaRPr lang="en-US" altLang="en-GB" sz="800" b="1" dirty="0">
              <a:solidFill>
                <a:schemeClr val="tx1"/>
              </a:solidFill>
            </a:endParaRPr>
          </a:p>
          <a:p>
            <a:pPr algn="ctr"/>
            <a:endParaRPr lang="en-US" altLang="en-GB" sz="5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Present MRN / Entry No. / EORI number if requested by Border Force to provide  proof of custom formalities.</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 Continues Onward Journey</a:t>
            </a:r>
          </a:p>
          <a:p>
            <a:pPr algn="ctr"/>
            <a:r>
              <a:rPr lang="en-GB" sz="700" i="1" dirty="0">
                <a:solidFill>
                  <a:schemeClr val="tx1"/>
                </a:solidFill>
              </a:rPr>
              <a:t>(goods to be taken to an inland customs facility as necessary)</a:t>
            </a:r>
            <a:endParaRPr lang="en-GB"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15. BF undertake checks on selected vehicles and requests proof of customs formalities</a:t>
            </a:r>
            <a:endParaRPr lang="en-GB"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a:t>
            </a:r>
            <a:r>
              <a:rPr lang="en-GB" altLang="en-GB" sz="1400" b="1" dirty="0" err="1">
                <a:solidFill>
                  <a:prstClr val="black"/>
                </a:solidFill>
                <a:latin typeface="+mn-lt"/>
                <a:cs typeface="+mj-cs"/>
              </a:rPr>
              <a:t>RoRo</a:t>
            </a:r>
            <a:r>
              <a:rPr lang="en-GB" altLang="en-GB" sz="1400" b="1" dirty="0">
                <a:solidFill>
                  <a:prstClr val="black"/>
                </a:solidFill>
                <a:latin typeface="+mn-lt"/>
                <a:cs typeface="+mj-cs"/>
              </a:rPr>
              <a:t> Imports to the UK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 port check-in point</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13.  HMRC and wider OGDs undertake checks (where appropriate)</a:t>
            </a:r>
            <a:endParaRPr lang="en-GB"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 </a:t>
            </a:r>
          </a:p>
          <a:p>
            <a:pPr algn="ctr"/>
            <a:r>
              <a:rPr lang="en-GB" sz="800" b="1" dirty="0">
                <a:solidFill>
                  <a:schemeClr val="tx1"/>
                </a:solidFill>
              </a:rPr>
              <a:t>7. Driver collects goods and MRN EORI number/ Entry Number</a:t>
            </a:r>
          </a:p>
          <a:p>
            <a:pPr algn="ctr"/>
            <a:endParaRPr lang="en-GB"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8">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BF and/or OGDs take action as appropriate </a:t>
            </a:r>
            <a:r>
              <a:rPr lang="en-GB" sz="800" b="1" strike="sngStrike" dirty="0">
                <a:solidFill>
                  <a:schemeClr val="tx1"/>
                </a:solidFill>
              </a:rPr>
              <a:t>(as pre-March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16. For full declarations; Import, Excise duties and Import VAT will be calculated and become due upon notification of goods arrival and entry acceptance. The importer or their representative can defer payment.</a:t>
            </a:r>
          </a:p>
          <a:p>
            <a:pPr algn="ctr"/>
            <a:r>
              <a:rPr lang="en-GB" sz="750" b="1" dirty="0">
                <a:solidFill>
                  <a:schemeClr val="tx1"/>
                </a:solidFill>
              </a:rPr>
              <a:t>For CFSP &amp; Transitional Simplified Procedures the importer will be able to defer Import duties, excise duties and Import VAT payable.</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14. Accompanied and Unaccompanied freight unloads from vessel </a:t>
            </a: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Provides MRN(s) / Entry no. /  EORI no. (of importer) to Haulage Company.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193899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 If the goods require a licence, apply to the issuing HMG </a:t>
            </a:r>
            <a:r>
              <a:rPr lang="en-GB" sz="750" b="1" dirty="0" err="1"/>
              <a:t>Dept</a:t>
            </a:r>
            <a:r>
              <a:rPr lang="en-GB" sz="750" b="1" dirty="0"/>
              <a:t> at least 2 weeks in advance of shipping. </a:t>
            </a:r>
          </a:p>
          <a:p>
            <a:pPr algn="ctr"/>
            <a:r>
              <a:rPr lang="en-GB" sz="750" b="1" dirty="0"/>
              <a:t>High-risk food and feed products entering the UK must be pre-notified. For high-risk food not of animal origin (FNAO), this must be at least one day prior to arrival.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en-GB"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Submits Entry Summary Declaration (Unaccompanied only)</a:t>
            </a:r>
          </a:p>
          <a:p>
            <a:pPr algn="ctr"/>
            <a:r>
              <a:rPr lang="en-GB" sz="800" b="1" i="1" u="sng" dirty="0">
                <a:solidFill>
                  <a:srgbClr val="FF0000"/>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en-GB" dirty="0"/>
              <a:t>OFFICIAL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100" name="TextBox 99"/>
          <p:cNvSpPr txBox="1"/>
          <p:nvPr/>
        </p:nvSpPr>
        <p:spPr>
          <a:xfrm>
            <a:off x="1003655" y="1345326"/>
            <a:ext cx="987199"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a:t>
            </a:r>
            <a:r>
              <a:rPr lang="en-GB" sz="750" b="1" u="sng" dirty="0">
                <a:solidFill>
                  <a:schemeClr val="tx1"/>
                </a:solidFill>
              </a:rPr>
              <a:t>Transitional Simplified Procedures (TSP) </a:t>
            </a:r>
            <a:r>
              <a:rPr lang="en-GB" sz="750" b="1" dirty="0">
                <a:solidFill>
                  <a:schemeClr val="tx1"/>
                </a:solidFill>
              </a:rPr>
              <a:t>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4279154531"/>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255295">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supplementary declaration until </a:t>
            </a:r>
            <a:r>
              <a:rPr lang="en-GB" sz="800" b="1" dirty="0">
                <a:solidFill>
                  <a:srgbClr val="FF0000"/>
                </a:solidFill>
              </a:rPr>
              <a:t>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592103491"/>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a16="http://schemas.microsoft.com/office/drawing/2014/main" xmlns="" val="20000"/>
                    </a:ext>
                  </a:extLst>
                </a:gridCol>
                <a:gridCol w="10901511">
                  <a:extLst>
                    <a:ext uri="{9D8B030D-6E8A-4147-A177-3AD203B41FA5}">
                      <a16:colId xmlns:a16="http://schemas.microsoft.com/office/drawing/2014/main" xmlns="" val="20001"/>
                    </a:ext>
                  </a:extLst>
                </a:gridCol>
              </a:tblGrid>
              <a:tr h="438568">
                <a:tc gridSpan="2">
                  <a:txBody>
                    <a:bodyPr/>
                    <a:lstStyle/>
                    <a:p>
                      <a:endParaRPr lang="en-GB" altLang="en-GB" sz="600" dirty="0"/>
                    </a:p>
                  </a:txBody>
                  <a:tcPr marL="68580" marR="68580" marT="34290" marB="34290"/>
                </a:tc>
                <a:tc hMerge="1">
                  <a:txBody>
                    <a:bodyPr/>
                    <a:lstStyle/>
                    <a:p>
                      <a:endParaRPr lang="en-GB" altLang="en-GB" sz="1200" dirty="0"/>
                    </a:p>
                  </a:txBody>
                  <a:tcPr/>
                </a:tc>
                <a:extLst>
                  <a:ext uri="{0D108BD9-81ED-4DB2-BD59-A6C34878D82A}">
                    <a16:rowId xmlns:a16="http://schemas.microsoft.com/office/drawing/2014/main" xmlns="" val="10000"/>
                  </a:ext>
                </a:extLst>
              </a:tr>
              <a:tr h="2091213">
                <a:tc>
                  <a:txBody>
                    <a:bodyPr/>
                    <a:lstStyle/>
                    <a:p>
                      <a:pPr algn="ctr"/>
                      <a:r>
                        <a:rPr lang="en-GB" altLang="en-GB" sz="800" b="1" dirty="0"/>
                        <a:t>IMPORTER</a:t>
                      </a:r>
                      <a:r>
                        <a:rPr lang="en-GB" altLang="en-GB" sz="800" b="1" baseline="0" dirty="0"/>
                        <a:t>/ APPOINTED REPRESENTATIVE </a:t>
                      </a:r>
                      <a:endParaRPr lang="en-GB" altLang="en-GB" sz="800" b="1" dirty="0"/>
                    </a:p>
                  </a:txBody>
                  <a:tcPr marL="68580" marR="68580" marT="34290" marB="34290">
                    <a:solidFill>
                      <a:schemeClr val="accent2">
                        <a:lumMod val="40000"/>
                        <a:lumOff val="60000"/>
                      </a:schemeClr>
                    </a:solidFill>
                  </a:tcPr>
                </a:tc>
                <a:tc>
                  <a:txBody>
                    <a:bodyPr/>
                    <a:lstStyle/>
                    <a:p>
                      <a:endParaRPr lang="en-GB" altLang="en-GB" sz="600" b="1"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10001"/>
                  </a:ext>
                </a:extLst>
              </a:tr>
              <a:tr h="1641918">
                <a:tc>
                  <a:txBody>
                    <a:bodyPr/>
                    <a:lstStyle/>
                    <a:p>
                      <a:pPr algn="ctr"/>
                      <a:endParaRPr lang="en-GB" altLang="en-GB" sz="1100" b="1" dirty="0"/>
                    </a:p>
                    <a:p>
                      <a:pPr algn="ctr"/>
                      <a:endParaRPr lang="en-GB" altLang="en-GB" sz="1100" b="1" dirty="0"/>
                    </a:p>
                    <a:p>
                      <a:pPr algn="ctr"/>
                      <a:r>
                        <a:rPr lang="en-GB" altLang="en-GB" sz="800" b="1" dirty="0"/>
                        <a:t>HAULAGE</a:t>
                      </a:r>
                      <a:r>
                        <a:rPr lang="en-GB" altLang="en-GB" sz="800" b="1" baseline="0" dirty="0"/>
                        <a:t> COMPANY</a:t>
                      </a:r>
                      <a:endParaRPr lang="en-GB" altLang="en-GB" sz="800" b="1" dirty="0"/>
                    </a:p>
                  </a:txBody>
                  <a:tcPr marL="68580" marR="68580" marT="34290" marB="34290">
                    <a:solidFill>
                      <a:schemeClr val="accent1">
                        <a:lumMod val="60000"/>
                        <a:lumOff val="40000"/>
                      </a:schemeClr>
                    </a:solidFill>
                  </a:tcPr>
                </a:tc>
                <a:tc>
                  <a:txBody>
                    <a:bodyPr/>
                    <a:lstStyle/>
                    <a:p>
                      <a:endParaRPr lang="en-GB" altLang="en-GB" sz="600" b="1" dirty="0"/>
                    </a:p>
                  </a:txBody>
                  <a:tcPr marL="68580" marR="68580" marT="34290" marB="34290"/>
                </a:tc>
                <a:extLst>
                  <a:ext uri="{0D108BD9-81ED-4DB2-BD59-A6C34878D82A}">
                    <a16:rowId xmlns:a16="http://schemas.microsoft.com/office/drawing/2014/main" xmlns="" val="10002"/>
                  </a:ext>
                </a:extLst>
              </a:tr>
              <a:tr h="1065050">
                <a:tc>
                  <a:txBody>
                    <a:bodyPr/>
                    <a:lstStyle/>
                    <a:p>
                      <a:r>
                        <a:rPr lang="en-GB" altLang="en-GB" sz="800" b="1" baseline="0" dirty="0"/>
                        <a:t>FERRY OPERATOR</a:t>
                      </a:r>
                    </a:p>
                    <a:p>
                      <a:endParaRPr lang="en-GB" altLang="en-GB" sz="600" b="1" dirty="0"/>
                    </a:p>
                  </a:txBody>
                  <a:tcPr marL="68580" marR="68580" marT="34290" marB="34290">
                    <a:solidFill>
                      <a:schemeClr val="accent4">
                        <a:lumMod val="60000"/>
                        <a:lumOff val="40000"/>
                      </a:schemeClr>
                    </a:solidFill>
                  </a:tcPr>
                </a:tc>
                <a:tc>
                  <a:txBody>
                    <a:bodyPr/>
                    <a:lstStyle/>
                    <a:p>
                      <a:endParaRPr lang="en-GB" sz="1900" dirty="0"/>
                    </a:p>
                  </a:txBody>
                  <a:tcPr marL="68580" marR="68580" marT="34290" marB="34290"/>
                </a:tc>
                <a:extLst>
                  <a:ext uri="{0D108BD9-81ED-4DB2-BD59-A6C34878D82A}">
                    <a16:rowId xmlns:a16="http://schemas.microsoft.com/office/drawing/2014/main" xmlns=""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1100" b="1" dirty="0"/>
                        <a:t>HMG</a:t>
                      </a:r>
                    </a:p>
                    <a:p>
                      <a:endParaRPr lang="en-GB" altLang="en-GB" sz="600" b="1"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600" b="1" dirty="0">
                        <a:solidFill>
                          <a:srgbClr val="FF0000"/>
                        </a:solidFill>
                      </a:endParaRPr>
                    </a:p>
                  </a:txBody>
                  <a:tcPr marL="68580" marR="68580" marT="34290" marB="34290"/>
                </a:tc>
                <a:extLst>
                  <a:ext uri="{0D108BD9-81ED-4DB2-BD59-A6C34878D82A}">
                    <a16:rowId xmlns:a16="http://schemas.microsoft.com/office/drawing/2014/main" xmlns=""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During crossing</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21.Continues Onward Journey </a:t>
            </a:r>
          </a:p>
          <a:p>
            <a:pPr algn="ctr"/>
            <a:r>
              <a:rPr lang="en-GB" sz="700" i="1" dirty="0">
                <a:solidFill>
                  <a:schemeClr val="tx1"/>
                </a:solidFill>
              </a:rPr>
              <a:t>(goods to be taken to an inland customs facility as necessary)</a:t>
            </a:r>
          </a:p>
        </p:txBody>
      </p:sp>
      <p:sp>
        <p:nvSpPr>
          <p:cNvPr id="137" name="Title 1"/>
          <p:cNvSpPr txBox="1">
            <a:spLocks/>
          </p:cNvSpPr>
          <p:nvPr/>
        </p:nvSpPr>
        <p:spPr>
          <a:xfrm>
            <a:off x="196645" y="-175623"/>
            <a:ext cx="9052258" cy="41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the </a:t>
            </a:r>
            <a:r>
              <a:rPr lang="en-GB" sz="1400" b="1" dirty="0" err="1">
                <a:solidFill>
                  <a:prstClr val="black"/>
                </a:solidFill>
                <a:latin typeface="+mn-lt"/>
                <a:cs typeface="+mj-cs"/>
              </a:rPr>
              <a:t>RoRo</a:t>
            </a:r>
            <a:r>
              <a:rPr lang="en-GB" sz="1400" b="1" dirty="0">
                <a:solidFill>
                  <a:prstClr val="black"/>
                </a:solidFill>
                <a:latin typeface="+mn-lt"/>
                <a:cs typeface="+mj-cs"/>
              </a:rPr>
              <a:t> juxtaposed border locations - </a:t>
            </a:r>
            <a:r>
              <a:rPr lang="en-GB" altLang="en-GB" sz="14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Calais / Dunkirk</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Border Force conduct immigration controls including 100% passport checks and search selected vehicles for </a:t>
            </a:r>
            <a:r>
              <a:rPr lang="en-GB" sz="800" b="1" dirty="0" err="1">
                <a:solidFill>
                  <a:schemeClr val="tx1"/>
                </a:solidFill>
              </a:rPr>
              <a:t>clandestines</a:t>
            </a:r>
            <a:endParaRPr lang="en-GB"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rPr>
              <a:t>4. Licence issued</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062103"/>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a:p>
            <a:pPr algn="ctr"/>
            <a:r>
              <a:rPr lang="en-GB" sz="800" b="1" dirty="0"/>
              <a:t>High-risk food and feed products destined for the UK must be pre-notified. For high-risk food not of animal origin (FNAO), this must be at least one day prior to arrival.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r>
              <a:rPr lang="en-GB" sz="800" b="1" dirty="0">
                <a:solidFill>
                  <a:prstClr val="black"/>
                </a:solidFill>
              </a:rPr>
              <a:t>Provides MRN(s) / Entry no. / </a:t>
            </a:r>
            <a:r>
              <a:rPr lang="en-GB" sz="800" b="1" dirty="0">
                <a:solidFill>
                  <a:schemeClr val="tx1"/>
                </a:solidFill>
              </a:rPr>
              <a:t>EORI No. (of importer) to Haulage Company.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Port. </a:t>
            </a:r>
            <a:r>
              <a:rPr lang="en-GB" sz="800" b="1" u="sng" dirty="0">
                <a:solidFill>
                  <a:schemeClr val="tx1"/>
                </a:solidFill>
              </a:rPr>
              <a:t>Accompanied</a:t>
            </a:r>
            <a:r>
              <a:rPr lang="en-GB" sz="800" b="1" dirty="0">
                <a:solidFill>
                  <a:schemeClr val="tx1"/>
                </a:solidFill>
              </a:rPr>
              <a:t> – Driver moves goods to vessel. </a:t>
            </a:r>
            <a:r>
              <a:rPr lang="en-GB" sz="800" b="1" u="sng" dirty="0">
                <a:solidFill>
                  <a:schemeClr val="tx1"/>
                </a:solidFill>
              </a:rPr>
              <a:t>Unaccompanied</a:t>
            </a:r>
            <a:r>
              <a:rPr lang="en-GB" sz="800" b="1" dirty="0">
                <a:solidFill>
                  <a:schemeClr val="tx1"/>
                </a:solidFill>
              </a:rPr>
              <a:t> – Driver takes trailer where instructed by EU Port Operator. </a:t>
            </a:r>
          </a:p>
          <a:p>
            <a:pPr algn="ctr"/>
            <a:endParaRPr lang="en-GB" sz="400" b="1" dirty="0">
              <a:solidFill>
                <a:schemeClr val="tx1"/>
              </a:solidFill>
            </a:endParaRP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13.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8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4" name="TextBox 63"/>
          <p:cNvSpPr txBox="1"/>
          <p:nvPr/>
        </p:nvSpPr>
        <p:spPr>
          <a:xfrm>
            <a:off x="10967356" y="-16030"/>
            <a:ext cx="2146197"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2" name="Footer Placeholder 4"/>
          <p:cNvSpPr>
            <a:spLocks noGrp="1"/>
          </p:cNvSpPr>
          <p:nvPr>
            <p:ph type="ftr" sz="quarter" idx="11"/>
          </p:nvPr>
        </p:nvSpPr>
        <p:spPr>
          <a:xfrm>
            <a:off x="8610600" y="6532901"/>
            <a:ext cx="4114800" cy="365125"/>
          </a:xfrm>
        </p:spPr>
        <p:txBody>
          <a:bodyPr/>
          <a:lstStyle/>
          <a:p>
            <a:r>
              <a:rPr lang="en-GB" dirty="0"/>
              <a:t>OFFICIAL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a:t>
            </a:r>
            <a:r>
              <a:rPr lang="en-GB" sz="800" b="1" i="1" u="sng" dirty="0" smtClean="0">
                <a:solidFill>
                  <a:schemeClr val="tx1"/>
                </a:solidFill>
              </a:rPr>
              <a:t>from </a:t>
            </a:r>
            <a:r>
              <a:rPr lang="en-GB" sz="800" b="1" i="1" u="sng" dirty="0" smtClean="0">
                <a:solidFill>
                  <a:srgbClr val="FF0000"/>
                </a:solidFill>
              </a:rPr>
              <a:t>30 April 2020 </a:t>
            </a:r>
            <a:endParaRPr lang="en-GB" sz="800" b="1" i="1" u="sng" dirty="0">
              <a:solidFill>
                <a:srgbClr val="FF0000"/>
              </a:solidFill>
            </a:endParaRP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79" name="TextBox 78"/>
          <p:cNvSpPr txBox="1"/>
          <p:nvPr/>
        </p:nvSpPr>
        <p:spPr>
          <a:xfrm>
            <a:off x="1086501" y="1359812"/>
            <a:ext cx="962734"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82" name="Straight Arrow Connector 81"/>
          <p:cNvCxnSpPr>
            <a:stCxn id="62" idx="2"/>
            <a:endCxn id="79" idx="0"/>
          </p:cNvCxnSpPr>
          <p:nvPr/>
        </p:nvCxnSpPr>
        <p:spPr>
          <a:xfrm>
            <a:off x="1548171" y="1254682"/>
            <a:ext cx="19697" cy="1051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2577185470"/>
              </p:ext>
            </p:extLst>
          </p:nvPr>
        </p:nvGraphicFramePr>
        <p:xfrm>
          <a:off x="1156464" y="5505398"/>
          <a:ext cx="1392233" cy="1262692"/>
        </p:xfrm>
        <a:graphic>
          <a:graphicData uri="http://schemas.openxmlformats.org/drawingml/2006/table">
            <a:tbl>
              <a:tblPr firstRow="1" bandRow="1">
                <a:tableStyleId>{073A0DAA-6AF3-43AB-8588-CEC1D06C72B9}</a:tableStyleId>
              </a:tblPr>
              <a:tblGrid>
                <a:gridCol w="428896">
                  <a:extLst>
                    <a:ext uri="{9D8B030D-6E8A-4147-A177-3AD203B41FA5}">
                      <a16:colId xmlns:a16="http://schemas.microsoft.com/office/drawing/2014/main" xmlns="" val="20000"/>
                    </a:ext>
                  </a:extLst>
                </a:gridCol>
                <a:gridCol w="963337">
                  <a:extLst>
                    <a:ext uri="{9D8B030D-6E8A-4147-A177-3AD203B41FA5}">
                      <a16:colId xmlns:a16="http://schemas.microsoft.com/office/drawing/2014/main" xmlns="" val="20001"/>
                    </a:ext>
                  </a:extLst>
                </a:gridCol>
              </a:tblGrid>
              <a:tr h="36842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4713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4713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800" b="1" dirty="0">
                <a:solidFill>
                  <a:schemeClr val="tx1"/>
                </a:solidFill>
              </a:rPr>
              <a:t>10. Submits Entry Summary Declaration (Unaccompanied only)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16.</a:t>
            </a:r>
            <a:r>
              <a:rPr lang="en-GB" sz="800" b="1" dirty="0">
                <a:solidFill>
                  <a:srgbClr val="FF0000"/>
                </a:solidFill>
              </a:rPr>
              <a:t> </a:t>
            </a:r>
            <a:r>
              <a:rPr lang="en-GB" sz="800" b="1" dirty="0">
                <a:solidFill>
                  <a:schemeClr val="tx1"/>
                </a:solidFill>
              </a:rPr>
              <a:t>Accompanied and Unaccompanied freight unloads from vessel </a:t>
            </a: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19. BF checks the MRN(s) / Entry Number / EORI Number</a:t>
            </a:r>
            <a:endParaRPr lang="en-GB"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17.</a:t>
            </a:r>
            <a:r>
              <a:rPr lang="en-GB" sz="800" b="1" dirty="0">
                <a:solidFill>
                  <a:srgbClr val="FF0000"/>
                </a:solidFill>
              </a:rPr>
              <a:t> </a:t>
            </a:r>
            <a:r>
              <a:rPr lang="en-GB" sz="800" b="1" dirty="0">
                <a:solidFill>
                  <a:schemeClr val="tx1"/>
                </a:solidFill>
              </a:rPr>
              <a:t>BF undertake checks on selected vehicles and requests proof of customs formalities</a:t>
            </a:r>
            <a:endParaRPr lang="en-GB"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14. HMRC and wider OGDs undertake checks (where appropriate).</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a:t>
            </a:r>
            <a:r>
              <a:rPr lang="en-GB" sz="800" b="1" dirty="0">
                <a:solidFill>
                  <a:srgbClr val="FF0000"/>
                </a:solidFill>
              </a:rPr>
              <a:t> </a:t>
            </a:r>
            <a:r>
              <a:rPr lang="en-GB" sz="800" b="1" dirty="0">
                <a:solidFill>
                  <a:prstClr val="black"/>
                </a:solidFill>
              </a:rPr>
              <a:t>BF and/or OGDs take action as appropriate.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GB" sz="750" b="1" dirty="0">
                <a:solidFill>
                  <a:schemeClr val="tx1"/>
                </a:solidFill>
              </a:rPr>
              <a:t>15. For full declarations; Import, Excise duties and Import VAT will be calculated and become due upon notification of goods arrival and entry acceptance.</a:t>
            </a:r>
          </a:p>
          <a:p>
            <a:pPr algn="ctr"/>
            <a:r>
              <a:rPr lang="en-GB" sz="750" b="1" dirty="0">
                <a:solidFill>
                  <a:schemeClr val="tx1"/>
                </a:solidFill>
              </a:rPr>
              <a:t>For CFSP &amp; Transitional Simplified Procedures the importer will be able to defer Import duties, excise duties and Import VAT payable.  </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18.</a:t>
            </a:r>
            <a:r>
              <a:rPr lang="en-GB" sz="800" b="1" dirty="0">
                <a:solidFill>
                  <a:srgbClr val="FF0000"/>
                </a:solidFill>
              </a:rPr>
              <a:t>  </a:t>
            </a:r>
            <a:r>
              <a:rPr lang="en-GB" sz="800" b="1" dirty="0">
                <a:solidFill>
                  <a:schemeClr val="tx1"/>
                </a:solidFill>
              </a:rPr>
              <a:t>Present MRN / Entry No. / EORI number if requested by Border Force to provide  proof of custom formalities.</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750" dirty="0">
                <a:solidFill>
                  <a:srgbClr val="FF0000"/>
                </a:solidFill>
              </a:rPr>
              <a:t>Importer may be contacted for more information. If documentary checks are required, the declaration and documents must be submitted to </a:t>
            </a:r>
            <a:r>
              <a:rPr lang="en-GB" sz="750" dirty="0">
                <a:solidFill>
                  <a:srgbClr val="FF0000"/>
                </a:solidFill>
                <a:hlinkClick r:id="rId7">
                  <a:extLst>
                    <a:ext uri="{A12FA001-AC4F-418D-AE19-62706E023703}">
                      <ahyp:hlinkClr xmlns:ahyp="http://schemas.microsoft.com/office/drawing/2018/hyperlinkcolor" xmlns="" val="tx"/>
                    </a:ext>
                  </a:extLst>
                </a:hlinkClick>
              </a:rPr>
              <a:t>NCH@hmrc.gov.uk</a:t>
            </a:r>
            <a:r>
              <a:rPr lang="en-GB" sz="750" dirty="0">
                <a:solidFill>
                  <a:srgbClr val="FF0000"/>
                </a:solidFill>
              </a:rPr>
              <a:t> as soon as possible</a:t>
            </a:r>
            <a:endParaRPr lang="en-US" altLang="en-GB" sz="750" b="1" dirty="0">
              <a:solidFill>
                <a:srgbClr val="FF0000"/>
              </a:solidFill>
            </a:endParaRPr>
          </a:p>
          <a:p>
            <a:pPr algn="ctr"/>
            <a:endParaRPr lang="en-GB"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en-GB"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1656322"/>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98227">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53239">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285878">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endParaRPr lang="en-GB" altLang="en-GB" sz="800" b="1" dirty="0"/>
                    </a:p>
                  </a:txBody>
                  <a:tcPr/>
                </a:tc>
                <a:extLst>
                  <a:ext uri="{0D108BD9-81ED-4DB2-BD59-A6C34878D82A}">
                    <a16:rowId xmlns:a16="http://schemas.microsoft.com/office/drawing/2014/main" xmlns="" val="10002"/>
                  </a:ext>
                </a:extLst>
              </a:tr>
              <a:tr h="1524608">
                <a:tc>
                  <a:txBody>
                    <a:bodyPr/>
                    <a:lstStyle/>
                    <a:p>
                      <a:r>
                        <a:rPr lang="en-GB" altLang="en-GB" sz="800" b="1" dirty="0"/>
                        <a:t>EUROTUNNEL</a:t>
                      </a:r>
                      <a:r>
                        <a:rPr lang="en-GB" altLang="en-GB" sz="800" b="1" baseline="0" dirty="0"/>
                        <a:t> OPERATOR </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During Channel Journey </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Terminal. </a:t>
            </a:r>
          </a:p>
          <a:p>
            <a:pPr algn="ctr"/>
            <a:r>
              <a:rPr lang="en-GB" sz="800" b="1" dirty="0">
                <a:solidFill>
                  <a:schemeClr val="tx1"/>
                </a:solidFill>
              </a:rPr>
              <a:t>Driver moves goods onto train as directed. </a:t>
            </a: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Continues Onward Journey</a:t>
            </a:r>
          </a:p>
          <a:p>
            <a:pPr algn="ctr"/>
            <a:r>
              <a:rPr lang="en-GB" sz="700" i="1" dirty="0">
                <a:solidFill>
                  <a:schemeClr val="tx1"/>
                </a:solidFill>
              </a:rPr>
              <a:t>(goods to be taken to an inland customs facility as necessary)</a:t>
            </a:r>
            <a:endParaRPr lang="en-GB"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11. BF undertake checks on selected vehicles</a:t>
            </a:r>
            <a:endParaRPr lang="en-GB" sz="800" dirty="0">
              <a:solidFill>
                <a:schemeClr val="tx1"/>
              </a:solidFill>
            </a:endParaRPr>
          </a:p>
        </p:txBody>
      </p:sp>
      <p:sp>
        <p:nvSpPr>
          <p:cNvPr id="137" name="Title 1"/>
          <p:cNvSpPr txBox="1">
            <a:spLocks/>
          </p:cNvSpPr>
          <p:nvPr/>
        </p:nvSpPr>
        <p:spPr>
          <a:xfrm>
            <a:off x="0" y="-141787"/>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juxtaposed controls – </a:t>
            </a:r>
            <a:r>
              <a:rPr lang="en-GB" altLang="en-GB" sz="1400" b="1" dirty="0" err="1">
                <a:solidFill>
                  <a:prstClr val="black"/>
                </a:solidFill>
                <a:latin typeface="+mn-lt"/>
                <a:cs typeface="+mj-cs"/>
              </a:rPr>
              <a:t>Coquelles</a:t>
            </a:r>
            <a:r>
              <a:rPr lang="en-GB" altLang="en-GB" sz="1400" b="1" dirty="0">
                <a:solidFill>
                  <a:prstClr val="black"/>
                </a:solidFill>
                <a:latin typeface="+mn-lt"/>
                <a:cs typeface="+mj-cs"/>
              </a:rPr>
              <a:t> to Folkestone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Has reasonable belief appropriate declarations have been made</a:t>
            </a:r>
            <a:endParaRPr lang="en-GB"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Eurotunnel EU Terminal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16. HMRC and wider OGDs undertake checks (where appropriate).</a:t>
            </a:r>
            <a:endParaRPr lang="en-GB"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Freight disembarks from train.</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a:t>
            </a:r>
            <a:r>
              <a:rPr lang="en-GB" sz="800" b="1" dirty="0">
                <a:solidFill>
                  <a:srgbClr val="FF0000"/>
                </a:solidFill>
              </a:rPr>
              <a:t> </a:t>
            </a:r>
            <a:r>
              <a:rPr lang="en-GB" sz="800" b="1" dirty="0">
                <a:solidFill>
                  <a:prstClr val="black"/>
                </a:solidFill>
              </a:rPr>
              <a:t>Provides MRN(s)/ Entry Number EORI Number (of importer) to Haulage Company.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81" name="TextBox 80"/>
          <p:cNvSpPr txBox="1"/>
          <p:nvPr/>
        </p:nvSpPr>
        <p:spPr>
          <a:xfrm>
            <a:off x="2186265" y="1511044"/>
            <a:ext cx="1369049" cy="707886"/>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218930"/>
            <a:ext cx="26220" cy="34240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en-GB" dirty="0"/>
              <a:t>OFFICIAL </a:t>
            </a:r>
          </a:p>
        </p:txBody>
      </p:sp>
      <p:sp>
        <p:nvSpPr>
          <p:cNvPr id="57" name="Slide Number Placeholder 2"/>
          <p:cNvSpPr>
            <a:spLocks noGrp="1"/>
          </p:cNvSpPr>
          <p:nvPr>
            <p:ph type="sldNum" sz="quarter" idx="12"/>
          </p:nvPr>
        </p:nvSpPr>
        <p:spPr>
          <a:xfrm>
            <a:off x="11604660" y="6500938"/>
            <a:ext cx="444925" cy="365125"/>
          </a:xfrm>
        </p:spPr>
        <p:txBody>
          <a:bodyPr/>
          <a:lstStyle/>
          <a:p>
            <a:r>
              <a:rPr lang="en-GB"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70" name="TextBox 69"/>
          <p:cNvSpPr txBox="1"/>
          <p:nvPr/>
        </p:nvSpPr>
        <p:spPr>
          <a:xfrm>
            <a:off x="1017596" y="859879"/>
            <a:ext cx="937103"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sp>
        <p:nvSpPr>
          <p:cNvPr id="77" name="TextBox 76"/>
          <p:cNvSpPr txBox="1"/>
          <p:nvPr/>
        </p:nvSpPr>
        <p:spPr>
          <a:xfrm>
            <a:off x="976246" y="1439291"/>
            <a:ext cx="1112385" cy="1323439"/>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If you don’t already have an agent or hold a customs authorisation, you can register for TSP and if needed get an agent or software to help you make declarations</a:t>
            </a:r>
          </a:p>
        </p:txBody>
      </p:sp>
      <p:cxnSp>
        <p:nvCxnSpPr>
          <p:cNvPr id="79" name="Straight Arrow Connector 78"/>
          <p:cNvCxnSpPr>
            <a:stCxn id="70" idx="2"/>
          </p:cNvCxnSpPr>
          <p:nvPr/>
        </p:nvCxnSpPr>
        <p:spPr>
          <a:xfrm>
            <a:off x="1486148" y="1321544"/>
            <a:ext cx="4205" cy="117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vehicle/tractor or trailer/container reference onto customs declaration if known.</a:t>
            </a:r>
          </a:p>
        </p:txBody>
      </p:sp>
      <p:graphicFrame>
        <p:nvGraphicFramePr>
          <p:cNvPr id="62" name="Table 61"/>
          <p:cNvGraphicFramePr>
            <a:graphicFrameLocks noGrp="1"/>
          </p:cNvGraphicFramePr>
          <p:nvPr>
            <p:extLst>
              <p:ext uri="{D42A27DB-BD31-4B8C-83A1-F6EECF244321}">
                <p14:modId xmlns:p14="http://schemas.microsoft.com/office/powerpoint/2010/main" val="2174778507"/>
              </p:ext>
            </p:extLst>
          </p:nvPr>
        </p:nvGraphicFramePr>
        <p:xfrm>
          <a:off x="3851052" y="5485184"/>
          <a:ext cx="1574721" cy="1179526"/>
        </p:xfrm>
        <a:graphic>
          <a:graphicData uri="http://schemas.openxmlformats.org/drawingml/2006/table">
            <a:tbl>
              <a:tblPr firstRow="1" bandRow="1">
                <a:tableStyleId>{073A0DAA-6AF3-43AB-8588-CEC1D06C72B9}</a:tableStyleId>
              </a:tblPr>
              <a:tblGrid>
                <a:gridCol w="485114">
                  <a:extLst>
                    <a:ext uri="{9D8B030D-6E8A-4147-A177-3AD203B41FA5}">
                      <a16:colId xmlns:a16="http://schemas.microsoft.com/office/drawing/2014/main" xmlns="" val="20000"/>
                    </a:ext>
                  </a:extLst>
                </a:gridCol>
                <a:gridCol w="1089607">
                  <a:extLst>
                    <a:ext uri="{9D8B030D-6E8A-4147-A177-3AD203B41FA5}">
                      <a16:colId xmlns:a16="http://schemas.microsoft.com/office/drawing/2014/main" xmlns="" val="20001"/>
                    </a:ext>
                  </a:extLst>
                </a:gridCol>
              </a:tblGrid>
              <a:tr h="34415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1768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1768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18. For full declarations; Import, Excise duties and Import VAT will be calculated and become due upon notification of goods arrival and entry acceptance.</a:t>
            </a:r>
            <a:endParaRPr lang="en-GB" sz="300" b="1" dirty="0">
              <a:solidFill>
                <a:schemeClr val="tx1"/>
              </a:solidFill>
            </a:endParaRPr>
          </a:p>
          <a:p>
            <a:pPr algn="ctr"/>
            <a:r>
              <a:rPr lang="en-GB" sz="750" b="1" dirty="0">
                <a:solidFill>
                  <a:schemeClr val="tx1"/>
                </a:solidFill>
              </a:rPr>
              <a:t>For CFSP &amp; Transitional Simplified Procedures the importer will be able to defer Import duties, excise duties and Import VAT payable. </a:t>
            </a:r>
            <a:endParaRPr lang="en-GB" sz="300" b="1" dirty="0">
              <a:solidFill>
                <a:schemeClr val="tx1"/>
              </a:solidFill>
            </a:endParaRPr>
          </a:p>
          <a:p>
            <a:pPr algn="ctr"/>
            <a:r>
              <a:rPr lang="en-GB" sz="700" b="1" dirty="0">
                <a:solidFill>
                  <a:schemeClr val="tx1"/>
                </a:solidFill>
              </a:rPr>
              <a:t>To defer payment of duties or taxes you will need a duty deferment account. </a:t>
            </a:r>
          </a:p>
          <a:p>
            <a:pPr algn="ctr"/>
            <a:r>
              <a:rPr lang="en-GB" sz="70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  </a:t>
            </a:r>
            <a:endParaRPr lang="en-GB"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14.</a:t>
            </a:r>
            <a:r>
              <a:rPr lang="en-GB" sz="750" b="1" dirty="0">
                <a:solidFill>
                  <a:srgbClr val="FF0000"/>
                </a:solidFill>
              </a:rPr>
              <a:t> </a:t>
            </a:r>
            <a:r>
              <a:rPr lang="en-GB" sz="750" b="1" dirty="0">
                <a:solidFill>
                  <a:schemeClr val="tx1"/>
                </a:solidFill>
              </a:rPr>
              <a:t>Present MRN / Entry No. / EORI number if requested by Border Force to provide  proof of custom formalities.</a:t>
            </a: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12. BF checks the MRN(s) / Entry Number / EORI Number</a:t>
            </a:r>
            <a:endParaRPr lang="en-GB"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b="1" dirty="0">
                <a:solidFill>
                  <a:srgbClr val="FF0000"/>
                </a:solidFill>
              </a:rPr>
              <a:t> </a:t>
            </a:r>
            <a:r>
              <a:rPr lang="en-GB" sz="800" b="1" dirty="0">
                <a:solidFill>
                  <a:prstClr val="black"/>
                </a:solidFill>
              </a:rPr>
              <a:t>BF and/or OGDs take action as appropriate.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6">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15. Importer/Appointed representative updates status of customs declaration to show goods have arrived in the UK. </a:t>
            </a:r>
          </a:p>
          <a:p>
            <a:pPr algn="ctr"/>
            <a:endParaRPr lang="en-GB" altLang="en-GB" sz="500" b="1" dirty="0">
              <a:solidFill>
                <a:schemeClr val="tx1"/>
              </a:solidFill>
            </a:endParaRP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4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5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50" dirty="0">
                <a:solidFill>
                  <a:srgbClr val="FF0000"/>
                </a:solidFill>
              </a:rPr>
              <a:t>Supplementary Customs Declaration submitted by 4</a:t>
            </a:r>
            <a:r>
              <a:rPr lang="en-GB" sz="750" baseline="30000" dirty="0">
                <a:solidFill>
                  <a:srgbClr val="FF0000"/>
                </a:solidFill>
              </a:rPr>
              <a:t>th</a:t>
            </a:r>
            <a:r>
              <a:rPr lang="en-GB" sz="750" dirty="0">
                <a:solidFill>
                  <a:srgbClr val="FF0000"/>
                </a:solidFill>
              </a:rPr>
              <a:t> working day of following month for Simplified Frontier Declaration and EIDR.</a:t>
            </a:r>
          </a:p>
          <a:p>
            <a:pPr algn="ctr"/>
            <a:r>
              <a:rPr lang="en-GB" sz="750" dirty="0">
                <a:solidFill>
                  <a:srgbClr val="FF0000"/>
                </a:solidFill>
              </a:rPr>
              <a:t>If using TSP standard goods procedure you may opt to delay submission of the supplementary declaration </a:t>
            </a:r>
            <a:r>
              <a:rPr lang="en-GB" sz="750" b="1" dirty="0">
                <a:solidFill>
                  <a:srgbClr val="FF0000"/>
                </a:solidFill>
              </a:rPr>
              <a:t>until </a:t>
            </a:r>
            <a:r>
              <a:rPr lang="en-GB" sz="750" b="1" dirty="0" smtClean="0">
                <a:solidFill>
                  <a:srgbClr val="FF0000"/>
                </a:solidFill>
              </a:rPr>
              <a:t>4</a:t>
            </a:r>
            <a:r>
              <a:rPr lang="en-GB" sz="750" b="1" baseline="30000" dirty="0" smtClean="0">
                <a:solidFill>
                  <a:srgbClr val="FF0000"/>
                </a:solidFill>
              </a:rPr>
              <a:t>th</a:t>
            </a:r>
            <a:r>
              <a:rPr lang="en-GB" sz="750" b="1" dirty="0" smtClean="0">
                <a:solidFill>
                  <a:srgbClr val="FF0000"/>
                </a:solidFill>
              </a:rPr>
              <a:t> working day of May 2020</a:t>
            </a:r>
            <a:r>
              <a:rPr lang="en-GB" sz="750" dirty="0" smtClean="0">
                <a:solidFill>
                  <a:srgbClr val="FF0000"/>
                </a:solidFill>
              </a:rPr>
              <a:t>.</a:t>
            </a:r>
            <a:endParaRPr lang="en-GB" sz="750" dirty="0">
              <a:solidFill>
                <a:srgbClr val="FF0000"/>
              </a:solidFill>
            </a:endParaRP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a:t>
            </a:r>
            <a:r>
              <a:rPr lang="en-GB" sz="4000" b="1" dirty="0" err="1">
                <a:latin typeface="+mn-lt"/>
              </a:rPr>
              <a:t>RoRo</a:t>
            </a:r>
            <a:r>
              <a:rPr lang="en-GB" sz="4000" b="1" dirty="0">
                <a:latin typeface="+mn-lt"/>
              </a:rPr>
              <a:t> operator / carrier requirements – goods for import 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523220"/>
          </a:xfrm>
          <a:prstGeom prst="rect">
            <a:avLst/>
          </a:prstGeom>
        </p:spPr>
        <p:txBody>
          <a:bodyPr wrap="square">
            <a:spAutoFit/>
          </a:bodyPr>
          <a:lstStyle/>
          <a:p>
            <a:pPr lvl="1" algn="ctr"/>
            <a:r>
              <a:rPr lang="en-GB" sz="2800" b="1" dirty="0">
                <a:cs typeface="Arial" panose="020B0604020202020204" pitchFamily="34" charset="0"/>
              </a:rPr>
              <a:t>What a Haulier should expect on Day 1 - inbound to RoRo locations in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19</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416320"/>
          </a:xfrm>
          <a:prstGeom prst="rect">
            <a:avLst/>
          </a:prstGeom>
        </p:spPr>
        <p:txBody>
          <a:bodyPr wrap="square">
            <a:spAutoFit/>
          </a:bodyPr>
          <a:lstStyle/>
          <a:p>
            <a:pPr defTabSz="914156"/>
            <a:r>
              <a:rPr lang="en-GB" dirty="0"/>
              <a:t>All inbound vehicles will continue to pass through UK RORO terminals, from the disembarkation ramp to the dock/terminal exit, as freely as they do now, with:</a:t>
            </a:r>
          </a:p>
          <a:p>
            <a:pPr defTabSz="914156"/>
            <a:endParaRPr lang="en-GB" dirty="0"/>
          </a:p>
          <a:p>
            <a:pPr defTabSz="914156"/>
            <a:r>
              <a:rPr lang="en-GB" dirty="0"/>
              <a:t>•  No need to demonstrate </a:t>
            </a:r>
            <a:r>
              <a:rPr lang="en-GB" b="1" dirty="0"/>
              <a:t>at the terminal </a:t>
            </a:r>
            <a:r>
              <a:rPr lang="en-GB" dirty="0"/>
              <a:t>that a customs declaration has been made, or that any other documentation relating to goods (such as a health certificate) is in order;</a:t>
            </a:r>
          </a:p>
          <a:p>
            <a:pPr defTabSz="914156"/>
            <a:r>
              <a:rPr lang="en-GB" dirty="0"/>
              <a:t>•  No need to demonstrate </a:t>
            </a:r>
            <a:r>
              <a:rPr lang="en-GB" b="1" dirty="0"/>
              <a:t>at the terminal </a:t>
            </a:r>
            <a:r>
              <a:rPr lang="en-GB" dirty="0"/>
              <a:t>that a haulier has the necessary permit (if one is needed) to use UK roads or that the driver has a valid licence;</a:t>
            </a:r>
          </a:p>
          <a:p>
            <a:r>
              <a:rPr lang="en-GB" dirty="0"/>
              <a:t>•  No need to stop unless pulled out of the flow (or offloaded) by Border Force or the Port Health Authority at its selection points. If pulled, evidence will need to be provided to </a:t>
            </a:r>
            <a:r>
              <a:rPr lang="en-GB" dirty="0" smtClean="0"/>
              <a:t>demonstrate </a:t>
            </a:r>
            <a:r>
              <a:rPr lang="en-GB" dirty="0"/>
              <a:t>that appropriate customs declarations have been made. </a:t>
            </a:r>
          </a:p>
          <a:p>
            <a:pPr defTabSz="914156"/>
            <a:r>
              <a:rPr lang="en-GB" dirty="0"/>
              <a:t>•  No change to the manner of Border Force operations at its selection points, with vehicles continuing to be directed out of the traffic flow into examination areas by non-verbal means;</a:t>
            </a:r>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en-GB" sz="2400" b="1" dirty="0">
                <a:latin typeface="+mn-lt"/>
                <a:cs typeface="Arial" panose="020B0604020202020204" pitchFamily="34" charset="0"/>
              </a:rPr>
              <a:t>Introduction</a:t>
            </a: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en-GB" sz="1600" dirty="0"/>
              <a:t>We would prefer to leave the EU with a Deal, but the UK will be leaving the EU on the 31 October - whatever the circumstances. Detail on Brexit preparations are available at gov.uk/euexit</a:t>
            </a:r>
          </a:p>
          <a:p>
            <a:pPr marL="0" lvl="0" indent="0">
              <a:lnSpc>
                <a:spcPct val="120000"/>
              </a:lnSpc>
              <a:spcBef>
                <a:spcPts val="0"/>
              </a:spcBef>
              <a:buClr>
                <a:schemeClr val="dk1"/>
              </a:buClr>
              <a:buSzPts val="1600"/>
              <a:buNone/>
            </a:pPr>
            <a:r>
              <a:rPr lang="en-GB" sz="1600" dirty="0"/>
              <a:t>In the event of no deal, we will prioritise security and flow. This approach will allow trade to flow freely whilst Government works towards its longer term objectives of balancing compliance with flow. </a:t>
            </a:r>
          </a:p>
          <a:p>
            <a:pPr marL="0" lvl="0" indent="0">
              <a:lnSpc>
                <a:spcPct val="120000"/>
              </a:lnSpc>
              <a:buClr>
                <a:schemeClr val="dk1"/>
              </a:buClr>
              <a:buSzPts val="1600"/>
              <a:buNone/>
            </a:pPr>
            <a:r>
              <a:rPr lang="en-GB" sz="1600" dirty="0"/>
              <a:t>The Roll-on Roll-off (RoRo) environment is key to UK-EU trade. Locations that support RoRo freight movements carry their own unique challenges including short crossing times, the onsite capacity required for physical intervention, and volume of freight flowing through the ports or tunnel. We will continue to work with business to help you meet compliance requirements, and there will be a number of easements in place for RoRo movements for the period following EU Exit, in order to give business more time to prepare for changes to EU-UK trade.</a:t>
            </a:r>
          </a:p>
          <a:p>
            <a:pPr marL="0" lvl="0" indent="0">
              <a:lnSpc>
                <a:spcPct val="120000"/>
              </a:lnSpc>
              <a:buClr>
                <a:schemeClr val="dk1"/>
              </a:buClr>
              <a:buSzPts val="1600"/>
              <a:buNone/>
            </a:pPr>
            <a:r>
              <a:rPr lang="en-GB" sz="1600" dirty="0"/>
              <a:t>Any additional checks in this environment will be undertaken off line, away from the flow of traffic. If this is possible within the port or tunnel environment, the checks may be done there. However, where this is not possible additional checks are to be undertaken elsewhere away from the border.</a:t>
            </a:r>
          </a:p>
          <a:p>
            <a:pPr marL="0" lvl="0" indent="0">
              <a:lnSpc>
                <a:spcPct val="120000"/>
              </a:lnSpc>
              <a:buClr>
                <a:schemeClr val="dk1"/>
              </a:buClr>
              <a:buSzPts val="1600"/>
              <a:buNone/>
            </a:pPr>
            <a:r>
              <a:rPr lang="en-GB" sz="1600" dirty="0"/>
              <a:t>The default position for RoRo is that all accompanied freight is free to board and disembark the ferries or the Le Shuttle trains as they do now, and only stop if they are required to by Border Force.</a:t>
            </a:r>
          </a:p>
          <a:p>
            <a:pPr marL="0" lvl="0" indent="0">
              <a:lnSpc>
                <a:spcPct val="120000"/>
              </a:lnSpc>
              <a:buClr>
                <a:schemeClr val="dk1"/>
              </a:buClr>
              <a:buSzPts val="1600"/>
              <a:buNone/>
            </a:pPr>
            <a:r>
              <a:rPr lang="en-GB" sz="1600" dirty="0"/>
              <a:t>Any checks that are performed currently by Border Force (or other agencies), in the port or terminal environment, will continue as they do now.</a:t>
            </a:r>
          </a:p>
          <a:p>
            <a:pPr marL="0" lvl="0" indent="0">
              <a:lnSpc>
                <a:spcPct val="120000"/>
              </a:lnSpc>
              <a:buClr>
                <a:schemeClr val="dk1"/>
              </a:buClr>
              <a:buSzPts val="1600"/>
              <a:buNone/>
            </a:pPr>
            <a:endParaRPr lang="en-GB"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478423"/>
          </a:xfrm>
          <a:prstGeom prst="rect">
            <a:avLst/>
          </a:prstGeom>
        </p:spPr>
        <p:txBody>
          <a:bodyPr wrap="square">
            <a:spAutoFit/>
          </a:bodyPr>
          <a:lstStyle/>
          <a:p>
            <a:pPr marL="0" lvl="1">
              <a:lnSpc>
                <a:spcPct val="100000"/>
              </a:lnSpc>
              <a:spcBef>
                <a:spcPts val="0"/>
              </a:spcBef>
              <a:spcAft>
                <a:spcPts val="600"/>
              </a:spcAft>
            </a:pPr>
            <a:r>
              <a:rPr lang="en-GB" b="1" dirty="0">
                <a:cs typeface="Arial" panose="020B0604020202020204" pitchFamily="34" charset="0"/>
              </a:rPr>
              <a:t>Drivers hours</a:t>
            </a:r>
            <a:endParaRPr lang="en-GB" dirty="0">
              <a:cs typeface="Arial" panose="020B0604020202020204" pitchFamily="34" charset="0"/>
            </a:endParaRPr>
          </a:p>
          <a:p>
            <a:pPr marL="0" lvl="1">
              <a:lnSpc>
                <a:spcPct val="100000"/>
              </a:lnSpc>
              <a:spcBef>
                <a:spcPts val="0"/>
              </a:spcBef>
              <a:spcAft>
                <a:spcPts val="600"/>
              </a:spcAft>
            </a:pPr>
            <a:r>
              <a:rPr lang="en-GB" dirty="0">
                <a:cs typeface="Arial" panose="020B0604020202020204" pitchFamily="34" charset="0"/>
              </a:rPr>
              <a:t>The UK’s Department for Transport will respond rapidly to urgent situations by temporarily relaxing the drivers’ hours rules </a:t>
            </a:r>
          </a:p>
          <a:p>
            <a:pPr marL="285750" lvl="1" indent="-285750">
              <a:lnSpc>
                <a:spcPct val="100000"/>
              </a:lnSpc>
              <a:spcBef>
                <a:spcPts val="0"/>
              </a:spcBef>
              <a:spcAft>
                <a:spcPts val="600"/>
              </a:spcAft>
            </a:pPr>
            <a:r>
              <a:rPr lang="en-GB" dirty="0">
                <a:cs typeface="Arial" panose="020B0604020202020204" pitchFamily="34" charset="0"/>
              </a:rPr>
              <a:t>where it is in the public interest to do so. </a:t>
            </a:r>
          </a:p>
          <a:p>
            <a:pPr marL="285750" lvl="1" indent="-285750">
              <a:lnSpc>
                <a:spcPct val="100000"/>
              </a:lnSpc>
              <a:spcBef>
                <a:spcPts val="0"/>
              </a:spcBef>
              <a:spcAft>
                <a:spcPts val="600"/>
              </a:spcAft>
            </a:pPr>
            <a:r>
              <a:rPr lang="en-GB" dirty="0">
                <a:cs typeface="Arial" panose="020B0604020202020204" pitchFamily="34" charset="0"/>
              </a:rPr>
              <a:t>The details, including the scope of the relaxation, are determined on a case-by-case basis following close engagement with </a:t>
            </a:r>
          </a:p>
          <a:p>
            <a:pPr marL="285750" lvl="1" indent="-285750">
              <a:lnSpc>
                <a:spcPct val="100000"/>
              </a:lnSpc>
              <a:spcBef>
                <a:spcPts val="0"/>
              </a:spcBef>
              <a:spcAft>
                <a:spcPts val="600"/>
              </a:spcAft>
            </a:pPr>
            <a:r>
              <a:rPr lang="en-GB" dirty="0">
                <a:cs typeface="Arial" panose="020B0604020202020204" pitchFamily="34" charset="0"/>
              </a:rPr>
              <a:t>affected industry sectors. </a:t>
            </a:r>
          </a:p>
          <a:p>
            <a:pPr marL="285750" lvl="1" indent="-285750">
              <a:lnSpc>
                <a:spcPct val="100000"/>
              </a:lnSpc>
              <a:spcBef>
                <a:spcPts val="0"/>
              </a:spcBef>
              <a:spcAft>
                <a:spcPts val="600"/>
              </a:spcAft>
            </a:pPr>
            <a:r>
              <a:rPr lang="en-GB" dirty="0">
                <a:cs typeface="Arial" panose="020B0604020202020204" pitchFamily="34" charset="0"/>
              </a:rPr>
              <a:t>In the past this facility has been made use of during roads disruption caused by events such as adverse weather conditions </a:t>
            </a:r>
          </a:p>
          <a:p>
            <a:pPr marL="285750" lvl="1" indent="-285750">
              <a:lnSpc>
                <a:spcPct val="100000"/>
              </a:lnSpc>
              <a:spcBef>
                <a:spcPts val="0"/>
              </a:spcBef>
              <a:spcAft>
                <a:spcPts val="600"/>
              </a:spcAft>
            </a:pPr>
            <a:r>
              <a:rPr lang="en-GB" dirty="0">
                <a:cs typeface="Arial" panose="020B0604020202020204" pitchFamily="34" charset="0"/>
              </a:rPr>
              <a:t>and disruption on the road networks to cross-Channel traffic. </a:t>
            </a:r>
          </a:p>
          <a:p>
            <a:pPr marL="0" lvl="1" indent="0">
              <a:lnSpc>
                <a:spcPct val="100000"/>
              </a:lnSpc>
              <a:spcBef>
                <a:spcPts val="0"/>
              </a:spcBef>
              <a:spcAft>
                <a:spcPts val="600"/>
              </a:spcAft>
              <a:buNone/>
            </a:pPr>
            <a:endParaRPr lang="en-GB" b="1" dirty="0">
              <a:cs typeface="Arial" panose="020B0604020202020204" pitchFamily="34" charset="0"/>
            </a:endParaRPr>
          </a:p>
          <a:p>
            <a:pPr marL="0" lvl="1" indent="0">
              <a:lnSpc>
                <a:spcPct val="100000"/>
              </a:lnSpc>
              <a:spcBef>
                <a:spcPts val="0"/>
              </a:spcBef>
              <a:spcAft>
                <a:spcPts val="600"/>
              </a:spcAft>
              <a:buNone/>
            </a:pPr>
            <a:r>
              <a:rPr lang="en-GB" b="1" dirty="0">
                <a:cs typeface="Arial" panose="020B0604020202020204" pitchFamily="34" charset="0"/>
              </a:rPr>
              <a:t>Driver Certificate of Professional Competence (CPC)</a:t>
            </a:r>
          </a:p>
          <a:p>
            <a:pPr marL="285750" lvl="1" indent="-285750">
              <a:lnSpc>
                <a:spcPct val="100000"/>
              </a:lnSpc>
              <a:spcBef>
                <a:spcPts val="0"/>
              </a:spcBef>
              <a:spcAft>
                <a:spcPts val="600"/>
              </a:spcAft>
            </a:pPr>
            <a:r>
              <a:rPr lang="en-GB" dirty="0">
                <a:cs typeface="Arial" panose="020B0604020202020204" pitchFamily="34" charset="0"/>
              </a:rPr>
              <a:t>The EU has indicated that UK-issued CPC will not be recognised for employment in the EU. </a:t>
            </a:r>
          </a:p>
          <a:p>
            <a:pPr marL="285750" lvl="1" indent="-285750">
              <a:lnSpc>
                <a:spcPct val="100000"/>
              </a:lnSpc>
              <a:spcBef>
                <a:spcPts val="0"/>
              </a:spcBef>
              <a:spcAft>
                <a:spcPts val="600"/>
              </a:spcAft>
            </a:pPr>
            <a:r>
              <a:rPr lang="en-GB" dirty="0">
                <a:cs typeface="Arial" panose="020B0604020202020204" pitchFamily="34" charset="0"/>
              </a:rPr>
              <a:t>Holders of a UK Driver CPC who are currently working for an EU company may want to exchange their UK CPC for an EU </a:t>
            </a:r>
          </a:p>
          <a:p>
            <a:pPr marL="285750" lvl="1" indent="-285750">
              <a:lnSpc>
                <a:spcPct val="100000"/>
              </a:lnSpc>
              <a:spcBef>
                <a:spcPts val="0"/>
              </a:spcBef>
              <a:spcAft>
                <a:spcPts val="600"/>
              </a:spcAft>
            </a:pPr>
            <a:r>
              <a:rPr lang="en-GB" dirty="0">
                <a:cs typeface="Arial" panose="020B0604020202020204" pitchFamily="34" charset="0"/>
              </a:rPr>
              <a:t>CPC before 31/10/2019. </a:t>
            </a:r>
          </a:p>
          <a:p>
            <a:pPr marL="285750" lvl="1" indent="-285750">
              <a:lnSpc>
                <a:spcPct val="100000"/>
              </a:lnSpc>
              <a:spcBef>
                <a:spcPts val="0"/>
              </a:spcBef>
              <a:spcAft>
                <a:spcPts val="600"/>
              </a:spcAft>
            </a:pPr>
            <a:r>
              <a:rPr lang="en-GB" dirty="0">
                <a:cs typeface="Arial" panose="020B0604020202020204" pitchFamily="34" charset="0"/>
              </a:rPr>
              <a:t>Exchanging CPC in this way will have no effect on a driver’s ability to work in the UK because the UK will continue to</a:t>
            </a:r>
          </a:p>
          <a:p>
            <a:pPr marL="285750" lvl="1" indent="-285750">
              <a:lnSpc>
                <a:spcPct val="100000"/>
              </a:lnSpc>
              <a:spcBef>
                <a:spcPts val="0"/>
              </a:spcBef>
              <a:spcAft>
                <a:spcPts val="600"/>
              </a:spcAft>
            </a:pPr>
            <a:r>
              <a:rPr lang="en-GB" dirty="0">
                <a:cs typeface="Arial" panose="020B0604020202020204" pitchFamily="34" charset="0"/>
              </a:rPr>
              <a:t>recognise EU-issued CPC. </a:t>
            </a:r>
          </a:p>
          <a:p>
            <a:endParaRPr lang="en-GB"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en-GB" sz="2800" b="1" dirty="0">
                <a:cs typeface="Arial" panose="020B0604020202020204" pitchFamily="34" charset="0"/>
              </a:rPr>
              <a:t>Drivers hours and Certificate of Professional Competence</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20</a:t>
            </a:fld>
            <a:endParaRPr lang="en-GB"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4970591"/>
          </a:xfrm>
          <a:prstGeom prst="rect">
            <a:avLst/>
          </a:prstGeom>
        </p:spPr>
        <p:txBody>
          <a:bodyPr wrap="square">
            <a:spAutoFit/>
          </a:bodyPr>
          <a:lstStyle/>
          <a:p>
            <a:pPr marL="285750" lvl="1" indent="-285750">
              <a:lnSpc>
                <a:spcPct val="100000"/>
              </a:lnSpc>
              <a:spcBef>
                <a:spcPts val="0"/>
              </a:spcBef>
              <a:spcAft>
                <a:spcPts val="600"/>
              </a:spcAft>
            </a:pPr>
            <a:r>
              <a:rPr lang="en-GB" b="1" dirty="0">
                <a:cs typeface="Arial" panose="020B0604020202020204" pitchFamily="34" charset="0"/>
              </a:rPr>
              <a:t>Transport documentation </a:t>
            </a:r>
            <a:r>
              <a:rPr lang="en-GB" dirty="0">
                <a:cs typeface="Arial" panose="020B0604020202020204" pitchFamily="34" charset="0"/>
              </a:rPr>
              <a:t>for </a:t>
            </a:r>
            <a:r>
              <a:rPr lang="en-GB" u="sng" dirty="0">
                <a:cs typeface="Arial" panose="020B0604020202020204" pitchFamily="34" charset="0"/>
              </a:rPr>
              <a:t>EU hauliers </a:t>
            </a:r>
            <a:r>
              <a:rPr lang="en-GB" dirty="0">
                <a:cs typeface="Arial" panose="020B0604020202020204" pitchFamily="34" charset="0"/>
              </a:rPr>
              <a:t>will remain the same, with no new documents or processes. </a:t>
            </a:r>
          </a:p>
          <a:p>
            <a:pPr marL="285750" lvl="1" indent="-285750">
              <a:lnSpc>
                <a:spcPct val="100000"/>
              </a:lnSpc>
              <a:spcBef>
                <a:spcPts val="0"/>
              </a:spcBef>
              <a:spcAft>
                <a:spcPts val="600"/>
              </a:spcAft>
            </a:pPr>
            <a:endParaRPr lang="en-GB" dirty="0">
              <a:cs typeface="Arial" panose="020B0604020202020204" pitchFamily="34" charset="0"/>
            </a:endParaRPr>
          </a:p>
          <a:p>
            <a:pPr marL="285750" lvl="1" indent="-285750">
              <a:lnSpc>
                <a:spcPct val="100000"/>
              </a:lnSpc>
              <a:spcBef>
                <a:spcPts val="0"/>
              </a:spcBef>
              <a:spcAft>
                <a:spcPts val="600"/>
              </a:spcAft>
            </a:pPr>
            <a:r>
              <a:rPr lang="en-GB" dirty="0">
                <a:cs typeface="Arial" panose="020B0604020202020204" pitchFamily="34" charset="0"/>
              </a:rPr>
              <a:t>The UK Government has confirmed it will:</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Continue with existing driver hour arrangements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driver and transport manager Certificate of Professional Competence (CPC)</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issued driving licences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Community licence – you will not need an ECMT permit to access the UK</a:t>
            </a:r>
          </a:p>
          <a:p>
            <a:pPr marL="285750" lvl="1" indent="-285750">
              <a:lnSpc>
                <a:spcPct val="100000"/>
              </a:lnSpc>
              <a:spcBef>
                <a:spcPts val="0"/>
              </a:spcBef>
              <a:spcAft>
                <a:spcPts val="600"/>
              </a:spcAft>
            </a:pPr>
            <a:r>
              <a:rPr lang="en-GB" b="1" dirty="0">
                <a:cs typeface="Arial" panose="020B0604020202020204" pitchFamily="34" charset="0"/>
              </a:rPr>
              <a:t>Insurance</a:t>
            </a:r>
          </a:p>
          <a:p>
            <a:pPr marL="285750" lvl="1" indent="-285750">
              <a:lnSpc>
                <a:spcPct val="100000"/>
              </a:lnSpc>
              <a:spcBef>
                <a:spcPts val="0"/>
              </a:spcBef>
              <a:spcAft>
                <a:spcPts val="600"/>
              </a:spcAft>
            </a:pPr>
            <a:r>
              <a:rPr lang="en-GB" dirty="0">
                <a:cs typeface="Arial" panose="020B0604020202020204" pitchFamily="34" charset="0"/>
              </a:rPr>
              <a:t>In the event of a no deal, a Green Card or other proof of Insurance will be required, as set out in UK legislation. If  a</a:t>
            </a:r>
          </a:p>
          <a:p>
            <a:pPr marL="285750" lvl="1" indent="-285750">
              <a:lnSpc>
                <a:spcPct val="100000"/>
              </a:lnSpc>
              <a:spcBef>
                <a:spcPts val="0"/>
              </a:spcBef>
              <a:spcAft>
                <a:spcPts val="600"/>
              </a:spcAft>
            </a:pPr>
            <a:r>
              <a:rPr lang="en-GB" dirty="0">
                <a:cs typeface="Arial" panose="020B0604020202020204" pitchFamily="34" charset="0"/>
              </a:rPr>
              <a:t>driver has different policies for their trailer and vehicle they will be required to bring proof of insurance for each. </a:t>
            </a:r>
          </a:p>
          <a:p>
            <a:pPr marL="285750" lvl="1" indent="-285750">
              <a:lnSpc>
                <a:spcPct val="100000"/>
              </a:lnSpc>
              <a:spcBef>
                <a:spcPts val="0"/>
              </a:spcBef>
              <a:spcAft>
                <a:spcPts val="600"/>
              </a:spcAft>
            </a:pPr>
            <a:r>
              <a:rPr lang="en-GB" b="1" dirty="0">
                <a:cs typeface="Arial" panose="020B0604020202020204" pitchFamily="34" charset="0"/>
              </a:rPr>
              <a:t>Cabotage</a:t>
            </a:r>
          </a:p>
          <a:p>
            <a:pPr marL="285750" lvl="1" indent="-285750">
              <a:lnSpc>
                <a:spcPct val="100000"/>
              </a:lnSpc>
              <a:spcBef>
                <a:spcPts val="0"/>
              </a:spcBef>
              <a:spcAft>
                <a:spcPts val="600"/>
              </a:spcAft>
            </a:pPr>
            <a:r>
              <a:rPr lang="en-GB" dirty="0">
                <a:cs typeface="Arial" panose="020B0604020202020204" pitchFamily="34" charset="0"/>
              </a:rPr>
              <a:t>As the EU Regulation on maintaining basic connectivity has now been approved, the laws are in place to reciprocate the </a:t>
            </a:r>
          </a:p>
          <a:p>
            <a:pPr marL="285750" lvl="1" indent="-285750">
              <a:lnSpc>
                <a:spcPct val="100000"/>
              </a:lnSpc>
              <a:spcBef>
                <a:spcPts val="0"/>
              </a:spcBef>
              <a:spcAft>
                <a:spcPts val="600"/>
              </a:spcAft>
            </a:pPr>
            <a:r>
              <a:rPr lang="en-GB" dirty="0">
                <a:cs typeface="Arial" panose="020B0604020202020204" pitchFamily="34" charset="0"/>
              </a:rPr>
              <a:t>current rights for EU hauliers and bus operators after exit day, including on cabotage and cross-trade</a:t>
            </a:r>
          </a:p>
          <a:p>
            <a:endParaRPr lang="en-GB"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en-GB" sz="2800" b="1" dirty="0">
                <a:cs typeface="Arial" panose="020B0604020202020204" pitchFamily="34" charset="0"/>
              </a:rPr>
              <a:t>Other transport documentation requirements</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21</a:t>
            </a:fld>
            <a:endParaRPr lang="en-GB"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Haulier must carry evidence that a customs declaration has been pre-lodged / made</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i="1" dirty="0">
              <a:solidFill>
                <a:schemeClr val="tx1"/>
              </a:solidFill>
            </a:endParaRPr>
          </a:p>
          <a:p>
            <a:pPr algn="just" defTabSz="914156"/>
            <a:r>
              <a:rPr lang="en-US" sz="1050" b="1" dirty="0">
                <a:solidFill>
                  <a:schemeClr val="tx1"/>
                </a:solidFill>
              </a:rPr>
              <a:t>WHAT SHOULD THE DRIVER CARRY AS EVIDENCE THAT A CUSTOMS DECLARATION HAS BEEN SUBMITTED?</a:t>
            </a:r>
          </a:p>
          <a:p>
            <a:pPr algn="just" defTabSz="914156"/>
            <a:endParaRPr lang="en-US" sz="1050" dirty="0">
              <a:solidFill>
                <a:schemeClr val="tx1"/>
              </a:solidFill>
            </a:endParaRPr>
          </a:p>
          <a:p>
            <a:pPr algn="just" defTabSz="914156"/>
            <a:r>
              <a:rPr lang="en-US" sz="1050" dirty="0">
                <a:solidFill>
                  <a:schemeClr val="tx1"/>
                </a:solidFill>
              </a:rPr>
              <a:t>The trader / their representative will share the Movement Reference Number (MRN), Entry Number or EORI number with the Haulage Company or Driver as proof that a customs declaration has been made. The driver will need to carry evidence that customs formalities have been met for all goods being imported. This will mean a MRN, Entry number or EORI Number for each customs declaration submitted (or EIDR) including evidence such a alphanumeric format receipts for the goods being carried.</a:t>
            </a:r>
          </a:p>
          <a:p>
            <a:pPr algn="just" defTabSz="914156"/>
            <a:endParaRPr lang="en-US" sz="1050" dirty="0">
              <a:solidFill>
                <a:schemeClr val="tx1"/>
              </a:solidFill>
            </a:endParaRPr>
          </a:p>
          <a:p>
            <a:pPr algn="just" defTabSz="914156"/>
            <a:endParaRPr lang="en-US" sz="1050" b="1"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Arial" panose="020B0604020202020204" pitchFamily="34" charset="0"/>
              <a:buChar char="•"/>
            </a:pPr>
            <a:endParaRPr lang="en-GB" sz="1050"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Where a trader / their representative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a:t>
            </a:r>
            <a:r>
              <a:rPr lang="en-GB" sz="1050" dirty="0">
                <a:solidFill>
                  <a:schemeClr val="tx1"/>
                </a:solidFill>
              </a:rPr>
              <a:t> is required to be presented by the driver should they be asked by Border Force to provide proof of customs formalities.</a:t>
            </a: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22</a:t>
            </a:fld>
            <a:endParaRPr lang="en-GB">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The driver of the vehicle moving the goods will need the trader / their representative to share evidence that a customs declaration has been made for the goods being carried.</a:t>
            </a:r>
          </a:p>
          <a:p>
            <a:pPr defTabSz="914156"/>
            <a:endParaRPr lang="en-US"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THE DRIVER NEED TO CARRY PROOF THAT A CUSTOMS DECLARATION HAS BEEN MADE?</a:t>
            </a:r>
          </a:p>
          <a:p>
            <a:pPr defTabSz="914156"/>
            <a:endParaRPr lang="en-GB" sz="1050" b="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The driver may be stopped by Border Force and asked to provide evidence of customs formalities.  </a:t>
            </a:r>
            <a:endParaRPr lang="en-GB"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b="1" dirty="0">
                <a:solidFill>
                  <a:schemeClr val="tx1"/>
                </a:solidFill>
              </a:rPr>
              <a:t>WHAT HAPPENS IF THE DRIVER IS ASKED TO PROVIDE EVIDENCE OF CUSTOMS FORMALITIES BY BORDER FORCE BUT IS UNABLE TO DO SO?</a:t>
            </a:r>
            <a:endParaRPr lang="en-GB" sz="1050" dirty="0">
              <a:solidFill>
                <a:schemeClr val="tx1"/>
              </a:solidFill>
            </a:endParaRPr>
          </a:p>
          <a:p>
            <a:r>
              <a:rPr lang="en-GB" sz="1050" dirty="0">
                <a:solidFill>
                  <a:schemeClr val="tx1"/>
                </a:solidFill>
              </a:rPr>
              <a:t>We expect customers to have made their declaration and shared the appropriate evidence with the Haulage Company before the goods are imported into the UK. We will support customers in understanding and complying with the requirements and will be proportionate and even-handed in our approach.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prstClr val="black"/>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defTabSz="914156"/>
            <a:endParaRPr lang="en-US" sz="1050" dirty="0">
              <a:solidFill>
                <a:schemeClr val="tx1"/>
              </a:solidFill>
              <a:cs typeface="Arial" panose="020B0604020202020204" pitchFamily="34" charset="0"/>
            </a:endParaRPr>
          </a:p>
          <a:p>
            <a:pPr defTabSz="1087834"/>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en-GB"/>
              <a:t>OFFICIAL </a:t>
            </a:r>
            <a:endParaRPr lang="en-GB" dirty="0"/>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en-GB" sz="1200" b="1" dirty="0">
                <a:solidFill>
                  <a:schemeClr val="tx1"/>
                </a:solidFill>
              </a:rPr>
              <a:t>Import Requirement </a:t>
            </a:r>
          </a:p>
          <a:p>
            <a:pPr defTabSz="914156">
              <a:lnSpc>
                <a:spcPts val="1600"/>
              </a:lnSpc>
            </a:pPr>
            <a:endParaRPr lang="en-GB" sz="1600" b="1" dirty="0">
              <a:solidFill>
                <a:schemeClr val="tx1"/>
              </a:solidFill>
            </a:endParaRPr>
          </a:p>
          <a:p>
            <a:pPr defTabSz="914156">
              <a:lnSpc>
                <a:spcPts val="1600"/>
              </a:lnSpc>
            </a:pPr>
            <a:r>
              <a:rPr lang="en-GB" sz="1600" b="1" dirty="0">
                <a:solidFill>
                  <a:schemeClr val="tx1"/>
                </a:solidFill>
              </a:rPr>
              <a:t>Safety &amp; Security declarations - Haulage company or Ferry Operator submits an Entry Summary Declaration </a:t>
            </a:r>
          </a:p>
          <a:p>
            <a:pPr defTabSz="914156"/>
            <a:r>
              <a:rPr lang="en-GB" sz="1200" dirty="0">
                <a:solidFill>
                  <a:schemeClr val="tx1"/>
                </a:solidFill>
              </a:rPr>
              <a:t>Entry Summary Declarations (also known as Safety &amp; Security Declarations) for imports coming into the UK will </a:t>
            </a:r>
            <a:r>
              <a:rPr lang="en-GB" sz="1200" b="1" u="sng" dirty="0">
                <a:solidFill>
                  <a:schemeClr val="tx1"/>
                </a:solidFill>
              </a:rPr>
              <a:t>not</a:t>
            </a:r>
            <a:r>
              <a:rPr lang="en-GB" sz="1200" dirty="0">
                <a:solidFill>
                  <a:schemeClr val="tx1"/>
                </a:solidFill>
              </a:rPr>
              <a:t> be required until </a:t>
            </a:r>
            <a:r>
              <a:rPr lang="en-GB" sz="1200" b="1" dirty="0" smtClean="0">
                <a:solidFill>
                  <a:srgbClr val="C00000"/>
                </a:solidFill>
              </a:rPr>
              <a:t>30 April 2020    </a:t>
            </a:r>
            <a:endParaRPr lang="en-GB" sz="1200" b="1" dirty="0">
              <a:solidFill>
                <a:srgbClr val="C00000"/>
              </a:solidFill>
              <a:cs typeface="Calibri"/>
            </a:endParaRPr>
          </a:p>
          <a:p>
            <a:pPr defTabSz="914156">
              <a:lnSpc>
                <a:spcPts val="1600"/>
              </a:lnSpc>
            </a:pPr>
            <a:endParaRPr lang="en-GB"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ENTRY SUMMARY DECLARATION BE SUBMITTED?</a:t>
            </a:r>
          </a:p>
          <a:p>
            <a:pPr defTabSz="914156"/>
            <a:endParaRPr lang="en-GB"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Haulage Company must submit an Entry Summary Declaration</a:t>
            </a:r>
          </a:p>
          <a:p>
            <a:pPr marL="171450" indent="-171450" algn="just" defTabSz="1087834">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Ferry Operator must submit an Entry Summary Declaration</a:t>
            </a:r>
            <a:endParaRPr lang="en-GB" sz="1050" strike="sngStrike" dirty="0">
              <a:solidFill>
                <a:schemeClr val="tx1"/>
              </a:solidFill>
              <a:cs typeface="Arial" panose="020B0604020202020204" pitchFamily="34" charset="0"/>
            </a:endParaRPr>
          </a:p>
          <a:p>
            <a:pPr algn="just" defTabSz="1087834"/>
            <a:endParaRPr lang="en-US"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a:t>
            </a:r>
            <a:r>
              <a:rPr lang="en-GB" sz="1050" dirty="0">
                <a:solidFill>
                  <a:schemeClr val="tx1"/>
                </a:solidFill>
                <a:cs typeface="Arial" panose="020B0604020202020204" pitchFamily="34" charset="0"/>
              </a:rPr>
              <a:t> goods, as the declaration must be lodged two hours before arrival in the UK, the Ferry Operator may meet this requirement by:</a:t>
            </a:r>
          </a:p>
          <a:p>
            <a:pPr algn="just">
              <a:defRPr/>
            </a:pPr>
            <a:endParaRPr lang="en-GB"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en-GB" sz="1050" dirty="0">
                <a:solidFill>
                  <a:schemeClr val="tx1"/>
                </a:solidFill>
                <a:cs typeface="Arial" panose="020B0604020202020204" pitchFamily="34" charset="0"/>
              </a:rPr>
              <a:t>Ensuring there is sufficient time before permitting travel to allow the declaration to be made (i.e. providing a two hour gap before arrival in the UK)</a:t>
            </a:r>
          </a:p>
          <a:p>
            <a:pPr marL="171450" lvl="0" indent="-171450" algn="just">
              <a:buFont typeface="Arial" panose="020B0604020202020204" pitchFamily="34" charset="0"/>
              <a:buChar char="•"/>
              <a:defRPr/>
            </a:pPr>
            <a:r>
              <a:rPr lang="en-GB" sz="1050" dirty="0">
                <a:solidFill>
                  <a:schemeClr val="tx1"/>
                </a:solidFill>
                <a:cs typeface="Arial" panose="020B0604020202020204" pitchFamily="34" charset="0"/>
              </a:rPr>
              <a:t>Delegating this activity to the Importer/their agent or the Haulage company.  The Ferry Operator remains liable if the declaration has not been completed. </a:t>
            </a:r>
          </a:p>
          <a:p>
            <a:pPr defTabSz="914156"/>
            <a:endParaRPr lang="en-GB" sz="1200" dirty="0">
              <a:solidFill>
                <a:schemeClr val="tx1"/>
              </a:solidFill>
            </a:endParaRPr>
          </a:p>
          <a:p>
            <a:pPr defTabSz="914156"/>
            <a:r>
              <a:rPr lang="en-GB" sz="1050" dirty="0">
                <a:solidFill>
                  <a:schemeClr val="tx1"/>
                </a:solidFill>
                <a:cs typeface="Arial" panose="020B0604020202020204" pitchFamily="34" charset="0"/>
              </a:rPr>
              <a:t>The haulier or ferry operator can pass the responsibility to submit Entry Summary declarations to a third party, for example, by using Terms and Conditions.</a:t>
            </a:r>
          </a:p>
          <a:p>
            <a:pPr defTabSz="914156"/>
            <a:r>
              <a:rPr lang="en-GB" sz="1050" dirty="0">
                <a:solidFill>
                  <a:schemeClr val="tx1"/>
                </a:solidFill>
                <a:cs typeface="Arial" panose="020B0604020202020204" pitchFamily="34" charset="0"/>
              </a:rPr>
              <a:t>If responsibility is passed on to a third party the legal liability to ensure that a Entry Summary declaration is submitted remains with the haulier or ferry operator. However, the responsibility that the information provided is accurate and correct lies with whoever the declarant is, in this case, the third party.</a:t>
            </a:r>
          </a:p>
          <a:p>
            <a:pPr defTabSz="914156"/>
            <a:r>
              <a:rPr lang="en-GB" sz="1050" dirty="0">
                <a:solidFill>
                  <a:schemeClr val="tx1"/>
                </a:solidFill>
                <a:cs typeface="Arial" panose="020B0604020202020204" pitchFamily="34" charset="0"/>
              </a:rPr>
              <a:t>HMRC does not require the haulier or ferry operator to keep evidence that a Entry Summary declaration has been submitted, this applies whether the haulier / ferry operator submits the declaration themselves or a third party submits on their behalf.</a:t>
            </a:r>
          </a:p>
          <a:p>
            <a:pPr defTabSz="914156"/>
            <a:endParaRPr lang="en-GB" sz="1200" dirty="0">
              <a:solidFill>
                <a:schemeClr val="tx1"/>
              </a:solidFill>
            </a:endParaRPr>
          </a:p>
          <a:p>
            <a:pPr defTabSz="914156"/>
            <a:endParaRPr lang="en-GB"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ENTRY SUMMARY DECLARATION IS NOT SUBMITTED? </a:t>
            </a:r>
          </a:p>
          <a:p>
            <a:pPr algn="just" defTabSz="914156"/>
            <a:r>
              <a:rPr lang="en-GB" sz="1050" dirty="0">
                <a:solidFill>
                  <a:schemeClr val="tx1"/>
                </a:solidFill>
              </a:rPr>
              <a:t>We expect carriers or their representatives to have made their declaration by the time of arriving at the port and being able to travel. We will support carriers or their representatives in understanding and complying with the requirements and will be proportionate and even-handed in our approach. </a:t>
            </a:r>
            <a:endParaRPr lang="en-GB"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23</a:t>
            </a:fld>
            <a:endParaRPr lang="en-GB"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b="1" dirty="0">
                <a:solidFill>
                  <a:schemeClr val="tx1"/>
                </a:solidFill>
              </a:rPr>
              <a:t>Entry Summary Declarations (also known as Safety &amp; Security Declarations) for imports coming into the UK </a:t>
            </a:r>
            <a:r>
              <a:rPr lang="en-GB" sz="1050" u="sng" dirty="0">
                <a:solidFill>
                  <a:srgbClr val="FF0000"/>
                </a:solidFill>
              </a:rPr>
              <a:t>will </a:t>
            </a:r>
            <a:r>
              <a:rPr lang="en-GB" sz="1050" u="sng" dirty="0" smtClean="0">
                <a:solidFill>
                  <a:srgbClr val="FF0000"/>
                </a:solidFill>
              </a:rPr>
              <a:t>be a legal requirement after </a:t>
            </a:r>
            <a:r>
              <a:rPr lang="en-GB" sz="1050" u="sng" dirty="0" smtClean="0">
                <a:solidFill>
                  <a:srgbClr val="C00000"/>
                </a:solidFill>
              </a:rPr>
              <a:t>30 April 2020.</a:t>
            </a:r>
            <a:endParaRPr lang="en-GB" sz="1050" b="1" dirty="0">
              <a:solidFill>
                <a:srgbClr val="C00000"/>
              </a:solidFill>
            </a:endParaRPr>
          </a:p>
          <a:p>
            <a:pPr algn="just"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must be lodged </a:t>
            </a:r>
            <a:r>
              <a:rPr lang="en-GB" sz="1050" b="1" dirty="0">
                <a:solidFill>
                  <a:schemeClr val="tx1"/>
                </a:solidFill>
                <a:cs typeface="Arial" panose="020B0604020202020204" pitchFamily="34" charset="0"/>
              </a:rPr>
              <a:t>at least two hours before the goods are due to arrive in the UK</a:t>
            </a:r>
            <a:r>
              <a:rPr lang="en-GB" sz="1050" dirty="0">
                <a:solidFill>
                  <a:schemeClr val="tx1"/>
                </a:solidFill>
                <a:cs typeface="Arial" panose="020B0604020202020204" pitchFamily="34" charset="0"/>
              </a:rPr>
              <a:t>, </a:t>
            </a:r>
            <a:r>
              <a:rPr lang="en-GB" sz="1050" dirty="0">
                <a:solidFill>
                  <a:schemeClr val="tx1"/>
                </a:solidFill>
              </a:rPr>
              <a:t>(for Channel Tunnel, due to Juxtaposed controls this must be lodged at least one hour before arrival at the Eurotunnel EU terminal), </a:t>
            </a:r>
            <a:r>
              <a:rPr lang="en-GB" sz="1050" dirty="0">
                <a:solidFill>
                  <a:schemeClr val="tx1"/>
                </a:solidFill>
                <a:cs typeface="Arial" panose="020B0604020202020204" pitchFamily="34" charset="0"/>
              </a:rPr>
              <a:t>by the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defTabSz="914156"/>
            <a:endParaRPr lang="en-GB" sz="120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ENTRY SUMMARY DECLARATION NEED TO BE SUBMITTED?</a:t>
            </a:r>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If the UK has left the European Union it must continue to secure its borders effectively in keeping the country safe.  </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to submit an Entry Summary Declaration after </a:t>
            </a:r>
            <a:r>
              <a:rPr lang="en-GB" sz="1050" dirty="0" smtClean="0">
                <a:solidFill>
                  <a:schemeClr val="tx1"/>
                </a:solidFill>
                <a:cs typeface="Arial" panose="020B0604020202020204" pitchFamily="34" charset="0"/>
              </a:rPr>
              <a:t>30 </a:t>
            </a:r>
            <a:r>
              <a:rPr lang="en-GB" sz="1050" dirty="0">
                <a:solidFill>
                  <a:schemeClr val="tx1"/>
                </a:solidFill>
                <a:cs typeface="Arial" panose="020B0604020202020204" pitchFamily="34" charset="0"/>
              </a:rPr>
              <a:t>April 2020.  </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legal obligation lies with the:</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algn="just" defTabSz="914156"/>
            <a:endParaRPr lang="en-GB"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914156"/>
            <a:r>
              <a:rPr lang="en-GB" sz="1050" dirty="0">
                <a:solidFill>
                  <a:prstClr val="black"/>
                </a:solidFill>
                <a:hlinkClick r:id="rId2"/>
              </a:rPr>
              <a:t>https://www.gov.uk/government/news/hmrc-outlines-phased-approach-for-entry-summary-declarations</a:t>
            </a:r>
            <a:endParaRPr lang="en-GB"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Ferry Operator / Eurotunnel confirms with Haulage company or driver that the relevant declarations have been made</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CAN THE FERRY OPERATOR / EUROTUNNEL CHECK A CUSTOMS DECLARATION HAS BEEN PRE-LODGED?</a:t>
            </a:r>
          </a:p>
          <a:p>
            <a:pPr defTabSz="914156"/>
            <a:endParaRPr lang="en-GB" sz="1050" i="1" dirty="0">
              <a:solidFill>
                <a:schemeClr val="tx1"/>
              </a:solidFill>
            </a:endParaRPr>
          </a:p>
          <a:p>
            <a:pPr defTabSz="914156"/>
            <a:r>
              <a:rPr lang="en-GB" sz="1050" dirty="0">
                <a:solidFill>
                  <a:schemeClr val="tx1"/>
                </a:solidFill>
              </a:rPr>
              <a:t>The Ferry operator / Eurotunnel will be required to have reasonable belief that goods being transported on their vessel / train have Customs declarations in place before the vehicle carrying them boards the vessel / train. The ferry operator / Eurotunnel could satisfy this requirement by putting this in their terms and conditions.</a:t>
            </a:r>
          </a:p>
          <a:p>
            <a:pPr algn="just" defTabSz="914156"/>
            <a:endParaRPr lang="en-GB" sz="1050" dirty="0">
              <a:solidFill>
                <a:schemeClr val="tx1"/>
              </a:solidFill>
            </a:endParaRPr>
          </a:p>
          <a:p>
            <a:pPr algn="just">
              <a:defRPr/>
            </a:pPr>
            <a:r>
              <a:rPr lang="en-GB" sz="1050" b="1" dirty="0">
                <a:solidFill>
                  <a:schemeClr val="tx1"/>
                </a:solidFill>
              </a:rPr>
              <a:t>HOW DOES THE FERRY OPERATOR / EUROTUNNEL PROVIDE THE REQUIRED EVIDENCE TO HMRC? </a:t>
            </a:r>
          </a:p>
          <a:p>
            <a:pPr algn="just">
              <a:defRPr/>
            </a:pPr>
            <a:endParaRPr lang="en-GB"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A copy of the completed terms and conditions of booking can be used as evidence at the request of HMRC that reasonable belief has been secured.</a:t>
            </a: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24</a:t>
            </a:fld>
            <a:endParaRPr lang="en-GB"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Prior to allowing the vehicle to board the ferry / train, the Ferry Operator / Eurotunnel must have a reasonable belief that the goods carried by the driver have associated pre-lodged customs declarations</a:t>
            </a: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The Ferry Operator must complete an Entry Summary Declaration if the goods are Unaccompanied. </a:t>
            </a:r>
            <a:r>
              <a:rPr lang="en-GB" sz="1050" dirty="0" smtClean="0">
                <a:solidFill>
                  <a:srgbClr val="FF0000"/>
                </a:solidFill>
                <a:cs typeface="Arial" panose="020B0604020202020204" pitchFamily="34" charset="0"/>
              </a:rPr>
              <a:t>Entry </a:t>
            </a:r>
            <a:r>
              <a:rPr lang="en-GB" sz="1050" dirty="0">
                <a:solidFill>
                  <a:srgbClr val="FF0000"/>
                </a:solidFill>
                <a:cs typeface="Arial" panose="020B0604020202020204" pitchFamily="34" charset="0"/>
              </a:rPr>
              <a:t>Summary Declarations for imports coming into the UK </a:t>
            </a:r>
            <a:r>
              <a:rPr lang="en-GB" sz="1050" dirty="0" smtClean="0">
                <a:solidFill>
                  <a:srgbClr val="FF0000"/>
                </a:solidFill>
                <a:cs typeface="Arial" panose="020B0604020202020204" pitchFamily="34" charset="0"/>
              </a:rPr>
              <a:t> will be required after 30 </a:t>
            </a:r>
            <a:r>
              <a:rPr lang="en-GB" sz="1050" dirty="0">
                <a:solidFill>
                  <a:srgbClr val="FF0000"/>
                </a:solidFill>
                <a:cs typeface="Arial" panose="020B0604020202020204" pitchFamily="34" charset="0"/>
              </a:rPr>
              <a:t>April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FERRY OPERATOR / EUROTUNNEL NEED TO CHECK CUSTOMS DECLARATIONS ARE IN PLACE?</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 Eurotunnel to have a reasonable belief that a customs declaration has been pre-lodged</a:t>
            </a:r>
            <a:endParaRPr lang="en-GB" sz="1050" b="1" dirty="0">
              <a:solidFill>
                <a:schemeClr val="tx1"/>
              </a:solidFill>
              <a:cs typeface="Arial" panose="020B0604020202020204" pitchFamily="34" charset="0"/>
            </a:endParaRP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to complete an Entry Summary Declaration if the goods are unaccompanied. The requirement for Entry Summary Declarations for imports coming into the UK will be phased in over 6 months following EU Exit.</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EUROTUNNEL OR A FERRY COMPANY ARE ADVISED THAT THE RELEVANT DECLARATIONS ARE NOT IN PLACE?</a:t>
            </a:r>
          </a:p>
          <a:p>
            <a:pPr defTabSz="914156"/>
            <a:endParaRPr lang="en-GB" sz="600" dirty="0">
              <a:solidFill>
                <a:schemeClr val="tx1"/>
              </a:solidFill>
              <a:cs typeface="Arial" panose="020B0604020202020204" pitchFamily="34" charset="0"/>
            </a:endParaRPr>
          </a:p>
          <a:p>
            <a:pPr defTabSz="914156"/>
            <a:r>
              <a:rPr lang="en-GB" sz="1050" dirty="0">
                <a:solidFill>
                  <a:schemeClr val="tx1"/>
                </a:solidFill>
              </a:rPr>
              <a:t>All customers must declare that these have been completed before being allowed to complete the check-in and boarding process. The Ferry Operator / Eurotunnel can obtain reasonable belief that these have been completed through use of terms and conditions of booking.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schemeClr val="tx1"/>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rPr>
              <a:t> </a:t>
            </a:r>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fluidity through the </a:t>
            </a:r>
            <a:r>
              <a:rPr lang="en-GB" b="1" dirty="0" err="1">
                <a:solidFill>
                  <a:schemeClr val="tx1"/>
                </a:solidFill>
              </a:rPr>
              <a:t>RoRo</a:t>
            </a:r>
            <a:r>
              <a:rPr lang="en-GB" b="1" dirty="0">
                <a:solidFill>
                  <a:schemeClr val="tx1"/>
                </a:solidFill>
              </a:rPr>
              <a:t> locations on disembarkation</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Not applicable.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endParaRPr lang="en-GB" sz="1200" b="1"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Not applicable.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Not applicable.</a:t>
            </a:r>
          </a:p>
          <a:p>
            <a:pPr defTabSz="914156"/>
            <a:endParaRPr lang="en-GB" sz="1200" dirty="0">
              <a:solidFill>
                <a:schemeClr val="tx1"/>
              </a:solidFill>
              <a:cs typeface="Arial" panose="020B0604020202020204" pitchFamily="34" charset="0"/>
            </a:endParaRP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 </a:t>
            </a:r>
            <a:endParaRPr lang="en-GB" sz="1200" b="1" dirty="0">
              <a:solidFill>
                <a:prstClr val="black"/>
              </a:solidFill>
            </a:endParaRPr>
          </a:p>
          <a:p>
            <a:pPr defTabSz="1087834"/>
            <a:r>
              <a:rPr lang="en-US" sz="1200" dirty="0">
                <a:solidFill>
                  <a:prstClr val="black"/>
                </a:solidFill>
                <a:hlinkClick r:id="rId2"/>
              </a:rPr>
              <a:t>www.gov.uk (partnership pack)</a:t>
            </a:r>
            <a:endParaRPr lang="en-US" sz="1200" dirty="0">
              <a:solidFill>
                <a:prstClr val="black"/>
              </a:solidFill>
            </a:endParaRPr>
          </a:p>
          <a:p>
            <a:pPr defTabSz="914156"/>
            <a:endParaRPr lang="en-GB"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dirty="0">
                <a:solidFill>
                  <a:schemeClr val="tx1"/>
                </a:solidFill>
              </a:rPr>
              <a:t>All inbound vehicles will continue to pass through UK RORO terminals, from the disembarkation ramp to the dock/terminal exit, as freely as they do now, with:</a:t>
            </a:r>
          </a:p>
          <a:p>
            <a:pPr defTabSz="914156"/>
            <a:endParaRPr lang="en-GB" sz="1200" dirty="0">
              <a:solidFill>
                <a:schemeClr val="tx1"/>
              </a:solidFill>
            </a:endParaRPr>
          </a:p>
          <a:p>
            <a:pPr defTabSz="914156"/>
            <a:r>
              <a:rPr lang="en-GB" sz="1200" dirty="0">
                <a:solidFill>
                  <a:schemeClr val="tx1"/>
                </a:solidFill>
              </a:rPr>
              <a:t>•  No need to demonstrate at the terminal that a customs declaration has been made, or that any other documentation relating to goods (such as a health certificate) is in order;</a:t>
            </a:r>
          </a:p>
          <a:p>
            <a:pPr defTabSz="914156"/>
            <a:r>
              <a:rPr lang="en-GB" sz="1200" dirty="0">
                <a:solidFill>
                  <a:schemeClr val="tx1"/>
                </a:solidFill>
              </a:rPr>
              <a:t>•  No need to demonstrate at the terminal that a haulier has the necessary permit (if one is needed) to use UK roads or that the driver has a valid licence;</a:t>
            </a:r>
          </a:p>
          <a:p>
            <a:pPr defTabSz="914156"/>
            <a:r>
              <a:rPr lang="en-GB" sz="1200" dirty="0">
                <a:solidFill>
                  <a:schemeClr val="tx1"/>
                </a:solidFill>
              </a:rPr>
              <a:t>•  No need to stop unless pulled out of the flow (or offloaded) by Border Force or the Port Health Authority at its selection points; </a:t>
            </a:r>
          </a:p>
          <a:p>
            <a:pPr defTabSz="914156"/>
            <a:r>
              <a:rPr lang="en-GB" sz="1200" dirty="0">
                <a:solidFill>
                  <a:schemeClr val="tx1"/>
                </a:solidFill>
              </a:rPr>
              <a:t>•  No change to the manner of Border Force operations at its selection points, with vehicles continuing to be directed out of the traffic flow into examination areas by non-verbal means;</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en-GB" smtClean="0">
                <a:solidFill>
                  <a:prstClr val="black">
                    <a:tint val="75000"/>
                  </a:prstClr>
                </a:solidFill>
              </a:rPr>
              <a:pPr/>
              <a:t>25</a:t>
            </a:fld>
            <a:endParaRPr lang="en-GB"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i="1"/>
              <a:t>OFFICIAL </a:t>
            </a:r>
            <a:endParaRPr lang="en-GB" i="1" dirty="0"/>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Ending an import - UK importer requirements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defRPr/>
            </a:pPr>
            <a:r>
              <a:rPr lang="en-GB" b="1" dirty="0">
                <a:solidFill>
                  <a:schemeClr val="dk1"/>
                </a:solidFill>
                <a:cs typeface="Arial" panose="020B0604020202020204" pitchFamily="34" charset="0"/>
              </a:rPr>
              <a:t>Importer or their appointed representative confirms goods have arrived and are available for customs presentation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GOODS BE ARRIVED?</a:t>
            </a:r>
          </a:p>
          <a:p>
            <a:pPr defTabSz="914156"/>
            <a:endParaRPr lang="en-GB" sz="1050" b="1" dirty="0">
              <a:solidFill>
                <a:prstClr val="black"/>
              </a:solidFill>
            </a:endParaRPr>
          </a:p>
          <a:p>
            <a:pPr defTabSz="914156"/>
            <a:r>
              <a:rPr lang="en-GB" altLang="en-GB" sz="1050" b="1" dirty="0">
                <a:solidFill>
                  <a:schemeClr val="tx1"/>
                </a:solidFill>
              </a:rPr>
              <a:t>A Full or Simplified Customs Declaration must be arrived by </a:t>
            </a:r>
            <a:r>
              <a:rPr lang="en-GB" sz="1050" b="1" dirty="0">
                <a:solidFill>
                  <a:schemeClr val="tx1"/>
                </a:solidFill>
              </a:rPr>
              <a:t>midnight of the next working day following the physical crossing</a:t>
            </a:r>
            <a:r>
              <a:rPr lang="en-GB" sz="1050" dirty="0">
                <a:solidFill>
                  <a:schemeClr val="tx1"/>
                </a:solidFill>
              </a:rPr>
              <a:t>. </a:t>
            </a:r>
          </a:p>
          <a:p>
            <a:pPr defTabSz="914156"/>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Haulage Company must communicate with the Importer or their appointed representative to confirm that the goods have arrived in the UK. This enables the Importer or their appointed representative to update the status of the pre-lodged customs declaration in HMRC systems to confirm the goods have arrived, this must be done by midnight of the next working day following crossing, although we recommend this is done as soon as possible.</a:t>
            </a:r>
          </a:p>
          <a:p>
            <a:pPr algn="just"/>
            <a:endParaRPr lang="en-GB" sz="80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Following the submission of the declaration, the Importer / their representative may be contacted for more information. If documentary checks are required, the declaration and documents must be submitted to NCH@hmrc.gov.uk as soon as possible. </a:t>
            </a:r>
          </a:p>
          <a:p>
            <a:pPr algn="just"/>
            <a:endParaRPr lang="en-US" altLang="en-GB" sz="1050" b="1" dirty="0">
              <a:solidFill>
                <a:schemeClr val="tx1"/>
              </a:solidFill>
            </a:endParaRPr>
          </a:p>
          <a:p>
            <a:r>
              <a:rPr lang="en-US" altLang="en-GB" sz="1050" b="1" dirty="0">
                <a:solidFill>
                  <a:schemeClr val="tx1"/>
                </a:solidFill>
              </a:rPr>
              <a:t>For an EIDR Declaration – The arrival will be deemed at the point the border is crossed.</a:t>
            </a:r>
          </a:p>
          <a:p>
            <a:pPr algn="just"/>
            <a:endParaRPr lang="en-US" sz="1050" dirty="0">
              <a:solidFill>
                <a:schemeClr val="tx1"/>
              </a:solidFill>
              <a:cs typeface="Arial" panose="020B0604020202020204" pitchFamily="34" charset="0"/>
            </a:endParaRPr>
          </a:p>
          <a:p>
            <a:r>
              <a:rPr lang="en-GB" sz="1050" dirty="0">
                <a:solidFill>
                  <a:schemeClr val="tx1"/>
                </a:solidFill>
                <a:cs typeface="Calibri"/>
              </a:rPr>
              <a:t>For full declarations; Import, Excise duties and Import VAT will be calculated and become due upon notification of goods arrival and entry acceptance. Traders can pay via Duty Deferment Scheme (DDS) or Flexible Accounting System (FAS). For imports not subject to special procedures, VAT registered traders can postpone import VAT as permitted by the customs procedure and account for it on their VAT return.     </a:t>
            </a:r>
            <a:endParaRPr lang="en-GB" sz="1050" dirty="0">
              <a:solidFill>
                <a:schemeClr val="tx1"/>
              </a:solidFill>
              <a:cs typeface="Arial" panose="020B0604020202020204" pitchFamily="34" charset="0"/>
            </a:endParaRPr>
          </a:p>
          <a:p>
            <a:endParaRPr lang="en-GB" sz="800" dirty="0">
              <a:solidFill>
                <a:schemeClr val="tx1"/>
              </a:solidFill>
              <a:cs typeface="Calibri"/>
            </a:endParaRPr>
          </a:p>
          <a:p>
            <a:r>
              <a:rPr lang="en-GB" sz="1050" dirty="0">
                <a:solidFill>
                  <a:schemeClr val="tx1"/>
                </a:solidFill>
                <a:cs typeface="Calibri"/>
              </a:rPr>
              <a:t>For</a:t>
            </a:r>
            <a:r>
              <a:rPr lang="en-GB" sz="1050" dirty="0">
                <a:solidFill>
                  <a:srgbClr val="FF0000"/>
                </a:solidFill>
                <a:cs typeface="Calibri"/>
              </a:rPr>
              <a:t> </a:t>
            </a:r>
            <a:r>
              <a:rPr lang="en-GB" sz="1050" dirty="0">
                <a:solidFill>
                  <a:schemeClr val="tx1"/>
                </a:solidFill>
                <a:cs typeface="Calibri"/>
              </a:rPr>
              <a:t>Transitional Simplified Procedures you will be able to defer Import duties, excise duties and Import VAT payable. This will require a duty deferment account, and for a financial guarantee to be in place for any duties deferred. VAT registered traders can postpone import VAT and account for it on their VAT return. </a:t>
            </a:r>
          </a:p>
          <a:p>
            <a:pPr lvl="1" defTabSz="914156"/>
            <a:endParaRPr lang="en-GB"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a:t>
            </a:r>
          </a:p>
          <a:p>
            <a:pPr algn="just"/>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goods will not have been legally presented to customs and will not be cleared. </a:t>
            </a:r>
            <a:endParaRPr lang="en-US" sz="105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27</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REQUIRED?</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requirements </a:t>
            </a:r>
          </a:p>
          <a:p>
            <a:pPr>
              <a:defRPr/>
            </a:pPr>
            <a:r>
              <a:rPr lang="en-GB" b="1" dirty="0">
                <a:solidFill>
                  <a:schemeClr val="dk1"/>
                </a:solidFill>
                <a:cs typeface="Arial" panose="020B0604020202020204" pitchFamily="34" charset="0"/>
              </a:rPr>
              <a:t>Haulier – on disembarkation from the ferry / leaving Le Shuttle train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400" dirty="0">
                <a:solidFill>
                  <a:schemeClr val="tx1"/>
                </a:solidFill>
              </a:rPr>
              <a:t>For all traffic travelling through a RoRo location, wherever it originates, the importer or agent must:</a:t>
            </a:r>
          </a:p>
          <a:p>
            <a:endParaRPr lang="en-GB" sz="1400" dirty="0">
              <a:solidFill>
                <a:schemeClr val="tx1"/>
              </a:solidFill>
            </a:endParaRPr>
          </a:p>
          <a:p>
            <a:pPr marL="285750" lvl="0" indent="-285750">
              <a:buFont typeface="Arial" panose="020B0604020202020204" pitchFamily="34" charset="0"/>
              <a:buChar char="•"/>
            </a:pPr>
            <a:r>
              <a:rPr lang="en-GB" sz="1400" dirty="0">
                <a:solidFill>
                  <a:schemeClr val="tx1"/>
                </a:solidFill>
              </a:rPr>
              <a:t>Pre-lodge a customs declaration (full, simplified or TSP) before reaching the EU port of departure </a:t>
            </a:r>
            <a:r>
              <a:rPr lang="en-GB" sz="1400" b="1" u="sng" dirty="0">
                <a:solidFill>
                  <a:schemeClr val="tx1"/>
                </a:solidFill>
              </a:rPr>
              <a:t>and</a:t>
            </a:r>
            <a:r>
              <a:rPr lang="en-GB" sz="1400" dirty="0">
                <a:solidFill>
                  <a:schemeClr val="tx1"/>
                </a:solidFill>
              </a:rPr>
              <a:t> ensure that they “arrive” that declaration by close of business the working day following the goods’ arrival in the UK (unless the TSP standard procedure is used).</a:t>
            </a:r>
          </a:p>
          <a:p>
            <a:pPr lvl="0"/>
            <a:endParaRPr lang="en-GB" sz="1400"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only be required to stop on arrival if directed by a Border Force operator, and this will be for security or anti-smuggling checks</a:t>
            </a:r>
          </a:p>
          <a:p>
            <a:pPr marL="285750" lvl="0" indent="-285750">
              <a:buFont typeface="Arial" panose="020B0604020202020204" pitchFamily="34" charset="0"/>
              <a:buChar char="•"/>
            </a:pPr>
            <a:endParaRPr lang="en-GB" sz="1400" b="1" u="sng"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not be required to report to an inland location for customs controls to be carried out, apart from the requirement for a CTC movement to be ended at an office of destination or authorised location, or if the goods are identified as from a high risk trader, when they may be directed to take the goods to </a:t>
            </a:r>
            <a:r>
              <a:rPr lang="en-GB" sz="1400" b="1" u="sng" dirty="0" smtClean="0">
                <a:solidFill>
                  <a:schemeClr val="tx1"/>
                </a:solidFill>
              </a:rPr>
              <a:t> </a:t>
            </a:r>
            <a:r>
              <a:rPr lang="en-GB" sz="1400" b="1" u="sng" dirty="0">
                <a:solidFill>
                  <a:schemeClr val="tx1"/>
                </a:solidFill>
              </a:rPr>
              <a:t>an Inland Pre-Clearance site</a:t>
            </a:r>
          </a:p>
          <a:p>
            <a:pPr lvl="0"/>
            <a:endParaRPr lang="en-GB" sz="1400" dirty="0">
              <a:solidFill>
                <a:schemeClr val="tx1"/>
              </a:solidFill>
            </a:endParaRPr>
          </a:p>
          <a:p>
            <a:pPr lvl="0"/>
            <a:r>
              <a:rPr lang="en-GB" sz="1400" dirty="0">
                <a:solidFill>
                  <a:schemeClr val="tx1"/>
                </a:solidFill>
              </a:rPr>
              <a:t>A CTC Transit Accompanying Document (TAD) can stand in place of a pre-lodged customs declaration and allow the goods to meet the pre-lodgement criteria </a:t>
            </a:r>
          </a:p>
          <a:p>
            <a:pPr lvl="1" defTabSz="914156"/>
            <a:endParaRPr lang="en-GB"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 IN HMRC’S SYSTEMS?</a:t>
            </a:r>
          </a:p>
          <a:p>
            <a:pPr algn="just"/>
            <a:endParaRPr lang="en-GB" sz="1050" dirty="0">
              <a:solidFill>
                <a:schemeClr val="tx1"/>
              </a:solidFill>
              <a:cs typeface="Arial" panose="020B0604020202020204" pitchFamily="34" charset="0"/>
            </a:endParaRPr>
          </a:p>
          <a:p>
            <a:pPr algn="just"/>
            <a:r>
              <a:rPr lang="en-GB" sz="1200" dirty="0">
                <a:solidFill>
                  <a:schemeClr val="tx1"/>
                </a:solidFill>
                <a:cs typeface="Arial" panose="020B0604020202020204" pitchFamily="34" charset="0"/>
              </a:rPr>
              <a:t>The goods will not have been legally presented to customs and will not be “cleared” in HMRCs systems, resulting in referral for compliance activity. </a:t>
            </a:r>
            <a:endParaRPr lang="en-US"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28</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WHAT DOES THE IMPORTER / AGENT NEED TO DO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Entry In Declarants Records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IMPORTANT?</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Other regimes - Pets &amp; horses – moving into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en-GB" sz="2400" b="1" dirty="0">
                <a:latin typeface="+mn-lt"/>
                <a:cs typeface="Arial" panose="020B0604020202020204" pitchFamily="34" charset="0"/>
              </a:rPr>
              <a:t>Purpose</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en-GB" sz="1800" dirty="0">
                <a:cs typeface="Arial" panose="020B0604020202020204" pitchFamily="34" charset="0"/>
              </a:rPr>
              <a:t>This detailed document sets out the key operational requirements of HMG Departments’ for the RoRo mode of transport, including:</a:t>
            </a:r>
          </a:p>
          <a:p>
            <a:pPr>
              <a:lnSpc>
                <a:spcPct val="120000"/>
              </a:lnSpc>
            </a:pPr>
            <a:r>
              <a:rPr lang="en-GB" sz="1800" dirty="0">
                <a:cs typeface="Arial" panose="020B0604020202020204" pitchFamily="34" charset="0"/>
              </a:rPr>
              <a:t>HM Revenue and Customs (HMRC) – customs, excise and VAT</a:t>
            </a:r>
          </a:p>
          <a:p>
            <a:pPr>
              <a:lnSpc>
                <a:spcPct val="120000"/>
              </a:lnSpc>
            </a:pPr>
            <a:r>
              <a:rPr lang="en-GB" sz="1800" dirty="0">
                <a:cs typeface="Arial" panose="020B0604020202020204" pitchFamily="34" charset="0"/>
              </a:rPr>
              <a:t>Department for Environment, Food and Rural Affairs (DEFRA) / Animal and Plant Health Agency (APHA) / Food Standards Agency (FSA)</a:t>
            </a:r>
          </a:p>
          <a:p>
            <a:pPr>
              <a:lnSpc>
                <a:spcPct val="120000"/>
              </a:lnSpc>
            </a:pPr>
            <a:r>
              <a:rPr lang="en-GB" sz="1800" dirty="0">
                <a:cs typeface="Arial" panose="020B0604020202020204" pitchFamily="34" charset="0"/>
              </a:rPr>
              <a:t>Home Office (HO) / Border Force (BF)</a:t>
            </a:r>
          </a:p>
          <a:p>
            <a:pPr>
              <a:lnSpc>
                <a:spcPct val="120000"/>
              </a:lnSpc>
            </a:pPr>
            <a:r>
              <a:rPr lang="en-GB" sz="1800" dirty="0">
                <a:cs typeface="Arial" panose="020B0604020202020204" pitchFamily="34" charset="0"/>
              </a:rPr>
              <a:t>Department for Transport (DfT)  – licences, permits, insurance and cabotage</a:t>
            </a:r>
          </a:p>
          <a:p>
            <a:pPr>
              <a:lnSpc>
                <a:spcPct val="120000"/>
              </a:lnSpc>
            </a:pPr>
            <a:r>
              <a:rPr lang="en-GB" sz="1800" dirty="0">
                <a:cs typeface="Arial" panose="020B0604020202020204" pitchFamily="34" charset="0"/>
              </a:rPr>
              <a:t>Department for Business Energy and Industrial Strategy (BEIS) – product standards and conformity</a:t>
            </a:r>
          </a:p>
          <a:p>
            <a:pPr marL="0" indent="0">
              <a:lnSpc>
                <a:spcPct val="120000"/>
              </a:lnSpc>
              <a:buNone/>
            </a:pPr>
            <a:endParaRPr lang="en-GB" sz="1800" dirty="0">
              <a:cs typeface="Arial" panose="020B0604020202020204" pitchFamily="34" charset="0"/>
            </a:endParaRPr>
          </a:p>
          <a:p>
            <a:pPr marL="0" indent="0">
              <a:lnSpc>
                <a:spcPct val="120000"/>
              </a:lnSpc>
              <a:buNone/>
            </a:pPr>
            <a:r>
              <a:rPr lang="en-GB" sz="1800" dirty="0">
                <a:cs typeface="Arial" panose="020B0604020202020204" pitchFamily="34" charset="0"/>
              </a:rPr>
              <a:t>This document recognises that technology driven solutions will not be in place for 31 October 2019 when the UK leaves the EU.</a:t>
            </a:r>
            <a:r>
              <a:rPr lang="en-GB" sz="1800" dirty="0">
                <a:solidFill>
                  <a:srgbClr val="FF0000"/>
                </a:solidFill>
                <a:cs typeface="Arial" panose="020B0604020202020204" pitchFamily="34" charset="0"/>
              </a:rPr>
              <a:t> </a:t>
            </a:r>
            <a:r>
              <a:rPr lang="en-GB" sz="1800" dirty="0">
                <a:cs typeface="Arial" panose="020B0604020202020204" pitchFamily="34" charset="0"/>
              </a:rPr>
              <a:t>Longer term, HMG will be engaging with business to develop these solutions</a:t>
            </a:r>
            <a:r>
              <a:rPr lang="en-GB" sz="1600" dirty="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4D5B3F61-8D40-454B-BE98-BE96F2E76035}" type="slidenum">
              <a:rPr lang="en-GB" smtClean="0"/>
              <a:t>3</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Pet travel</a:t>
            </a:r>
            <a:r>
              <a:rPr lang="en-GB" b="1" dirty="0">
                <a:solidFill>
                  <a:srgbClr val="FF0000"/>
                </a:solidFill>
              </a:rPr>
              <a:t> </a:t>
            </a:r>
            <a:r>
              <a:rPr lang="en-GB" b="1" dirty="0">
                <a:solidFill>
                  <a:schemeClr val="tx1"/>
                </a:solidFill>
              </a:rPr>
              <a:t>Non-commercial movement of pets under the EU Pet Travel Scheme </a:t>
            </a:r>
            <a:endParaRPr lang="en-GB"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Pet owners to ensure they have fulfilled pet travel requirements (documents and health prep) before embarking on journey to UK.</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pet will not be allowed to travel. They would either face quarantine until such time they meet conditions or return to home countries.</a:t>
            </a:r>
            <a:endParaRPr lang="en-GB"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en-GB" smtClean="0">
                <a:solidFill>
                  <a:prstClr val="black">
                    <a:tint val="75000"/>
                  </a:prstClr>
                </a:solidFill>
              </a:rPr>
              <a:pPr/>
              <a:t>30</a:t>
            </a:fld>
            <a:endParaRPr lang="en-GB"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defTabSz="914156"/>
            <a:r>
              <a:rPr lang="en-GB" sz="1200" dirty="0">
                <a:solidFill>
                  <a:schemeClr val="tx1"/>
                </a:solidFill>
                <a:cs typeface="Arial" panose="020B0604020202020204" pitchFamily="34" charset="0"/>
              </a:rPr>
              <a:t>Pet checks continue to occur at the point of exit from EU member states (rail / ferries) and animal reception centres (airports).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minimise the risk of animal and human diseases from entering the UK.</a:t>
            </a:r>
          </a:p>
          <a:p>
            <a:pPr marL="228600" indent="-228600" defTabSz="914156">
              <a:buFont typeface="+mj-lt"/>
              <a:buAutoNum type="arabicPeriod"/>
            </a:pPr>
            <a:r>
              <a:rPr lang="en-GB" sz="1200" dirty="0">
                <a:solidFill>
                  <a:schemeClr val="tx1"/>
                </a:solidFill>
                <a:cs typeface="Arial" panose="020B0604020202020204" pitchFamily="34" charset="0"/>
              </a:rPr>
              <a:t>To allow passengers travelling with healthy pets to enter the UK.</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endParaRPr lang="en-GB" sz="1200" dirty="0">
              <a:solidFill>
                <a:schemeClr val="tx1"/>
              </a:solidFill>
            </a:endParaRPr>
          </a:p>
          <a:p>
            <a:pPr marL="171450" indent="-171450" defTabSz="914156">
              <a:buFont typeface="Arial" panose="020B0604020202020204" pitchFamily="34" charset="0"/>
              <a:buChar char="•"/>
            </a:pPr>
            <a:r>
              <a:rPr lang="en-GB" sz="1200" dirty="0">
                <a:solidFill>
                  <a:prstClr val="black"/>
                </a:solidFill>
              </a:rPr>
              <a:t>Pet Travel </a:t>
            </a:r>
            <a:r>
              <a:rPr lang="en-GB" sz="1200" dirty="0">
                <a:solidFill>
                  <a:schemeClr val="tx1"/>
                </a:solidFill>
              </a:rPr>
              <a:t>Brexit</a:t>
            </a:r>
            <a:r>
              <a:rPr lang="en-GB" sz="1200" dirty="0">
                <a:solidFill>
                  <a:prstClr val="black"/>
                </a:solidFill>
              </a:rPr>
              <a:t> Guidance - </a:t>
            </a:r>
            <a:r>
              <a:rPr lang="en-GB" sz="1200" dirty="0">
                <a:solidFill>
                  <a:prstClr val="black"/>
                </a:solidFill>
                <a:hlinkClick r:id="rId2"/>
              </a:rPr>
              <a:t>https://www.gov.uk/guidance/pet-travel-to-europe-after-brexit</a:t>
            </a:r>
            <a:r>
              <a:rPr lang="en-GB" sz="1200" dirty="0">
                <a:solidFill>
                  <a:prstClr val="black"/>
                </a:solidFill>
              </a:rPr>
              <a:t> </a:t>
            </a:r>
          </a:p>
          <a:p>
            <a:pPr marL="171450" indent="-171450" defTabSz="914156">
              <a:buFont typeface="Arial" panose="020B0604020202020204" pitchFamily="34" charset="0"/>
              <a:buChar char="•"/>
            </a:pPr>
            <a:r>
              <a:rPr lang="en-GB" sz="1200" dirty="0">
                <a:solidFill>
                  <a:prstClr val="black"/>
                </a:solidFill>
              </a:rPr>
              <a:t>Further information - </a:t>
            </a:r>
            <a:r>
              <a:rPr lang="en-GB" sz="1200" dirty="0">
                <a:solidFill>
                  <a:prstClr val="black"/>
                </a:solidFill>
                <a:hlinkClick r:id="rId3"/>
              </a:rPr>
              <a:t>https://www.gov.uk/take-pet-abroad</a:t>
            </a:r>
            <a:r>
              <a:rPr lang="en-GB" sz="1200" dirty="0">
                <a:solidFill>
                  <a:prstClr val="black"/>
                </a:solidFill>
              </a:rPr>
              <a:t>  - </a:t>
            </a:r>
            <a:r>
              <a:rPr lang="en-GB" sz="1200" dirty="0">
                <a:solidFill>
                  <a:prstClr val="black"/>
                </a:solidFill>
                <a:hlinkClick r:id="rId4"/>
              </a:rPr>
              <a:t>https://www.gov.uk/bring-your-pet-to-uk</a:t>
            </a:r>
            <a:r>
              <a:rPr lang="en-GB" sz="1200" dirty="0">
                <a:solidFill>
                  <a:prstClr val="black"/>
                </a:solidFill>
              </a:rPr>
              <a:t> - </a:t>
            </a:r>
            <a:r>
              <a:rPr lang="en-GB" sz="1200" dirty="0">
                <a:solidFill>
                  <a:prstClr val="black"/>
                </a:solidFill>
                <a:hlinkClick r:id="rId5"/>
              </a:rPr>
              <a:t>https://www.gov.uk/government/publications/pet-travel-certificate-for-movement-of-dogs-cats-and-ferrets-from-third-countries</a:t>
            </a:r>
            <a:endParaRPr lang="en-GB"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r>
              <a:rPr lang="en-GB" sz="1200" b="1" dirty="0">
                <a:solidFill>
                  <a:schemeClr val="tx1"/>
                </a:solidFill>
              </a:rPr>
              <a:t> </a:t>
            </a:r>
            <a:endParaRPr lang="en-GB" sz="1200" dirty="0">
              <a:solidFill>
                <a:schemeClr val="tx1"/>
              </a:solidFill>
            </a:endParaRPr>
          </a:p>
          <a:p>
            <a:pPr defTabSz="914156"/>
            <a:r>
              <a:rPr lang="en-GB" sz="1200" dirty="0">
                <a:solidFill>
                  <a:schemeClr val="tx1"/>
                </a:solidFill>
              </a:rPr>
              <a:t>Minimum disruption for pet owners travelling to the UK</a:t>
            </a:r>
          </a:p>
          <a:p>
            <a:pPr marL="228600" indent="-228600" defTabSz="914156">
              <a:buFont typeface="+mj-lt"/>
              <a:buAutoNum type="arabicPeriod"/>
            </a:pPr>
            <a:r>
              <a:rPr lang="en-GB" sz="1200" dirty="0">
                <a:solidFill>
                  <a:schemeClr val="tx1"/>
                </a:solidFill>
              </a:rPr>
              <a:t>Pet travel to the UK will continue as at present in relation to health requirements (including requirement for tapeworm (</a:t>
            </a:r>
            <a:r>
              <a:rPr lang="en-GB" sz="1200" dirty="0" err="1">
                <a:solidFill>
                  <a:schemeClr val="tx1"/>
                </a:solidFill>
              </a:rPr>
              <a:t>echinococcus</a:t>
            </a:r>
            <a:r>
              <a:rPr lang="en-GB" sz="1200" dirty="0">
                <a:solidFill>
                  <a:schemeClr val="tx1"/>
                </a:solidFill>
              </a:rPr>
              <a:t> </a:t>
            </a:r>
            <a:r>
              <a:rPr lang="en-GB" sz="1200" dirty="0" err="1">
                <a:solidFill>
                  <a:schemeClr val="tx1"/>
                </a:solidFill>
              </a:rPr>
              <a:t>multilocularis</a:t>
            </a:r>
            <a:r>
              <a:rPr lang="en-GB" sz="1200" dirty="0">
                <a:solidFill>
                  <a:schemeClr val="tx1"/>
                </a:solidFill>
              </a:rPr>
              <a:t>) treatment for dogs travelling from countries not free from tapeworm)</a:t>
            </a:r>
          </a:p>
          <a:p>
            <a:pPr marL="228600" indent="-228600" defTabSz="914156">
              <a:buFont typeface="+mj-lt"/>
              <a:buAutoNum type="arabicPeriod"/>
            </a:pPr>
            <a:r>
              <a:rPr lang="en-GB" sz="1200" dirty="0">
                <a:solidFill>
                  <a:schemeClr val="tx1"/>
                </a:solidFill>
              </a:rPr>
              <a:t>Documentation</a:t>
            </a:r>
          </a:p>
          <a:p>
            <a:pPr marL="685800" lvl="1" indent="-228600" defTabSz="914156">
              <a:buFont typeface="Arial" panose="020B0604020202020204" pitchFamily="34" charset="0"/>
              <a:buChar char="•"/>
            </a:pPr>
            <a:r>
              <a:rPr lang="en-GB" sz="1200" dirty="0">
                <a:solidFill>
                  <a:schemeClr val="tx1"/>
                </a:solidFill>
              </a:rPr>
              <a:t>an EU pet passport (issued in the EU or in the UK prior to EU Exit)</a:t>
            </a:r>
          </a:p>
          <a:p>
            <a:pPr marL="685800" lvl="1" indent="-228600" defTabSz="914156">
              <a:buFont typeface="Arial" panose="020B0604020202020204" pitchFamily="34" charset="0"/>
              <a:buChar char="•"/>
            </a:pPr>
            <a:r>
              <a:rPr lang="en-GB" sz="1200" dirty="0">
                <a:solidFill>
                  <a:schemeClr val="tx1"/>
                </a:solidFill>
              </a:rPr>
              <a:t>the animal health certificate issued in the UK used to travel to the EU (which you can use up to 4 months after it was issued)</a:t>
            </a:r>
          </a:p>
          <a:p>
            <a:pPr marL="685800" lvl="1" indent="-228600" defTabSz="914156">
              <a:buFont typeface="Arial" panose="020B0604020202020204" pitchFamily="34" charset="0"/>
              <a:buChar char="•"/>
            </a:pPr>
            <a:r>
              <a:rPr lang="en-GB" sz="1200" dirty="0">
                <a:solidFill>
                  <a:schemeClr val="tx1"/>
                </a:solidFill>
              </a:rPr>
              <a:t>a UK pet health certificate (for travel into the UK only)</a:t>
            </a:r>
          </a:p>
          <a:p>
            <a:pPr marL="685800" lvl="1" indent="-228600" defTabSz="914156">
              <a:buFont typeface="Arial" panose="020B0604020202020204" pitchFamily="34" charset="0"/>
              <a:buChar char="•"/>
            </a:pPr>
            <a:r>
              <a:rPr lang="en-GB" sz="1200" dirty="0">
                <a:solidFill>
                  <a:schemeClr val="tx1"/>
                </a:solidFill>
              </a:rPr>
              <a:t>If Part 1 listed application is successful then new UK pet passports would be issued to UK citizens</a:t>
            </a:r>
          </a:p>
          <a:p>
            <a:pPr defTabSz="914156"/>
            <a:endParaRPr lang="en-GB" sz="1200" dirty="0">
              <a:solidFill>
                <a:schemeClr val="tx1"/>
              </a:solidFill>
            </a:endParaRPr>
          </a:p>
          <a:p>
            <a:pPr defTabSz="914156"/>
            <a:endParaRPr lang="en-GB" sz="1200" b="1" u="sng" dirty="0">
              <a:solidFill>
                <a:schemeClr val="tx1"/>
              </a:solidFill>
            </a:endParaRPr>
          </a:p>
          <a:p>
            <a:pPr defTabSz="914156"/>
            <a:endParaRPr lang="en-GB"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Equine Movements</a:t>
            </a:r>
          </a:p>
          <a:p>
            <a:pPr defTabSz="914156"/>
            <a:endParaRPr lang="en-GB"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Ensure relevant veterinary procedures undertaken beforehand and correct documentation is prepared.</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 will be quarantined until paper work provided.</a:t>
            </a:r>
          </a:p>
          <a:p>
            <a:pPr defTabSz="914156"/>
            <a:endParaRPr lang="en-GB"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en-GB" smtClean="0">
                <a:solidFill>
                  <a:prstClr val="black">
                    <a:tint val="75000"/>
                  </a:prstClr>
                </a:solidFill>
              </a:rPr>
              <a:pPr/>
              <a:t>31</a:t>
            </a:fld>
            <a:endParaRPr lang="en-GB"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Proposed to be at check-in at the point of exit from EU member state. </a:t>
            </a:r>
          </a:p>
          <a:p>
            <a:pPr defTabSz="914156"/>
            <a:endParaRPr lang="en-GB" sz="1200" b="1"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rPr>
              <a:t>To maintain a robust national equine health and traceability regime.</a:t>
            </a:r>
          </a:p>
          <a:p>
            <a:pPr marL="228600" indent="-228600" defTabSz="914156">
              <a:buFont typeface="+mj-lt"/>
              <a:buAutoNum type="arabicPeriod"/>
            </a:pPr>
            <a:r>
              <a:rPr lang="en-GB" sz="1200" dirty="0">
                <a:solidFill>
                  <a:schemeClr val="tx1"/>
                </a:solidFill>
              </a:rPr>
              <a:t>To allow equines to enter the UK from the EU.</a:t>
            </a: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Resources - </a:t>
            </a:r>
            <a:r>
              <a:rPr lang="en-GB" sz="1200" dirty="0">
                <a:solidFill>
                  <a:schemeClr val="tx1"/>
                </a:solidFill>
                <a:hlinkClick r:id="rId2"/>
              </a:rPr>
              <a:t>https://www.gov.uk/horse-passport/import-or-export-a-horse-or-related-animal</a:t>
            </a:r>
            <a:r>
              <a:rPr lang="en-GB" sz="1200" dirty="0">
                <a:solidFill>
                  <a:schemeClr val="tx1"/>
                </a:solidFill>
              </a:rPr>
              <a:t>  - </a:t>
            </a:r>
            <a:r>
              <a:rPr lang="en-GB" sz="1200" dirty="0">
                <a:solidFill>
                  <a:schemeClr val="tx1"/>
                </a:solidFill>
                <a:hlinkClick r:id="rId3"/>
              </a:rPr>
              <a:t>https://www.gov.uk/guidance/moving-live-animals-or-animal-products-as-part-of-eu-trade#moving-horses-and-ponies</a:t>
            </a:r>
            <a:endParaRPr lang="en-GB" sz="1200" dirty="0">
              <a:solidFill>
                <a:schemeClr val="tx1"/>
              </a:solidFill>
            </a:endParaRPr>
          </a:p>
          <a:p>
            <a:pPr defTabSz="914156"/>
            <a:endParaRPr lang="en-GB"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Documentation </a:t>
            </a:r>
            <a:r>
              <a:rPr lang="en-GB" sz="1200" u="sng" dirty="0">
                <a:solidFill>
                  <a:schemeClr val="tx1"/>
                </a:solidFill>
              </a:rPr>
              <a:t>as currently</a:t>
            </a:r>
            <a:r>
              <a:rPr lang="en-GB" sz="1200" dirty="0">
                <a:solidFill>
                  <a:schemeClr val="tx1"/>
                </a:solidFill>
              </a:rPr>
              <a:t>: </a:t>
            </a:r>
          </a:p>
          <a:p>
            <a:pPr marL="685800" lvl="1" indent="-228600" defTabSz="914156">
              <a:buFont typeface="Arial" panose="020B0604020202020204" pitchFamily="34" charset="0"/>
              <a:buChar char="•"/>
            </a:pPr>
            <a:r>
              <a:rPr lang="en-GB" sz="1200" dirty="0">
                <a:solidFill>
                  <a:schemeClr val="tx1"/>
                </a:solidFill>
              </a:rPr>
              <a:t>All equine movements from Ireland – (existing) equine ID (passport) </a:t>
            </a:r>
            <a:r>
              <a:rPr lang="en-GB" sz="1200" u="sng" dirty="0">
                <a:solidFill>
                  <a:schemeClr val="tx1"/>
                </a:solidFill>
              </a:rPr>
              <a:t>only</a:t>
            </a:r>
            <a:r>
              <a:rPr lang="en-GB" sz="1200" dirty="0">
                <a:solidFill>
                  <a:schemeClr val="tx1"/>
                </a:solidFill>
              </a:rPr>
              <a:t> (in line with principle of Tripartite Agreement)</a:t>
            </a:r>
          </a:p>
          <a:p>
            <a:pPr marL="685800" lvl="1" indent="-228600" defTabSz="914156">
              <a:buFont typeface="Arial" panose="020B0604020202020204" pitchFamily="34" charset="0"/>
              <a:buChar char="•"/>
            </a:pPr>
            <a:r>
              <a:rPr lang="en-GB" sz="1200" dirty="0">
                <a:solidFill>
                  <a:schemeClr val="tx1"/>
                </a:solidFill>
              </a:rPr>
              <a:t>High health status equidae from France - (existing) equine ID (passport) + commercial document (DOCOM) (in line with principle of Tripartite Agreement).</a:t>
            </a:r>
          </a:p>
          <a:p>
            <a:pPr marL="685800" lvl="1" indent="-228600" defTabSz="914156">
              <a:buFont typeface="Arial" panose="020B0604020202020204" pitchFamily="34" charset="0"/>
              <a:buChar char="•"/>
            </a:pPr>
            <a:r>
              <a:rPr lang="en-GB" sz="1200" dirty="0">
                <a:solidFill>
                  <a:schemeClr val="tx1"/>
                </a:solidFill>
              </a:rPr>
              <a:t>All other UK/EU origin equines travelling from the EU to the UK - (existing) equine ID (passport) + ITAHC (or UK Health Certificate if appropriate) for unregistered equines/veterinary attestation for registered. </a:t>
            </a:r>
          </a:p>
          <a:p>
            <a:pPr marL="228600" indent="-228600" defTabSz="914156">
              <a:buFont typeface="+mj-lt"/>
              <a:buAutoNum type="arabicPeriod"/>
            </a:pPr>
            <a:r>
              <a:rPr lang="en-GB" sz="1200" dirty="0">
                <a:solidFill>
                  <a:schemeClr val="tx1"/>
                </a:solidFill>
              </a:rPr>
              <a:t>All UK/EU origin equines will be able to enter UK by any permissible route (i.e. do not need to enter the UK via a Border Inspection Post).</a:t>
            </a: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Product Conformity, Safety and Standards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32</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placing imported goods on the UK markets </a:t>
            </a:r>
          </a:p>
          <a:p>
            <a:pPr defTabSz="914156"/>
            <a:r>
              <a:rPr lang="en-GB" b="1" dirty="0">
                <a:solidFill>
                  <a:schemeClr val="tx1"/>
                </a:solidFill>
              </a:rPr>
              <a:t>Product Conformity, Safety &amp; Standards (BEIS) – NEW APPROACH GOODS</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SHOULD/COULD THESE REQUIREMENTS BE MET?</a:t>
            </a:r>
          </a:p>
          <a:p>
            <a:pPr defTabSz="914156"/>
            <a:endParaRPr lang="en-US" sz="1050" dirty="0">
              <a:solidFill>
                <a:schemeClr val="tx1"/>
              </a:solidFill>
              <a:cs typeface="Arial" panose="020B0604020202020204" pitchFamily="34" charset="0"/>
            </a:endParaRPr>
          </a:p>
          <a:p>
            <a:pPr marL="228600" indent="-228600" defTabSz="914156">
              <a:buFont typeface="+mj-lt"/>
              <a:buAutoNum type="arabicPeriod"/>
            </a:pPr>
            <a:r>
              <a:rPr lang="en-GB" sz="1200" dirty="0">
                <a:solidFill>
                  <a:prstClr val="black"/>
                </a:solidFill>
              </a:rPr>
              <a:t>EU-based authorised representatives who received their mandate pre-exit day will continue to be recognised in UK.</a:t>
            </a:r>
          </a:p>
          <a:p>
            <a:pPr marL="228600" indent="-228600" defTabSz="914156">
              <a:buFont typeface="+mj-lt"/>
              <a:buAutoNum type="arabicPeriod"/>
            </a:pPr>
            <a:r>
              <a:rPr lang="en-GB" sz="1200" dirty="0">
                <a:solidFill>
                  <a:prstClr val="black"/>
                </a:solidFill>
              </a:rPr>
              <a:t>If you need to appoint a new authorised representative to place your goods on the UK market after exit, the new authorised representative will need to be based in the UK.</a:t>
            </a:r>
          </a:p>
          <a:p>
            <a:pPr marL="228600" indent="-228600" defTabSz="914156">
              <a:buFont typeface="+mj-lt"/>
              <a:buAutoNum type="arabicPeriod"/>
            </a:pPr>
            <a:r>
              <a:rPr lang="en-GB" sz="1200" dirty="0">
                <a:solidFill>
                  <a:prstClr val="black"/>
                </a:solidFill>
              </a:rPr>
              <a:t>Label goods with your company’s details, including company name and address.  For 18 months after the UK leaves the EU, you can provide these details on the accompanying documentation rather than on the product itself.</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THESE REQUIREMENTS ARE NOT MET?</a:t>
            </a:r>
          </a:p>
          <a:p>
            <a:pPr defTabSz="914156"/>
            <a:r>
              <a:rPr lang="en-GB" sz="1050" dirty="0">
                <a:solidFill>
                  <a:schemeClr val="tx1"/>
                </a:solidFill>
              </a:rPr>
              <a:t>Goods may be required to be destroyed, amended (prior to release) or rejected AND re-exported</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For 31</a:t>
            </a:r>
            <a:r>
              <a:rPr lang="en-GB" sz="1200" baseline="30000" dirty="0">
                <a:solidFill>
                  <a:schemeClr val="tx1"/>
                </a:solidFill>
                <a:cs typeface="Arial" panose="020B0604020202020204" pitchFamily="34" charset="0"/>
              </a:rPr>
              <a:t>st</a:t>
            </a:r>
            <a:r>
              <a:rPr lang="en-GB" sz="1200" dirty="0">
                <a:solidFill>
                  <a:schemeClr val="tx1"/>
                </a:solidFill>
                <a:cs typeface="Arial" panose="020B0604020202020204" pitchFamily="34" charset="0"/>
              </a:rPr>
              <a:t> October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b="1" dirty="0">
              <a:solidFill>
                <a:schemeClr val="tx1"/>
              </a:solidFill>
            </a:endParaRPr>
          </a:p>
          <a:p>
            <a:pPr defTabSz="914156"/>
            <a:r>
              <a:rPr lang="en-GB" sz="1050" b="1" dirty="0">
                <a:solidFill>
                  <a:schemeClr val="tx1"/>
                </a:solidFill>
              </a:rPr>
              <a:t>WHERE TO FIND MORE INFORMATION</a:t>
            </a:r>
          </a:p>
          <a:p>
            <a:pPr defTabSz="914156"/>
            <a:r>
              <a:rPr lang="en-GB" sz="1200" dirty="0">
                <a:solidFill>
                  <a:schemeClr val="tx1"/>
                </a:solidFill>
                <a:hlinkClick r:id="rId2"/>
              </a:rPr>
              <a:t>https://www.gov.uk/government/collections/product-safety</a:t>
            </a:r>
            <a:r>
              <a:rPr lang="en-GB" sz="1200" dirty="0">
                <a:solidFill>
                  <a:schemeClr val="tx1"/>
                </a:solidFill>
              </a:rPr>
              <a:t> - </a:t>
            </a:r>
            <a:r>
              <a:rPr lang="en-GB" sz="1200" dirty="0">
                <a:solidFill>
                  <a:schemeClr val="tx1"/>
                </a:solidFill>
                <a:hlinkClick r:id="rId3"/>
              </a:rPr>
              <a:t>https://www.gov.uk/guidance/product-safety-for-manufacturers</a:t>
            </a:r>
            <a:r>
              <a:rPr lang="en-GB" sz="1200" dirty="0">
                <a:solidFill>
                  <a:schemeClr val="tx1"/>
                </a:solidFill>
              </a:rPr>
              <a:t> - </a:t>
            </a:r>
            <a:r>
              <a:rPr lang="en-GB" sz="1200" dirty="0">
                <a:solidFill>
                  <a:schemeClr val="tx1"/>
                </a:solidFill>
                <a:hlinkClick r:id="rId4"/>
              </a:rPr>
              <a:t>https://</a:t>
            </a:r>
            <a:r>
              <a:rPr lang="en-GB" sz="1200" dirty="0" err="1">
                <a:solidFill>
                  <a:schemeClr val="tx1"/>
                </a:solidFill>
                <a:hlinkClick r:id="rId4"/>
              </a:rPr>
              <a:t>www.gov.uk</a:t>
            </a:r>
            <a:r>
              <a:rPr lang="en-GB" sz="1200" dirty="0">
                <a:solidFill>
                  <a:schemeClr val="tx1"/>
                </a:solidFill>
                <a:hlinkClick r:id="rId4"/>
              </a:rPr>
              <a:t>/government/news/design-for-new-product-safety-marking</a:t>
            </a:r>
            <a:r>
              <a:rPr lang="en-GB" sz="1200" dirty="0">
                <a:solidFill>
                  <a:schemeClr val="tx1"/>
                </a:solidFill>
              </a:rPr>
              <a:t> - </a:t>
            </a:r>
            <a:r>
              <a:rPr lang="en-GB" sz="1200" dirty="0">
                <a:solidFill>
                  <a:schemeClr val="tx1"/>
                </a:solidFill>
                <a:hlinkClick r:id="rId5"/>
              </a:rPr>
              <a:t>https://</a:t>
            </a:r>
            <a:r>
              <a:rPr lang="en-GB" sz="1200" dirty="0" err="1">
                <a:solidFill>
                  <a:schemeClr val="tx1"/>
                </a:solidFill>
                <a:hlinkClick r:id="rId5"/>
              </a:rPr>
              <a:t>www.gov.uk</a:t>
            </a:r>
            <a:r>
              <a:rPr lang="en-GB" sz="1200" dirty="0">
                <a:solidFill>
                  <a:schemeClr val="tx1"/>
                </a:solidFill>
                <a:hlinkClick r:id="rId5"/>
              </a:rPr>
              <a:t>/government/publications/</a:t>
            </a:r>
            <a:r>
              <a:rPr lang="en-GB" sz="1200" dirty="0" err="1">
                <a:solidFill>
                  <a:schemeClr val="tx1"/>
                </a:solidFill>
                <a:hlinkClick r:id="rId5"/>
              </a:rPr>
              <a:t>uk</a:t>
            </a:r>
            <a:r>
              <a:rPr lang="en-GB" sz="1200" dirty="0">
                <a:solidFill>
                  <a:schemeClr val="tx1"/>
                </a:solidFill>
                <a:hlinkClick r:id="rId5"/>
              </a:rPr>
              <a:t>-product-safety-and-metrology-guidance-in-a-no-deal-scenario</a:t>
            </a:r>
            <a:r>
              <a:rPr lang="en-GB" sz="1200" dirty="0">
                <a:solidFill>
                  <a:schemeClr val="tx1"/>
                </a:solidFill>
              </a:rPr>
              <a:t> </a:t>
            </a:r>
            <a:endParaRPr lang="en-GB"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Requirements</a:t>
            </a:r>
          </a:p>
          <a:p>
            <a:pPr defTabSz="914156"/>
            <a:r>
              <a:rPr lang="en-GB" sz="1050" b="1" dirty="0">
                <a:solidFill>
                  <a:prstClr val="black"/>
                </a:solidFill>
              </a:rPr>
              <a:t>UK will directly recognise conformity assessment carried out by EU Notified Bodies for a limited period of time</a:t>
            </a:r>
          </a:p>
          <a:p>
            <a:pPr marL="171450" indent="-171450" defTabSz="914156">
              <a:buFont typeface="Arial" panose="020B0604020202020204" pitchFamily="34" charset="0"/>
              <a:buChar char="•"/>
            </a:pPr>
            <a:r>
              <a:rPr lang="en-GB" sz="1050" b="1" dirty="0">
                <a:solidFill>
                  <a:prstClr val="black"/>
                </a:solidFill>
              </a:rPr>
              <a:t>If you are using a UK based Notified Body (which will be called a UK Approved Body after exit) and continue to do so after exit day, you will need to use the new UKCA marking to indicate your product complies with UK regulations and can only be placed on the UK market.</a:t>
            </a:r>
          </a:p>
          <a:p>
            <a:pPr marL="171450" indent="-171450" defTabSz="914156">
              <a:buFont typeface="Arial" panose="020B0604020202020204" pitchFamily="34" charset="0"/>
              <a:buChar char="•"/>
            </a:pPr>
            <a:r>
              <a:rPr lang="en-GB" sz="1050" b="1" dirty="0">
                <a:solidFill>
                  <a:prstClr val="black"/>
                </a:solidFill>
              </a:rPr>
              <a:t>If you are placing goods on the UK market, you can continue using any existing authorised representative based in the UK, EU, EEA or Switzerland and Turkey and they will be recognised by the UK</a:t>
            </a:r>
          </a:p>
          <a:p>
            <a:pPr marL="171450" indent="-171450" defTabSz="914156">
              <a:buFont typeface="Arial" panose="020B0604020202020204" pitchFamily="34" charset="0"/>
              <a:buChar char="•"/>
            </a:pPr>
            <a:r>
              <a:rPr lang="en-GB" sz="1050" b="1" dirty="0">
                <a:solidFill>
                  <a:prstClr val="black"/>
                </a:solidFill>
              </a:rPr>
              <a:t>If you are currently a UK distributor, you will need to confirm whether you or your supplier will become an “importer”.  </a:t>
            </a:r>
          </a:p>
          <a:p>
            <a:pPr marL="171450" indent="-171450" defTabSz="914156">
              <a:buFont typeface="Arial" panose="020B0604020202020204" pitchFamily="34" charset="0"/>
              <a:buChar char="•"/>
            </a:pPr>
            <a:r>
              <a:rPr lang="en-GB" sz="1050" b="1" dirty="0">
                <a:solidFill>
                  <a:prstClr val="black"/>
                </a:solidFill>
              </a:rPr>
              <a:t>A new UK Product Safety database will replace use of EU databases </a:t>
            </a:r>
            <a:r>
              <a:rPr lang="en-GB" sz="1050" b="1" dirty="0" err="1">
                <a:solidFill>
                  <a:prstClr val="black"/>
                </a:solidFill>
              </a:rPr>
              <a:t>Rapex</a:t>
            </a:r>
            <a:r>
              <a:rPr lang="en-GB" sz="1050" b="1" dirty="0">
                <a:solidFill>
                  <a:prstClr val="black"/>
                </a:solidFill>
              </a:rPr>
              <a:t> and </a:t>
            </a:r>
            <a:r>
              <a:rPr lang="en-GB" sz="1050" b="1" dirty="0" err="1">
                <a:solidFill>
                  <a:prstClr val="black"/>
                </a:solidFill>
              </a:rPr>
              <a:t>ICSMS</a:t>
            </a:r>
            <a:r>
              <a:rPr lang="en-GB" sz="1050" b="1" dirty="0">
                <a:solidFill>
                  <a:prstClr val="black"/>
                </a:solidFill>
              </a:rPr>
              <a:t>. A new UK database of UK Approved Bodies will be made available from the date we exit the EU.</a:t>
            </a:r>
          </a:p>
          <a:p>
            <a:pPr marL="171450" indent="-171450" defTabSz="914156">
              <a:buFont typeface="Arial" panose="020B0604020202020204" pitchFamily="34" charset="0"/>
              <a:buChar char="•"/>
            </a:pPr>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r>
              <a:rPr lang="en-GB" sz="1050" dirty="0">
                <a:solidFill>
                  <a:prstClr val="black"/>
                </a:solidFill>
              </a:rPr>
              <a:t>FOR A TIME LIMITED PERIOD</a:t>
            </a:r>
          </a:p>
          <a:p>
            <a:pPr defTabSz="914156"/>
            <a:endParaRPr lang="en-GB" sz="1200" dirty="0">
              <a:solidFill>
                <a:prstClr val="black"/>
              </a:solidFill>
            </a:endParaRPr>
          </a:p>
          <a:p>
            <a:pPr defTabSz="914156"/>
            <a:r>
              <a:rPr lang="en-GB" sz="1200" dirty="0">
                <a:solidFill>
                  <a:prstClr val="black"/>
                </a:solidFill>
              </a:rPr>
              <a:t>BEIS will consult with </a:t>
            </a:r>
          </a:p>
          <a:p>
            <a:pPr defTabSz="914156"/>
            <a:r>
              <a:rPr lang="en-GB" sz="1200" dirty="0">
                <a:solidFill>
                  <a:prstClr val="black"/>
                </a:solidFill>
              </a:rPr>
              <a:t>Businesses before making </a:t>
            </a:r>
          </a:p>
          <a:p>
            <a:pPr defTabSz="914156"/>
            <a:r>
              <a:rPr lang="en-GB" sz="1200" dirty="0">
                <a:solidFill>
                  <a:prstClr val="black"/>
                </a:solidFill>
              </a:rPr>
              <a:t>changes to these arrangements.</a:t>
            </a:r>
          </a:p>
          <a:p>
            <a:pPr defTabSz="914156"/>
            <a:endParaRPr lang="en-GB" sz="1200" dirty="0">
              <a:solidFill>
                <a:prstClr val="black"/>
              </a:solidFill>
            </a:endParaRPr>
          </a:p>
          <a:p>
            <a:pPr defTabSz="914156"/>
            <a:endParaRPr lang="en-GB" sz="1050" dirty="0">
              <a:solidFill>
                <a:prstClr val="black"/>
              </a:solidFill>
            </a:endParaRPr>
          </a:p>
          <a:p>
            <a:pPr defTabSz="914156"/>
            <a:endParaRPr lang="en-GB" sz="1050" b="1" u="sng" dirty="0">
              <a:solidFill>
                <a:srgbClr val="FF0000"/>
              </a:solidFill>
            </a:endParaRPr>
          </a:p>
          <a:p>
            <a:pPr defTabSz="914156"/>
            <a:endParaRPr lang="en-GB"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en-GB" smtClean="0">
                <a:solidFill>
                  <a:prstClr val="black">
                    <a:tint val="75000"/>
                  </a:prstClr>
                </a:solidFill>
              </a:rPr>
              <a:pPr/>
              <a:t>33</a:t>
            </a:fld>
            <a:endParaRPr lang="en-GB"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en-GB" dirty="0"/>
              <a:t>OFFICIAL </a:t>
            </a:r>
          </a:p>
        </p:txBody>
      </p:sp>
      <p:sp>
        <p:nvSpPr>
          <p:cNvPr id="3" name="TextBox 2"/>
          <p:cNvSpPr txBox="1"/>
          <p:nvPr/>
        </p:nvSpPr>
        <p:spPr>
          <a:xfrm>
            <a:off x="2648607" y="2133600"/>
            <a:ext cx="9371757" cy="1569660"/>
          </a:xfrm>
          <a:prstGeom prst="rect">
            <a:avLst/>
          </a:prstGeom>
          <a:noFill/>
        </p:spPr>
        <p:txBody>
          <a:bodyPr wrap="square" rtlCol="0">
            <a:spAutoFit/>
          </a:bodyPr>
          <a:lstStyle/>
          <a:p>
            <a:r>
              <a:rPr lang="en-GB" sz="1200" b="1" dirty="0"/>
              <a:t>Why do these requirements need to be met?</a:t>
            </a:r>
          </a:p>
          <a:p>
            <a:pPr marL="171450" indent="-171450">
              <a:buFont typeface="Arial" panose="020B0604020202020204" pitchFamily="34" charset="0"/>
              <a:buChar char="•"/>
            </a:pPr>
            <a:r>
              <a:rPr lang="en-GB" sz="1200" dirty="0"/>
              <a:t>If you are becoming an ‘importer’, you will need to ensure you understand your legal obligations, as they are increased compared to those of a distributor.  </a:t>
            </a:r>
          </a:p>
          <a:p>
            <a:pPr marL="171450" indent="-171450">
              <a:buFont typeface="Arial" panose="020B0604020202020204" pitchFamily="34" charset="0"/>
              <a:buChar char="•"/>
            </a:pPr>
            <a:r>
              <a:rPr lang="en-GB" sz="1200" dirty="0"/>
              <a:t>Conformity with requirements of ‘New Approach’ legislation can continue to be demonstrated by use of the CE marking for a limited period of time.</a:t>
            </a:r>
          </a:p>
          <a:p>
            <a:pPr marL="171450" indent="-171450">
              <a:buFont typeface="Arial" panose="020B0604020202020204" pitchFamily="34" charset="0"/>
              <a:buChar char="•"/>
            </a:pPr>
            <a:r>
              <a:rPr lang="en-GB" sz="1200" dirty="0"/>
              <a:t>The Government will consult and give businesses notice before this period ends</a:t>
            </a:r>
          </a:p>
          <a:p>
            <a:endParaRPr lang="en-GB" sz="1200" dirty="0"/>
          </a:p>
          <a:p>
            <a:endParaRPr lang="en-GB"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70"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In various areas (cosmetics, chemicals, medicines) - companies may need to appoint new UK representatives.</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will have it’s own REACH regime post exit for chemicals manufactured in or exported to the UK.</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Exact arrangements will depend on specific goods – lots of guidance available on GOV.UK.</a:t>
            </a:r>
          </a:p>
        </p:txBody>
      </p:sp>
      <p:sp>
        <p:nvSpPr>
          <p:cNvPr id="19" name="ee4pHeader1">
            <a:extLst>
              <a:ext uri="{FF2B5EF4-FFF2-40B4-BE49-F238E27FC236}">
                <a16:creationId xmlns:a16="http://schemas.microsoft.com/office/drawing/2014/main" xmlns="" id="{87DA45BE-4CAC-4058-AC5F-1C8F01FAE44A}"/>
              </a:ext>
            </a:extLst>
          </p:cNvPr>
          <p:cNvSpPr txBox="1"/>
          <p:nvPr/>
        </p:nvSpPr>
        <p:spPr>
          <a:xfrm>
            <a:off x="3734725" y="2286030"/>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EC type-approvals no longer automatically accepted for motor vehicles on the UK market – the UK Vehicle Certification Agency (VCA) will issue provisional UK type approvals.</a:t>
            </a:r>
          </a:p>
        </p:txBody>
      </p:sp>
      <p:sp>
        <p:nvSpPr>
          <p:cNvPr id="27" name="Title 1">
            <a:extLst>
              <a:ext uri="{FF2B5EF4-FFF2-40B4-BE49-F238E27FC236}">
                <a16:creationId xmlns:a16="http://schemas.microsoft.com/office/drawing/2014/main" xmlns=""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en-GB" sz="3200" dirty="0">
                <a:solidFill>
                  <a:schemeClr val="tx1"/>
                </a:solidFill>
              </a:rPr>
              <a:t>Arrangements for other goods</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a16="http://schemas.microsoft.com/office/drawing/2014/main" xmlns="" id="{87DA45BE-4CAC-4058-AC5F-1C8F01FAE44A}"/>
              </a:ext>
            </a:extLst>
          </p:cNvPr>
          <p:cNvSpPr txBox="1"/>
          <p:nvPr/>
        </p:nvSpPr>
        <p:spPr>
          <a:xfrm>
            <a:off x="3734725" y="3215623"/>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Medicines with a 'centralised' authorisation will be given a UK authorisation.</a:t>
            </a:r>
          </a:p>
        </p:txBody>
      </p:sp>
      <p:pic>
        <p:nvPicPr>
          <p:cNvPr id="36" name="Graphic 6" descr="Network">
            <a:extLst>
              <a:ext uri="{FF2B5EF4-FFF2-40B4-BE49-F238E27FC236}">
                <a16:creationId xmlns:a16="http://schemas.microsoft.com/office/drawing/2014/main" xmlns=""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a16="http://schemas.microsoft.com/office/drawing/2014/main" xmlns=""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a16="http://schemas.microsoft.com/office/drawing/2014/main" xmlns=""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a16="http://schemas.microsoft.com/office/drawing/2014/main" xmlns=""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3538" y="3226829"/>
            <a:ext cx="623814" cy="623814"/>
          </a:xfrm>
          <a:prstGeom prst="rect">
            <a:avLst/>
          </a:prstGeom>
        </p:spPr>
      </p:pic>
      <p:grpSp>
        <p:nvGrpSpPr>
          <p:cNvPr id="41" name="Group 40">
            <a:extLst>
              <a:ext uri="{FF2B5EF4-FFF2-40B4-BE49-F238E27FC236}">
                <a16:creationId xmlns:a16="http://schemas.microsoft.com/office/drawing/2014/main" xmlns=""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66" name="Group 65">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68"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5" name="Slide Number Placeholder 4"/>
          <p:cNvSpPr>
            <a:spLocks noGrp="1"/>
          </p:cNvSpPr>
          <p:nvPr>
            <p:ph type="sldNum" sz="quarter" idx="12"/>
          </p:nvPr>
        </p:nvSpPr>
        <p:spPr/>
        <p:txBody>
          <a:bodyPr/>
          <a:lstStyle/>
          <a:p>
            <a:fld id="{4D5B3F61-8D40-454B-BE98-BE96F2E76035}" type="slidenum">
              <a:rPr lang="en-GB" smtClean="0"/>
              <a:t>34</a:t>
            </a:fld>
            <a:endParaRPr lang="en-GB"/>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en-GB" sz="3200" b="1" dirty="0">
                <a:latin typeface="+mn-lt"/>
                <a:ea typeface="+mn-ea"/>
                <a:cs typeface="Arial" panose="020B0604020202020204" pitchFamily="34" charset="0"/>
              </a:rPr>
              <a:t>Non-harmonised goods</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subject to national rather than EU-wide rules can sometimes be sold freely across the EU by virtue of the ‘mutual recognition principle’.</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no longer be within scope of the mutual recognition principle after Exit.</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April 2020: updated 'Mutual Recognition Regulation' will come into force in the EU but will not apply to UK​.</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a16="http://schemas.microsoft.com/office/drawing/2014/main" xmlns=""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If you export these goods to the UK you must check they meet UK national requirements.</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26" name="Group 25">
            <a:extLst>
              <a:ext uri="{FF2B5EF4-FFF2-40B4-BE49-F238E27FC236}">
                <a16:creationId xmlns:a16="http://schemas.microsoft.com/office/drawing/2014/main" xmlns=""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a16="http://schemas.microsoft.com/office/drawing/2014/main" xmlns=""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sp>
          <p:nvSpPr>
            <p:cNvPr id="32" name="Freeform 17">
              <a:extLst>
                <a:ext uri="{FF2B5EF4-FFF2-40B4-BE49-F238E27FC236}">
                  <a16:creationId xmlns:a16="http://schemas.microsoft.com/office/drawing/2014/main" xmlns=""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36" name="Group 35">
            <a:extLst>
              <a:ext uri="{FF2B5EF4-FFF2-40B4-BE49-F238E27FC236}">
                <a16:creationId xmlns:a16="http://schemas.microsoft.com/office/drawing/2014/main" xmlns=""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38" name="Group 37">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49"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35</a:t>
            </a:fld>
            <a:endParaRPr lang="en-GB"/>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en-GB" sz="3200" b="1" dirty="0">
                <a:latin typeface="+mn-lt"/>
                <a:ea typeface="+mn-ea"/>
                <a:cs typeface="Arial" panose="020B0604020202020204" pitchFamily="34" charset="0"/>
              </a:rPr>
              <a:t>Automotive manufacturers: how things work today</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Safety and environmental standards for vehicle and component manufacturer type-approvals are set in framework regulations on ECWVTA.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Vehicle Certification Agency (VCA) issues EU-recognised type-approvals, and acts as a technical service for compliance testing.</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is an individual contracting member to the UN-ECE, and continues to recognise UN-ECE approvals for vehicle systems and components.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200" dirty="0">
                <a:solidFill>
                  <a:schemeClr val="tx1">
                    <a:lumMod val="100000"/>
                  </a:schemeClr>
                </a:solidFill>
                <a:cs typeface="Arial" pitchFamily="34" charset="0"/>
              </a:rPr>
              <a:t>1. </a:t>
            </a:r>
            <a:r>
              <a:rPr lang="en-GB" sz="1200" dirty="0">
                <a:solidFill>
                  <a:schemeClr val="tx1">
                    <a:lumMod val="100000"/>
                  </a:schemeClr>
                </a:solidFill>
                <a:cs typeface="Arial" pitchFamily="34" charset="0"/>
              </a:rPr>
              <a:t>European Community Whole Vehicle Type Approval</a:t>
            </a:r>
            <a:endParaRPr lang="en-US" sz="1200" dirty="0">
              <a:solidFill>
                <a:schemeClr val="tx1">
                  <a:lumMod val="100000"/>
                </a:schemeClr>
              </a:solidFill>
              <a:cs typeface="Arial" pitchFamily="34" charset="0"/>
            </a:endParaRP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2"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7"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54"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sp>
        <p:nvSpPr>
          <p:cNvPr id="4" name="Slide Number Placeholder 3"/>
          <p:cNvSpPr>
            <a:spLocks noGrp="1"/>
          </p:cNvSpPr>
          <p:nvPr>
            <p:ph type="sldNum" sz="quarter" idx="12"/>
          </p:nvPr>
        </p:nvSpPr>
        <p:spPr/>
        <p:txBody>
          <a:bodyPr/>
          <a:lstStyle/>
          <a:p>
            <a:fld id="{4D5B3F61-8D40-454B-BE98-BE96F2E76035}" type="slidenum">
              <a:rPr lang="en-GB" smtClean="0"/>
              <a:t>36</a:t>
            </a:fld>
            <a:endParaRPr lang="en-GB"/>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en-GB" sz="3200" b="1" dirty="0">
                <a:latin typeface="+mn-lt"/>
                <a:ea typeface="+mn-ea"/>
                <a:cs typeface="Arial" panose="020B0604020202020204" pitchFamily="34" charset="0"/>
              </a:rPr>
              <a:t>Automotive: checklist of actions for selling into the UK</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Motor vehicles to be placed on the UK market will need to convert their existing EC type-approvals to UK type-approval by applying to VCA for a provisional UK type-approval.</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vehicle approvals will require VCA-issued UK type-approval after exit day (subject to new legislation which will come into force in Autumn 2019).</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For manufacturers with valid EC type-approval post exit: duplicate testing is not required, but manufacturers will need to supply documentary evidence to prove compliance.</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6" name="ee4pHeader1">
            <a:extLst>
              <a:ext uri="{FF2B5EF4-FFF2-40B4-BE49-F238E27FC236}">
                <a16:creationId xmlns:a16="http://schemas.microsoft.com/office/drawing/2014/main" xmlns=""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Read the detailed guidance on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37</a:t>
            </a:fld>
            <a:endParaRPr lang="en-GB"/>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en-GB" sz="3200" b="1" dirty="0">
                <a:latin typeface="+mn-lt"/>
                <a:ea typeface="+mn-ea"/>
                <a:cs typeface="Arial" panose="020B0604020202020204" pitchFamily="34" charset="0"/>
              </a:rPr>
              <a:t>Other issues – travel, data transfers and geo-blocking</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EU/EEA/Swiss citizens will still be able to enter the UK for up to 3 months at a time, to work, visit or study, without requiring a visa.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EEA based businesses can transfer personal data to the UK in 'No Deal' if ‘appropriate safeguards’ under GDPR are used (such as standard contractual clauses).</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As the geo-blocking regulation will no longer apply, traders from UK, EU and 3rd countries can offer different terms to UK customers compared to EU customers.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pic>
        <p:nvPicPr>
          <p:cNvPr id="24" name="Graphic 33" descr="Arrow: Slight curve">
            <a:extLst>
              <a:ext uri="{FF2B5EF4-FFF2-40B4-BE49-F238E27FC236}">
                <a16:creationId xmlns:a16="http://schemas.microsoft.com/office/drawing/2014/main" xmlns=""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a16="http://schemas.microsoft.com/office/drawing/2014/main" xmlns=""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a16="http://schemas.microsoft.com/office/drawing/2014/main" xmlns=""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a16="http://schemas.microsoft.com/office/drawing/2014/main" xmlns=""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sp>
          <p:nvSpPr>
            <p:cNvPr id="40" name="Freeform 5">
              <a:extLst>
                <a:ext uri="{FF2B5EF4-FFF2-40B4-BE49-F238E27FC236}">
                  <a16:creationId xmlns:a16="http://schemas.microsoft.com/office/drawing/2014/main" xmlns=""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38</a:t>
            </a:fld>
            <a:endParaRPr lang="en-GB"/>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Starting an export</a:t>
            </a:r>
            <a:br>
              <a:rPr lang="en-GB" sz="3600" b="1" dirty="0">
                <a:latin typeface="+mn-lt"/>
              </a:rPr>
            </a:br>
            <a:r>
              <a:rPr lang="en-GB" sz="4000" b="1" dirty="0">
                <a:latin typeface="+mn-lt"/>
              </a:rPr>
              <a:t/>
            </a:r>
            <a:br>
              <a:rPr lang="en-GB" sz="4000" b="1" dirty="0">
                <a:latin typeface="+mn-lt"/>
              </a:rPr>
            </a:br>
            <a:r>
              <a:rPr lang="en-GB" sz="2000" dirty="0">
                <a:latin typeface="+mn-lt"/>
              </a:rPr>
              <a:t>Pre-export – pre-notification and other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a:t>
            </a:r>
            <a:r>
              <a:rPr lang="en-GB" sz="2000" dirty="0">
                <a:latin typeface="+mn-lt"/>
                <a:cs typeface="Arial" panose="020B0604020202020204" pitchFamily="34" charset="0"/>
              </a:rPr>
              <a:t>Economic Operator Registration and Identification (EORI) number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agri-food, plants etc</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RoRo border locations to export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Outbound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97287129"/>
              </p:ext>
            </p:extLst>
          </p:nvPr>
        </p:nvGraphicFramePr>
        <p:xfrm>
          <a:off x="560766" y="1277218"/>
          <a:ext cx="10953657" cy="4835292"/>
        </p:xfrm>
        <a:graphic>
          <a:graphicData uri="http://schemas.openxmlformats.org/drawingml/2006/table">
            <a:tbl>
              <a:tblPr/>
              <a:tblGrid>
                <a:gridCol w="1053089">
                  <a:extLst>
                    <a:ext uri="{9D8B030D-6E8A-4147-A177-3AD203B41FA5}">
                      <a16:colId xmlns:a16="http://schemas.microsoft.com/office/drawing/2014/main" xmlns="" val="20000"/>
                    </a:ext>
                  </a:extLst>
                </a:gridCol>
                <a:gridCol w="9900568">
                  <a:extLst>
                    <a:ext uri="{9D8B030D-6E8A-4147-A177-3AD203B41FA5}">
                      <a16:colId xmlns:a16="http://schemas.microsoft.com/office/drawing/2014/main" xmlns="" val="20001"/>
                    </a:ext>
                  </a:extLst>
                </a:gridCol>
              </a:tblGrid>
              <a:tr h="324252">
                <a:tc>
                  <a:txBody>
                    <a:bodyPr/>
                    <a:lstStyle/>
                    <a:p>
                      <a:pPr marL="21590" marR="0" indent="-21590" algn="l">
                        <a:spcBef>
                          <a:spcPts val="600"/>
                        </a:spcBef>
                        <a:spcAft>
                          <a:spcPts val="300"/>
                        </a:spcAft>
                        <a:tabLst>
                          <a:tab pos="0" algn="ctr"/>
                        </a:tabLst>
                      </a:pPr>
                      <a:r>
                        <a:rPr lang="en-GB" sz="1600" b="1" dirty="0">
                          <a:effectLst/>
                          <a:latin typeface="+mn-lt"/>
                          <a:ea typeface="Arial" panose="020B0604020202020204" pitchFamily="34" charset="0"/>
                        </a:rPr>
                        <a:t>Slide No.</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en-GB" sz="1600" b="1" dirty="0">
                          <a:effectLst/>
                          <a:latin typeface="+mn-lt"/>
                          <a:ea typeface="Arial" panose="020B0604020202020204" pitchFamily="34" charset="0"/>
                        </a:rPr>
                        <a:t>Title</a:t>
                      </a:r>
                      <a:endParaRPr lang="en-GB" sz="160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xmlns="" val="10000"/>
                  </a:ext>
                </a:extLst>
              </a:tr>
              <a:tr h="3048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solidFill>
                          <a:latin typeface="+mn-lt"/>
                        </a:rPr>
                        <a:t>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24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96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Registration and pre-import</a:t>
                      </a:r>
                      <a:r>
                        <a:rPr lang="en-GB" sz="1600" b="0" baseline="0" dirty="0">
                          <a:solidFill>
                            <a:schemeClr val="tx1"/>
                          </a:solidFill>
                          <a:latin typeface="+mn-lt"/>
                        </a:rPr>
                        <a:t> processes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RoRo Inbound Freight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Passport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2781630"/>
                  </a:ext>
                </a:extLst>
              </a:tr>
              <a:tr h="12192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juxtaposed border locations (Calais/Dunkirk to Dover)</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24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RoRo juxtaposed border locations (</a:t>
                      </a:r>
                      <a:r>
                        <a:rPr lang="en-GB" sz="1600" b="0" baseline="0" dirty="0" err="1">
                          <a:solidFill>
                            <a:schemeClr val="tx1"/>
                          </a:solidFill>
                          <a:latin typeface="+mn-lt"/>
                        </a:rPr>
                        <a:t>Coquelles</a:t>
                      </a:r>
                      <a:r>
                        <a:rPr lang="en-GB" sz="1600" b="0" baseline="0" dirty="0">
                          <a:solidFill>
                            <a:schemeClr val="tx1"/>
                          </a:solidFill>
                          <a:latin typeface="+mn-lt"/>
                        </a:rPr>
                        <a:t> to </a:t>
                      </a:r>
                      <a:r>
                        <a:rPr lang="en-GB" sz="1600" b="0" baseline="0" dirty="0" err="1">
                          <a:solidFill>
                            <a:schemeClr val="tx1"/>
                          </a:solidFill>
                          <a:latin typeface="+mn-lt"/>
                        </a:rPr>
                        <a:t>Cheriton</a:t>
                      </a:r>
                      <a:r>
                        <a:rPr lang="en-GB" sz="1600" b="0" baseline="0" dirty="0">
                          <a:solidFill>
                            <a:schemeClr val="tx1"/>
                          </a:solidFill>
                          <a:latin typeface="+mn-lt"/>
                        </a:rPr>
                        <a:t>/Folkestone)</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RoRo Outbound freight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juxtaposed border locations (Dover to Calais/Dunkirk)</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juxtaposed border locations (</a:t>
                      </a:r>
                      <a:r>
                        <a:rPr lang="en-GB" sz="1600" b="0" baseline="0" dirty="0" err="1">
                          <a:solidFill>
                            <a:schemeClr val="tx1"/>
                          </a:solidFill>
                          <a:latin typeface="+mn-lt"/>
                        </a:rPr>
                        <a:t>Cheriton</a:t>
                      </a:r>
                      <a:r>
                        <a:rPr lang="en-GB" sz="1600" b="0" baseline="0" dirty="0">
                          <a:solidFill>
                            <a:schemeClr val="tx1"/>
                          </a:solidFill>
                          <a:latin typeface="+mn-lt"/>
                        </a:rPr>
                        <a:t>/Folkestone to </a:t>
                      </a:r>
                      <a:r>
                        <a:rPr lang="en-GB" sz="1600" b="0" baseline="0" dirty="0" err="1">
                          <a:solidFill>
                            <a:schemeClr val="tx1"/>
                          </a:solidFill>
                          <a:latin typeface="+mn-lt"/>
                        </a:rPr>
                        <a:t>Coquelles</a:t>
                      </a:r>
                      <a:r>
                        <a:rPr lang="en-GB" sz="1600" b="0" baseline="0" dirty="0">
                          <a:solidFill>
                            <a:schemeClr val="tx1"/>
                          </a:solidFill>
                          <a:latin typeface="+mn-lt"/>
                        </a:rPr>
                        <a:t>)</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Annexes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Common Transit Convention (CTC)</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ATA Carnets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Merchandise in</a:t>
                      </a:r>
                      <a:r>
                        <a:rPr lang="en-US" sz="1600" b="0" kern="1200" baseline="0" dirty="0">
                          <a:solidFill>
                            <a:schemeClr val="tx1"/>
                          </a:solidFill>
                          <a:latin typeface="+mn-lt"/>
                          <a:ea typeface="+mn-ea"/>
                          <a:cs typeface="+mn-cs"/>
                        </a:rPr>
                        <a:t> Baggage</a:t>
                      </a:r>
                      <a:endParaRPr lang="en-GB" sz="1600" b="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Glossary</a:t>
                      </a:r>
                      <a:r>
                        <a:rPr lang="en-GB" sz="1600" b="0" baseline="0" dirty="0">
                          <a:solidFill>
                            <a:schemeClr val="tx1"/>
                          </a:solidFill>
                          <a:latin typeface="+mn-lt"/>
                        </a:rPr>
                        <a:t> &amp; Terminology</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en-GB" sz="2400" b="1" dirty="0">
                <a:latin typeface="+mn-lt"/>
                <a:cs typeface="Arial" panose="020B0604020202020204" pitchFamily="34" charset="0"/>
              </a:rPr>
              <a:t>Contents</a:t>
            </a:r>
            <a:endParaRPr lang="en-GB"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en-GB" smtClean="0">
                <a:solidFill>
                  <a:prstClr val="black">
                    <a:tint val="75000"/>
                  </a:prstClr>
                </a:solidFill>
              </a:rPr>
              <a:pPr/>
              <a:t>4</a:t>
            </a:fld>
            <a:endParaRPr lang="en-GB">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en-GB">
                <a:solidFill>
                  <a:prstClr val="black">
                    <a:tint val="75000"/>
                  </a:prstClr>
                </a:solidFill>
              </a:rPr>
              <a:t>OFFICIAL </a:t>
            </a:r>
            <a:endParaRPr lang="en-GB" dirty="0">
              <a:solidFill>
                <a:prstClr val="black">
                  <a:tint val="75000"/>
                </a:prstClr>
              </a:solidFill>
            </a:endParaRP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Export requirement</a:t>
            </a:r>
          </a:p>
          <a:p>
            <a:pPr defTabSz="914156"/>
            <a:r>
              <a:rPr lang="en-GB" b="1" dirty="0">
                <a:solidFill>
                  <a:schemeClr val="tx1"/>
                </a:solidFill>
              </a:rPr>
              <a:t>Registration - Economic Operator Registration and Identification (EORI) number – exports from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export goods.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40</a:t>
            </a:fld>
            <a:endParaRPr lang="en-GB">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Exporters / their representatives – To submit the relevant declaration to export goods using HMRC Systems – CHIEF and CDS. This is also a merged safety &amp; security declaration, so no need to submit a separate declaration (like imports)</a:t>
            </a:r>
          </a:p>
          <a:p>
            <a:pPr algn="just" defTabSz="914156"/>
            <a:endParaRPr lang="en-GB" sz="1050" dirty="0">
              <a:solidFill>
                <a:schemeClr val="tx1"/>
              </a:solidFill>
              <a:cs typeface="Calibri" panose="020F0502020204030204"/>
            </a:endParaRPr>
          </a:p>
          <a:p>
            <a:pPr algn="just" defTabSz="914156"/>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 and)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export goods from the UK </a:t>
            </a:r>
            <a:r>
              <a:rPr lang="en-GB" sz="1050" u="sng" dirty="0">
                <a:solidFill>
                  <a:schemeClr val="tx1"/>
                </a:solidFill>
              </a:rPr>
              <a:t>and</a:t>
            </a:r>
            <a:r>
              <a:rPr lang="en-GB" sz="1050" dirty="0">
                <a:solidFill>
                  <a:schemeClr val="tx1"/>
                </a:solidFill>
              </a:rPr>
              <a:t> import goods to the EU will need both a UK EORI and an EU EORI number. However, if a UK trader is not directly interacting with EU customs authorities; for example if they are using a haulier or customs agent to import goods to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algn="just"/>
            <a:r>
              <a:rPr lang="en-US" sz="1050" dirty="0">
                <a:solidFill>
                  <a:srgbClr val="FF0000"/>
                </a:solidFill>
                <a:hlinkClick r:id="rId6"/>
              </a:rPr>
              <a:t>https://www.gov.uk/government/publications/goods-location-codes-for-data-element-523-of-cds</a:t>
            </a:r>
            <a:endParaRPr lang="en-US" sz="1050" dirty="0">
              <a:solidFill>
                <a:srgbClr val="FF0000"/>
              </a:solidFill>
            </a:endParaRPr>
          </a:p>
          <a:p>
            <a:pPr algn="just"/>
            <a:endParaRPr lang="en-US"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Exporter or their appointed representative submits an Export Declaration </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en-GB" sz="1050" b="1" dirty="0">
                <a:solidFill>
                  <a:schemeClr val="tx1"/>
                </a:solidFill>
              </a:rPr>
              <a:t>HOW SHOULD AN EXPORT CUSTOMS DECLARATION BE SUBMITTED?  </a:t>
            </a:r>
          </a:p>
          <a:p>
            <a:pPr lvl="0" defTabSz="914156"/>
            <a:endParaRPr lang="en-GB" sz="1050" b="1"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This should be submitted using the </a:t>
            </a:r>
            <a:r>
              <a:rPr lang="en-GB" sz="1050" u="sng" dirty="0">
                <a:solidFill>
                  <a:schemeClr val="tx1"/>
                </a:solidFill>
                <a:cs typeface="Arial" panose="020B0604020202020204" pitchFamily="34" charset="0"/>
              </a:rPr>
              <a:t>combined Export and Exit Summary Declaration</a:t>
            </a:r>
            <a:r>
              <a:rPr lang="en-GB" sz="1050" dirty="0">
                <a:solidFill>
                  <a:schemeClr val="tx1"/>
                </a:solidFill>
                <a:cs typeface="Arial" panose="020B0604020202020204" pitchFamily="34" charset="0"/>
              </a:rPr>
              <a:t>.   </a:t>
            </a:r>
            <a:r>
              <a:rPr lang="en-US" sz="1050" dirty="0">
                <a:solidFill>
                  <a:schemeClr val="tx1"/>
                </a:solidFill>
              </a:rPr>
              <a:t>A new data item for RoRo will be required on the Declaration, this is:</a:t>
            </a:r>
            <a:endParaRPr lang="en-US"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vehicle identifier</a:t>
            </a:r>
            <a:r>
              <a:rPr lang="en-US" sz="1050" dirty="0">
                <a:solidFill>
                  <a:schemeClr val="tx1"/>
                </a:solidFill>
                <a:cs typeface="Arial" panose="020B0604020202020204" pitchFamily="34" charset="0"/>
              </a:rPr>
              <a:t>, either the registration number (for accompanied RoRo) </a:t>
            </a:r>
            <a:r>
              <a:rPr lang="en-US" sz="1050" b="1" u="sng" dirty="0">
                <a:solidFill>
                  <a:schemeClr val="tx1"/>
                </a:solidFill>
                <a:cs typeface="Arial" panose="020B0604020202020204" pitchFamily="34" charset="0"/>
              </a:rPr>
              <a:t>or</a:t>
            </a:r>
            <a:r>
              <a:rPr lang="en-US"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trailer/container number </a:t>
            </a:r>
            <a:r>
              <a:rPr lang="en-US" sz="1050" dirty="0">
                <a:solidFill>
                  <a:schemeClr val="tx1"/>
                </a:solidFill>
                <a:cs typeface="Arial" panose="020B0604020202020204" pitchFamily="34" charset="0"/>
              </a:rPr>
              <a:t>(for unaccompanied RoRo)</a:t>
            </a:r>
          </a:p>
          <a:p>
            <a:pPr defTabSz="1087834"/>
            <a:endParaRPr lang="en-US"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Once the declaration has been submitted and validated. The declaration will be processed with a number of possible outcomes, these may be referred to as ‘routes’;</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6 - P2P will be granted</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1 - Prompt for documents to be provided,  these should be submitted as soon as possible by the Exporter or their appointed Representative to NCH@hmrc.gov.uk.</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2 - P2P is not granted after the Export Customs Declaration has been submitted. The Exporter will need to ensure that the driver takes the goods to a DEP or </a:t>
            </a:r>
            <a:r>
              <a:rPr lang="en-US" sz="1050" dirty="0" err="1">
                <a:solidFill>
                  <a:schemeClr val="tx1"/>
                </a:solidFill>
                <a:cs typeface="Arial" panose="020B0604020202020204" pitchFamily="34" charset="0"/>
              </a:rPr>
              <a:t>authorised</a:t>
            </a:r>
            <a:r>
              <a:rPr lang="en-US" sz="1050" dirty="0">
                <a:solidFill>
                  <a:schemeClr val="tx1"/>
                </a:solidFill>
                <a:cs typeface="Arial" panose="020B0604020202020204" pitchFamily="34" charset="0"/>
              </a:rPr>
              <a:t> premises, to enable appropriate checks to be made and P2P granted.</a:t>
            </a:r>
          </a:p>
          <a:p>
            <a:pPr defTabSz="1087834"/>
            <a:endParaRPr lang="en-US" sz="1050" dirty="0">
              <a:solidFill>
                <a:schemeClr val="tx1"/>
              </a:solidFill>
              <a:cs typeface="Arial" panose="020B0604020202020204" pitchFamily="34" charset="0"/>
            </a:endParaRPr>
          </a:p>
          <a:p>
            <a:pPr defTabSz="1087834"/>
            <a:r>
              <a:rPr lang="en-GB" sz="1050" dirty="0">
                <a:solidFill>
                  <a:schemeClr val="tx1"/>
                </a:solidFill>
                <a:cs typeface="Calibri"/>
              </a:rPr>
              <a:t>Where HMRC has indicated that goods must be made available for examination, you will generally be able to arrange for this to take place at one of the locations listed below. However, HMRC may also require that the goods are made available at a specific location. (More information can be found at the link below)</a:t>
            </a:r>
          </a:p>
          <a:p>
            <a:pPr defTabSz="1087834"/>
            <a:endParaRPr lang="en-GB" sz="1050" dirty="0">
              <a:solidFill>
                <a:schemeClr val="tx1"/>
              </a:solidFill>
              <a:cs typeface="Calibri"/>
            </a:endParaRPr>
          </a:p>
          <a:p>
            <a:pPr defTabSz="1087834"/>
            <a:r>
              <a:rPr lang="en-GB" sz="1050" dirty="0">
                <a:solidFill>
                  <a:schemeClr val="tx1"/>
                </a:solidFill>
                <a:cs typeface="Calibri"/>
              </a:rPr>
              <a:t>a) A designated Customs office, as listed in appendices 16A to B, D to H and J to L of the CDS tariff CDS Appendices 16 dated 7 January 2019; </a:t>
            </a:r>
          </a:p>
          <a:p>
            <a:pPr defTabSz="1087834"/>
            <a:r>
              <a:rPr lang="en-GB" sz="1050" dirty="0">
                <a:solidFill>
                  <a:schemeClr val="tx1"/>
                </a:solidFill>
                <a:cs typeface="Calibri"/>
              </a:rPr>
              <a:t>b) A premises that HMRC have approved for the examination of goods in accordance with regulation 40.</a:t>
            </a:r>
          </a:p>
          <a:p>
            <a:pPr defTabSz="1087834"/>
            <a:endParaRPr lang="en-GB"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AN EXPORT DECLARATION IS NOT SUBMITTED?</a:t>
            </a:r>
          </a:p>
          <a:p>
            <a:pPr defTabSz="914156"/>
            <a:endParaRPr lang="en-GB" sz="120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Goods not covered by a customs export declaration against which Permission to Progress (P2P) has been granted, should not proceed to the UK port of export.</a:t>
            </a:r>
            <a:endParaRPr lang="en-GB"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41</a:t>
            </a:fld>
            <a:endParaRPr lang="en-GB"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of the goods or their appointed representative must do this to begin the export process.</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EXPORT DECLARATION NEED TO BE SUBMITTED?</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will be </a:t>
            </a:r>
            <a:r>
              <a:rPr lang="en-GB" sz="1050" b="1" dirty="0">
                <a:solidFill>
                  <a:schemeClr val="tx1"/>
                </a:solidFill>
                <a:cs typeface="Arial" panose="020B0604020202020204" pitchFamily="34" charset="0"/>
              </a:rPr>
              <a:t>a legal requirement </a:t>
            </a:r>
            <a:r>
              <a:rPr lang="en-GB" sz="1050" dirty="0">
                <a:solidFill>
                  <a:schemeClr val="tx1"/>
                </a:solidFill>
                <a:cs typeface="Arial" panose="020B0604020202020204" pitchFamily="34" charset="0"/>
              </a:rPr>
              <a:t>that a combined Export and Exit Summary Declaration is submitted, without this Permission to Progress (P2P) cannot be given by HMRC. An Exit Summary Declaration is also known as a Safety and Security Declaration.</a:t>
            </a:r>
          </a:p>
          <a:p>
            <a:pPr algn="just"/>
            <a:endParaRPr lang="en-GB" sz="1050" dirty="0">
              <a:solidFill>
                <a:schemeClr val="tx1"/>
              </a:solidFill>
              <a:cs typeface="Arial" panose="020B0604020202020204" pitchFamily="34" charset="0"/>
            </a:endParaRPr>
          </a:p>
          <a:p>
            <a:pPr algn="just"/>
            <a:endParaRPr lang="en-GB"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algn="just">
              <a:defRPr/>
            </a:pPr>
            <a:r>
              <a:rPr lang="en-GB" b="1" dirty="0">
                <a:solidFill>
                  <a:schemeClr val="tx1"/>
                </a:solidFill>
                <a:cs typeface="Arial" panose="020B0604020202020204" pitchFamily="34" charset="0"/>
              </a:rPr>
              <a:t>Excise goods - exporter or their representative requires full departure of excise duty suspended goods</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DOES THE EXPORTER GET A FULL DEPARTURE MESSAGE?</a:t>
            </a:r>
            <a:endParaRPr lang="en-GB" sz="1050" dirty="0">
              <a:solidFill>
                <a:prstClr val="black"/>
              </a:solidFill>
            </a:endParaRP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you’re exporting excise duty suspended goods, you must give HMRC a full departure message so that we can complete the export. You can do this by either:</a:t>
            </a:r>
          </a:p>
          <a:p>
            <a:pPr defTabSz="1087834"/>
            <a:endParaRPr lang="en-GB" sz="1050" dirty="0">
              <a:solidFill>
                <a:schemeClr val="tx1"/>
              </a:solidFill>
              <a:cs typeface="Arial" panose="020B0604020202020204" pitchFamily="34" charset="0"/>
            </a:endParaRPr>
          </a:p>
          <a:p>
            <a:pPr marL="171450" indent="-171450">
              <a:buFontTx/>
              <a:buChar char="-"/>
            </a:pPr>
            <a:r>
              <a:rPr lang="en-GB" sz="1050" dirty="0">
                <a:solidFill>
                  <a:prstClr val="black"/>
                </a:solidFill>
              </a:rPr>
              <a:t>Submitting online forms to HMRC along with evidence of export</a:t>
            </a:r>
          </a:p>
          <a:p>
            <a:pPr marL="171450" indent="-171450">
              <a:buFontTx/>
              <a:buChar char="-"/>
            </a:pPr>
            <a:r>
              <a:rPr lang="en-GB" sz="1050" dirty="0">
                <a:solidFill>
                  <a:prstClr val="black"/>
                </a:solidFill>
              </a:rPr>
              <a:t>Arranging for an appropriate third party intermediary to update HMRC IT systems</a:t>
            </a: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 are exporting UK excise duty paid goods, then to be eligible for a refund of that UK duty you must satisfy the conditions of drawback published in HMRC Notice 207, which includes the requirement of a departure message. </a:t>
            </a:r>
          </a:p>
          <a:p>
            <a:pPr defTabSz="914156"/>
            <a:endParaRPr lang="en-GB" sz="1200" dirty="0">
              <a:solidFill>
                <a:prstClr val="black"/>
              </a:solidFill>
            </a:endParaRP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en-GB"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or their appointed representative is responsible for ensuring a full departure message is provided for excise duty suspended goods.</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A FULL DEPARTURE MESSAGE REQUIRED?</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HMRC require confirmation that excise duty suspended goods have exited, so that the export formalities are completed and they can account for any duty refund or discharge any liability.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MANUAL DEPARTURE MESSAGE IS NOT REQUESTED?</a:t>
            </a:r>
          </a:p>
          <a:p>
            <a:pPr defTabSz="914156"/>
            <a:endParaRPr lang="en-GB" sz="105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Exporters will not be able to correctly account for any duty refund or discharge any liability for excise duty suspended goods</a:t>
            </a:r>
            <a:r>
              <a:rPr lang="en-GB" sz="1200" dirty="0">
                <a:solidFill>
                  <a:schemeClr val="tx1"/>
                </a:solidFill>
                <a:cs typeface="Arial" panose="020B0604020202020204" pitchFamily="34" charset="0"/>
              </a:rPr>
              <a:t>.</a:t>
            </a:r>
            <a:endParaRPr lang="en-GB"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srgbClr val="FF0000"/>
              </a:solidFill>
              <a:latin typeface="Arial" panose="020B0604020202020204" pitchFamily="34" charset="0"/>
              <a:cs typeface="Arial" panose="020B0604020202020204" pitchFamily="34" charset="0"/>
            </a:endParaRP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defTabSz="1087834"/>
            <a:r>
              <a:rPr lang="en-GB" sz="1050" u="sng" dirty="0">
                <a:solidFill>
                  <a:srgbClr val="0070C0"/>
                </a:solidFill>
                <a:hlinkClick r:id="rId6"/>
              </a:rPr>
              <a:t>https://www.gov.uk/government/publications/import-and-export-notification-of-exit-of-goods-c1602-departure</a:t>
            </a:r>
            <a:r>
              <a:rPr lang="en-US" sz="1050" u="sng" dirty="0">
                <a:solidFill>
                  <a:srgbClr val="0070C0"/>
                </a:solidFill>
                <a:hlinkClick r:id="rId6"/>
              </a:rPr>
              <a:t> </a:t>
            </a:r>
            <a:endParaRPr lang="en-US"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Exports – </a:t>
            </a:r>
            <a:r>
              <a:rPr lang="en-GB" b="1" dirty="0" err="1">
                <a:solidFill>
                  <a:schemeClr val="tx1"/>
                </a:solidFill>
              </a:rPr>
              <a:t>Agri</a:t>
            </a:r>
            <a:r>
              <a:rPr lang="en-GB" b="1" dirty="0">
                <a:solidFill>
                  <a:schemeClr val="tx1"/>
                </a:solidFill>
              </a:rPr>
              <a:t>-food, products of animal origin (POAO), live animals, germplasm and animal by-products, and high-risk food not of animal origin (HRFNAO)</a:t>
            </a:r>
            <a:endParaRPr lang="en-GB"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050" dirty="0">
              <a:solidFill>
                <a:schemeClr val="tx1"/>
              </a:solidFill>
              <a:cs typeface="Arial" panose="020B0604020202020204" pitchFamily="34" charset="0"/>
            </a:endParaRPr>
          </a:p>
          <a:p>
            <a:pPr marL="228600" indent="-228600" algn="just" defTabSz="914156">
              <a:buFont typeface="+mj-lt"/>
              <a:buAutoNum type="arabicPeriod"/>
            </a:pPr>
            <a:r>
              <a:rPr lang="en-GB" sz="1200" dirty="0">
                <a:solidFill>
                  <a:schemeClr val="tx1"/>
                </a:solidFill>
                <a:cs typeface="Arial" panose="020B0604020202020204" pitchFamily="34" charset="0"/>
              </a:rPr>
              <a:t>Good advance communication is required for outbound movements for CHIEF/CDS to borders / and EU BIPS</a:t>
            </a:r>
          </a:p>
          <a:p>
            <a:pPr marL="228600" indent="-228600" algn="just" defTabSz="914156">
              <a:buFont typeface="+mj-lt"/>
              <a:buAutoNum type="arabicPeriod"/>
            </a:pPr>
            <a:r>
              <a:rPr lang="en-GB" sz="1050" dirty="0">
                <a:solidFill>
                  <a:schemeClr val="tx1"/>
                </a:solidFill>
                <a:cs typeface="Arial" panose="020B0604020202020204" pitchFamily="34" charset="0"/>
              </a:rPr>
              <a:t>Apply to APHA for an EHC to ensure your product can meet the requirements of the certificate</a:t>
            </a:r>
          </a:p>
          <a:p>
            <a:pPr marL="228600" indent="-228600" algn="just" defTabSz="914156">
              <a:buFont typeface="+mj-lt"/>
              <a:buAutoNum type="arabicPeriod"/>
            </a:pPr>
            <a:r>
              <a:rPr lang="en-GB" sz="1050" dirty="0">
                <a:solidFill>
                  <a:schemeClr val="tx1"/>
                </a:solidFill>
                <a:cs typeface="Arial" panose="020B0604020202020204" pitchFamily="34" charset="0"/>
              </a:rPr>
              <a:t>Engage a certifier who will sign your certificate and ensure your consignment is compliant and will meet the requirements defined by the EU</a:t>
            </a: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marL="228600" indent="-228600" algn="just" defTabSz="914156">
              <a:buFont typeface="+mj-lt"/>
              <a:buAutoNum type="arabicPeriod"/>
            </a:pPr>
            <a:endParaRPr lang="en-GB" sz="1050" b="1" dirty="0">
              <a:solidFill>
                <a:schemeClr val="tx1"/>
              </a:solidFill>
              <a:cs typeface="Arial" panose="020B0604020202020204" pitchFamily="34" charset="0"/>
            </a:endParaRP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goods may be subject of refusal of carriage by the carrier, not permitted to enter the EU, may be re-exported to the UK or result in destruction of the consignment.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en-GB" smtClean="0">
                <a:solidFill>
                  <a:schemeClr val="bg1">
                    <a:lumMod val="65000"/>
                  </a:schemeClr>
                </a:solidFill>
              </a:rPr>
              <a:pPr/>
              <a:t>43</a:t>
            </a:fld>
            <a:endParaRPr lang="en-GB"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10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Prior to goods entering the EU </a:t>
            </a:r>
          </a:p>
          <a:p>
            <a:pPr defTabSz="914156"/>
            <a:r>
              <a:rPr lang="en-GB" sz="1200" dirty="0">
                <a:solidFill>
                  <a:schemeClr val="tx1"/>
                </a:solidFill>
                <a:cs typeface="Arial" panose="020B0604020202020204" pitchFamily="34" charset="0"/>
              </a:rPr>
              <a:t>Pre-notifications need to be made to the BIP (24 hours before arrival for animals and before unloading for products).  </a:t>
            </a: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100"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1. To ensure live animals and goods are compliant with EU regulations </a:t>
            </a:r>
          </a:p>
          <a:p>
            <a:pPr defTabSz="914156"/>
            <a:r>
              <a:rPr lang="en-GB" sz="1200" dirty="0">
                <a:solidFill>
                  <a:schemeClr val="tx1"/>
                </a:solidFill>
                <a:cs typeface="Arial" panose="020B0604020202020204" pitchFamily="34" charset="0"/>
              </a:rPr>
              <a:t>2. To allow DEFRA/FSA/APHA to maintain exit controls on required goods</a:t>
            </a:r>
            <a:r>
              <a:rPr lang="en-GB" sz="1100" dirty="0">
                <a:solidFill>
                  <a:schemeClr val="tx1"/>
                </a:solidFill>
                <a:cs typeface="Arial" panose="020B0604020202020204" pitchFamily="34" charset="0"/>
              </a:rPr>
              <a:t>.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b="1" dirty="0">
                <a:solidFill>
                  <a:schemeClr val="tx1"/>
                </a:solidFill>
                <a:hlinkClick r:id="rId2"/>
              </a:rPr>
              <a:t>https://www.gov.uk/guidance/exporting-animals-animal-products-fish-and-fishery-products-if-the-uk-leaves-the-eu-with-no-deal</a:t>
            </a:r>
            <a:r>
              <a:rPr lang="en-GB" sz="1200" b="1" dirty="0">
                <a:solidFill>
                  <a:schemeClr val="tx1"/>
                </a:solidFill>
              </a:rPr>
              <a:t> </a:t>
            </a:r>
          </a:p>
          <a:p>
            <a:pPr defTabSz="1087834"/>
            <a:r>
              <a:rPr lang="en-GB" sz="1200" dirty="0">
                <a:solidFill>
                  <a:schemeClr val="tx1"/>
                </a:solidFill>
                <a:hlinkClick r:id="rId3"/>
              </a:rPr>
              <a:t>https://www.gov.uk/guidance/export-food-and-agricultural-products-special-rules</a:t>
            </a:r>
            <a:r>
              <a:rPr lang="en-GB" sz="1200" dirty="0">
                <a:solidFill>
                  <a:schemeClr val="tx1"/>
                </a:solidFill>
              </a:rPr>
              <a:t> and </a:t>
            </a:r>
            <a:r>
              <a:rPr lang="en-GB" sz="1200" dirty="0">
                <a:solidFill>
                  <a:schemeClr val="tx1"/>
                </a:solidFill>
                <a:hlinkClick r:id="rId4"/>
              </a:rPr>
              <a:t>https://www.gov.uk/government/collections/food-and-drink-sector-export-help</a:t>
            </a:r>
            <a:endParaRPr lang="en-GB" sz="1200" dirty="0">
              <a:solidFill>
                <a:schemeClr val="tx1"/>
              </a:solidFill>
            </a:endParaRPr>
          </a:p>
          <a:p>
            <a:pPr defTabSz="1087834"/>
            <a:r>
              <a:rPr lang="en-GB" sz="1200" dirty="0">
                <a:solidFill>
                  <a:schemeClr val="tx1"/>
                </a:solidFill>
              </a:rPr>
              <a:t> </a:t>
            </a:r>
            <a:r>
              <a:rPr lang="en-GB" sz="1200" dirty="0">
                <a:solidFill>
                  <a:schemeClr val="tx1"/>
                </a:solidFill>
                <a:hlinkClick r:id="rId5"/>
              </a:rPr>
              <a:t>https://www.gov.uk/guidance/exporting-and-importing-fish-if-theres-no-brexit-deal</a:t>
            </a:r>
            <a:endParaRPr lang="en-GB" sz="1200" dirty="0">
              <a:solidFill>
                <a:schemeClr val="tx1"/>
              </a:solidFill>
            </a:endParaRPr>
          </a:p>
          <a:p>
            <a:pPr defTabSz="1087834"/>
            <a:endParaRPr lang="en-GB"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u="sng" dirty="0">
                <a:solidFill>
                  <a:schemeClr val="tx1"/>
                </a:solidFill>
              </a:rPr>
              <a:t>Requirements</a:t>
            </a:r>
          </a:p>
          <a:p>
            <a:pPr marL="228600" indent="-228600" defTabSz="914156">
              <a:buFont typeface="+mj-lt"/>
              <a:buAutoNum type="arabicPeriod"/>
            </a:pPr>
            <a:r>
              <a:rPr lang="en-GB" sz="1200" dirty="0">
                <a:solidFill>
                  <a:schemeClr val="tx1"/>
                </a:solidFill>
              </a:rPr>
              <a:t>Live animals, germplasm, certain animal by-products, and products of animal origin (POAO) will need to enter the EU via BIPs and be accompanied by an export health certificate.</a:t>
            </a:r>
          </a:p>
          <a:p>
            <a:pPr marL="228600" indent="-228600" defTabSz="914156">
              <a:buFont typeface="+mj-lt"/>
              <a:buAutoNum type="arabicPeriod"/>
            </a:pPr>
            <a:r>
              <a:rPr lang="en-GB" sz="1200" dirty="0">
                <a:solidFill>
                  <a:schemeClr val="tx1"/>
                </a:solidFill>
              </a:rPr>
              <a:t>Most food not of animal products from the UK will be able to enter the EU through any entry point as it is not deemed ‘high risk’ by the EU.  However, some FNAO products are listed as regulated plant and plant products and will need to be accompanied by phytosanitary certificates and may be checked upon entry into the EU. (See slide on plant and plant health)</a:t>
            </a:r>
          </a:p>
          <a:p>
            <a:pPr marL="228600" indent="-228600" defTabSz="914156">
              <a:buFont typeface="+mj-lt"/>
              <a:buAutoNum type="arabicPeriod"/>
            </a:pPr>
            <a:r>
              <a:rPr lang="en-GB" sz="1200" dirty="0">
                <a:solidFill>
                  <a:schemeClr val="tx1"/>
                </a:solidFill>
              </a:rPr>
              <a:t>Fish and fish products exported to the EU will need a catch certificate and an export health certificate, and need to enter via a border inspection post.  However, to land fish directly into EU, pre-notifications (72 hours for frozen food, 4 hours for fresh fish) are required and the catch needs to enter via a designated EU port.</a:t>
            </a:r>
          </a:p>
          <a:p>
            <a:pPr marL="228600" indent="-228600" defTabSz="914156">
              <a:buFont typeface="+mj-lt"/>
              <a:buAutoNum type="arabicPeriod"/>
            </a:pPr>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en-US"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freight - Plant and plant health</a:t>
            </a:r>
          </a:p>
          <a:p>
            <a:pPr defTabSz="914156"/>
            <a:endParaRPr lang="en-GB"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Timely application for phytosanitary certificates in UK and ensure the pre-notification of arrival to country of destination where required.</a:t>
            </a:r>
          </a:p>
          <a:p>
            <a:pPr defTabSz="914156"/>
            <a:endParaRPr lang="en-GB"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Plant and plant products may not be able to enter the EU, may be returned to the UK or destroyed </a:t>
            </a:r>
          </a:p>
          <a:p>
            <a:pPr defTabSz="914156"/>
            <a:endParaRPr lang="en-GB" sz="105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en-GB" smtClean="0">
                <a:solidFill>
                  <a:prstClr val="black">
                    <a:tint val="75000"/>
                  </a:prstClr>
                </a:solidFill>
              </a:rPr>
              <a:pPr/>
              <a:t>44</a:t>
            </a:fld>
            <a:endParaRPr lang="en-GB"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050" dirty="0">
                <a:solidFill>
                  <a:schemeClr val="tx1"/>
                </a:solidFill>
                <a:cs typeface="Arial" panose="020B0604020202020204" pitchFamily="34" charset="0"/>
              </a:rPr>
              <a:t>Phytosanitary Certification needs to be acquired before leaving the UK. </a:t>
            </a:r>
          </a:p>
          <a:p>
            <a:pPr defTabSz="914156"/>
            <a:r>
              <a:rPr lang="en-GB" sz="1050" dirty="0">
                <a:solidFill>
                  <a:schemeClr val="tx1"/>
                </a:solidFill>
                <a:cs typeface="Arial" panose="020B0604020202020204" pitchFamily="34" charset="0"/>
              </a:rPr>
              <a:t>Pre-notifications may be required before arriving at EU member state. Please review requirements of the country of destination</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satisfy EU regulations and allow the movement plant and plant products into the EU.</a:t>
            </a:r>
          </a:p>
          <a:p>
            <a:pPr marL="228600" indent="-228600" defTabSz="914156">
              <a:buFont typeface="+mj-lt"/>
              <a:buAutoNum type="arabicPeriod"/>
            </a:pPr>
            <a:r>
              <a:rPr lang="en-GB" sz="1200" dirty="0">
                <a:solidFill>
                  <a:schemeClr val="tx1"/>
                </a:solidFill>
                <a:cs typeface="Arial" panose="020B0604020202020204" pitchFamily="34" charset="0"/>
              </a:rPr>
              <a:t>To ensure APHA have inspected and issued the phytosanitary certificate as the authorised plant health authority (SASA in Scotland, DAERA in NI)</a:t>
            </a:r>
            <a:endParaRPr lang="en-GB"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Plants Technical Notice -Plants Technical Notice – </a:t>
            </a:r>
            <a:r>
              <a:rPr lang="en-GB" sz="1200" u="sng" dirty="0">
                <a:hlinkClick r:id="rId2"/>
              </a:rPr>
              <a:t>https://www.gov.uk/guidance/importing-and-exporting-plants-and-plant-products-if-theres-no-withdrawal-deal</a:t>
            </a:r>
            <a:endParaRPr lang="en-GB" sz="1200" dirty="0">
              <a:solidFill>
                <a:schemeClr val="tx1"/>
              </a:solidFill>
            </a:endParaRPr>
          </a:p>
          <a:p>
            <a:pPr defTabSz="1087834"/>
            <a:r>
              <a:rPr lang="en-GB" sz="1200" dirty="0">
                <a:solidFill>
                  <a:schemeClr val="tx1"/>
                </a:solidFill>
              </a:rPr>
              <a:t>CITES Technical Notice - </a:t>
            </a:r>
            <a:r>
              <a:rPr lang="en-GB" sz="1200" dirty="0">
                <a:solidFill>
                  <a:schemeClr val="tx1"/>
                </a:solidFill>
                <a:hlinkClick r:id="rId3"/>
              </a:rPr>
              <a:t>https://www.gov.uk/government/publications/trading-and-moving-endangered-species-protected-by-cites-if-theres-no-brexit-deal/trading-and-moving-endangered-species-protected-by-cites-if-theres-no-brexit-deal</a:t>
            </a:r>
            <a:r>
              <a:rPr lang="en-GB" sz="1200" dirty="0">
                <a:solidFill>
                  <a:schemeClr val="tx1"/>
                </a:solidFill>
              </a:rPr>
              <a:t> </a:t>
            </a: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Regulated plant and plant products exported to the EU will need to be accompanied by phytosanitary certificates and may be checked upon entry into the EU. There are no plant health controls at the departing UK border for exports, phytosanitary certificates are issued at the business premises.</a:t>
            </a:r>
          </a:p>
          <a:p>
            <a:pPr marL="228600" indent="-228600" defTabSz="914156">
              <a:buFont typeface="+mj-lt"/>
              <a:buAutoNum type="arabicPeriod"/>
            </a:pPr>
            <a:r>
              <a:rPr lang="en-GB" sz="1200" dirty="0">
                <a:solidFill>
                  <a:schemeClr val="tx1"/>
                </a:solidFill>
              </a:rPr>
              <a:t>Pre-notification may be required by the importing EU member state.</a:t>
            </a:r>
          </a:p>
          <a:p>
            <a:pPr marL="228600" indent="-228600" defTabSz="914156">
              <a:buFont typeface="+mj-lt"/>
              <a:buAutoNum type="arabicPeriod"/>
            </a:pPr>
            <a:r>
              <a:rPr lang="en-GB" sz="1200" dirty="0">
                <a:solidFill>
                  <a:schemeClr val="tx1"/>
                </a:solidFill>
              </a:rPr>
              <a:t>Wood packaging material including pallets and crates must be ISPM15 compliant (treated and marked). These products may be subject to official checks either upon entry to the EU or after entry.</a:t>
            </a:r>
          </a:p>
          <a:p>
            <a:pPr marL="228600" indent="-228600" defTabSz="914156">
              <a:buFont typeface="+mj-lt"/>
              <a:buAutoNum type="arabicPeriod"/>
            </a:pPr>
            <a:r>
              <a:rPr lang="en-GB" sz="1200" dirty="0">
                <a:solidFill>
                  <a:schemeClr val="tx1"/>
                </a:solidFill>
              </a:rPr>
              <a:t>Plants and plant products that fall under endangered species regulations (CITES) have further requirements. Further information can be found in the link below.</a:t>
            </a:r>
            <a:endParaRPr lang="en-GB" sz="1200" b="1" u="sng"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Endangered species regulated under CITES</a:t>
            </a:r>
          </a:p>
          <a:p>
            <a:pPr defTabSz="914156"/>
            <a:endParaRPr lang="en-GB"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permit certificate or notification is made prior to the UK departure, the goods will not be allowed to board the vessel or train</a:t>
            </a:r>
            <a:r>
              <a:rPr lang="en-GB" sz="1200" dirty="0">
                <a:solidFill>
                  <a:srgbClr val="FF0000"/>
                </a:solidFill>
              </a:rPr>
              <a:t> </a:t>
            </a:r>
            <a:r>
              <a:rPr lang="en-GB" sz="1200" dirty="0">
                <a:solidFill>
                  <a:schemeClr val="tx1"/>
                </a:solidFill>
              </a:rPr>
              <a:t>and may be seized because it is an export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en-GB" smtClean="0">
                <a:solidFill>
                  <a:prstClr val="black">
                    <a:tint val="75000"/>
                  </a:prstClr>
                </a:solidFill>
              </a:rPr>
              <a:pPr/>
              <a:t>45</a:t>
            </a:fld>
            <a:endParaRPr lang="en-GB"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the point of exit from the UK and the point of entry into the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r>
              <a:rPr lang="en-GB" sz="1200" dirty="0">
                <a:solidFill>
                  <a:schemeClr val="tx1"/>
                </a:solidFill>
              </a:rPr>
              <a:t>   </a:t>
            </a:r>
            <a:r>
              <a:rPr lang="en-GB" sz="1200" dirty="0"/>
              <a:t>a list </a:t>
            </a:r>
            <a:r>
              <a:rPr lang="en-GB" sz="1200" u="sng" dirty="0"/>
              <a:t>http://ec.europa.eu/environment/cites/pdf/list_points_of_entry.pdf</a:t>
            </a:r>
            <a:endParaRPr lang="en-GB" sz="1200" dirty="0"/>
          </a:p>
          <a:p>
            <a:pPr defTabSz="914156"/>
            <a:fld id="{0F965F99-8F35-4E7D-89E6-800D121606CD}" type="slidenum">
              <a:rPr lang="en-GB" sz="1200" smtClean="0">
                <a:solidFill>
                  <a:schemeClr val="tx1"/>
                </a:solidFill>
              </a:rPr>
              <a:t>45</a:t>
            </a:fld>
            <a:endParaRPr lang="en-GB"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exported from the UK to the EU may require a CITES export permit or re-export certificate. The exact process would depend on the annex which the species is listed. </a:t>
            </a:r>
          </a:p>
          <a:p>
            <a:pPr marL="685800" lvl="1" indent="-228600" defTabSz="914156">
              <a:buFont typeface="Arial" panose="020B0604020202020204" pitchFamily="34" charset="0"/>
              <a:buChar char="•"/>
            </a:pPr>
            <a:r>
              <a:rPr lang="en-GB" sz="1200" dirty="0">
                <a:solidFill>
                  <a:schemeClr val="tx1"/>
                </a:solidFill>
              </a:rPr>
              <a:t>Annex A: exports from the UK to the EU would need an export permit (or re-export certificate) from APHA and an import permit from the EU country of destination.</a:t>
            </a:r>
          </a:p>
          <a:p>
            <a:pPr marL="685800" lvl="1" indent="-228600" defTabSz="914156">
              <a:buFont typeface="Arial" panose="020B0604020202020204" pitchFamily="34" charset="0"/>
              <a:buChar char="•"/>
            </a:pPr>
            <a:r>
              <a:rPr lang="en-GB" sz="1200" dirty="0">
                <a:solidFill>
                  <a:schemeClr val="tx1"/>
                </a:solidFill>
              </a:rPr>
              <a:t>Annex B: exports from the UK to the EU would need an export permit (or re-export certificate) from APHA </a:t>
            </a:r>
          </a:p>
          <a:p>
            <a:pPr marL="685800" lvl="1" indent="-228600" defTabSz="914156">
              <a:buFont typeface="Arial" panose="020B0604020202020204" pitchFamily="34" charset="0"/>
              <a:buChar char="•"/>
            </a:pPr>
            <a:r>
              <a:rPr lang="en-GB" sz="1200" dirty="0">
                <a:solidFill>
                  <a:schemeClr val="tx1"/>
                </a:solidFill>
              </a:rPr>
              <a:t>Annex C: exports from the UK to the EU would need an export permit (or re-export certificate) from APHA</a:t>
            </a:r>
          </a:p>
          <a:p>
            <a:pPr marL="685800" lvl="1" indent="-228600" defTabSz="914156">
              <a:buFont typeface="Arial" panose="020B0604020202020204" pitchFamily="34" charset="0"/>
              <a:buChar char="•"/>
            </a:pPr>
            <a:r>
              <a:rPr lang="en-GB" sz="1200" dirty="0">
                <a:solidFill>
                  <a:schemeClr val="tx1"/>
                </a:solidFill>
              </a:rPr>
              <a:t>Annex D: no documents required</a:t>
            </a:r>
          </a:p>
          <a:p>
            <a:pPr marL="685800" lvl="1" indent="-228600" defTabSz="914156">
              <a:buFont typeface="Arial" panose="020B0604020202020204" pitchFamily="34" charset="0"/>
              <a:buChar char="•"/>
            </a:pPr>
            <a:r>
              <a:rPr lang="en-GB" sz="1200" dirty="0">
                <a:solidFill>
                  <a:schemeClr val="tx1"/>
                </a:solidFill>
              </a:rPr>
              <a:t>This licence is wet stamped by a Border Force officer at the point of exit from the UK and by an appropriate official at the point of entry into the EU. </a:t>
            </a:r>
          </a:p>
          <a:p>
            <a:pPr marL="228600" indent="-228600" defTabSz="914156">
              <a:buFont typeface="+mj-lt"/>
              <a:buAutoNum type="arabicPeriod"/>
            </a:pPr>
            <a:r>
              <a:rPr lang="en-GB" sz="1200" dirty="0">
                <a:solidFill>
                  <a:schemeClr val="tx1"/>
                </a:solidFill>
              </a:rPr>
              <a:t>CITES specimens that are listed under the CITES regulations can only leave (and enter)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 and 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RoRo operator / carrier requirements – goods for export from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en-GB" sz="2800" b="1" dirty="0">
                <a:cs typeface="Arial" panose="020B0604020202020204" pitchFamily="34" charset="0"/>
              </a:rPr>
              <a:t>What a Haulier should expect on Day 1 - outbound via a RoRo locations from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47</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en-GB" dirty="0"/>
              <a:t>All outbound vehicles will continue to pass through RoRo terminals, from the dock/terminal entrance to the departure lanes, as they do now, with the additional requirement to:</a:t>
            </a:r>
          </a:p>
          <a:p>
            <a:pPr defTabSz="914156"/>
            <a:endParaRPr lang="en-GB" dirty="0"/>
          </a:p>
          <a:p>
            <a:pPr marL="285750" indent="-285750" defTabSz="914156">
              <a:buFont typeface="Arial" panose="020B0604020202020204" pitchFamily="34" charset="0"/>
              <a:buChar char="•"/>
            </a:pPr>
            <a:r>
              <a:rPr lang="en-GB" dirty="0"/>
              <a:t>Provide evidence – at UK check-in - of a transit accompanying document i.e. the movement reference number) </a:t>
            </a:r>
            <a:r>
              <a:rPr lang="en-GB" b="1" dirty="0"/>
              <a:t>or</a:t>
            </a:r>
          </a:p>
          <a:p>
            <a:pPr marL="285750" indent="-285750" defTabSz="914156">
              <a:buFont typeface="Arial" panose="020B0604020202020204" pitchFamily="34" charset="0"/>
              <a:buChar char="•"/>
            </a:pPr>
            <a:r>
              <a:rPr lang="en-GB" dirty="0"/>
              <a:t>Provide evidence – at UK check-in - the import &amp; safety and security declaration for the country to which the goods are being exported i.e. the movement reference number </a:t>
            </a:r>
            <a:r>
              <a:rPr lang="en-GB" b="1" dirty="0"/>
              <a:t>or</a:t>
            </a:r>
          </a:p>
          <a:p>
            <a:pPr marL="285750" indent="-285750" defTabSz="914156">
              <a:buFont typeface="Arial" panose="020B0604020202020204" pitchFamily="34" charset="0"/>
              <a:buChar char="•"/>
            </a:pPr>
            <a:r>
              <a:rPr lang="en-GB" dirty="0"/>
              <a:t>Self declare that the vehicle is empty</a:t>
            </a:r>
          </a:p>
          <a:p>
            <a:pPr defTabSz="914156"/>
            <a:endParaRPr lang="en-GB" dirty="0"/>
          </a:p>
          <a:p>
            <a:pPr defTabSz="914156"/>
            <a:r>
              <a:rPr lang="en-GB" dirty="0"/>
              <a:t>There will be no examination of vehicles in embarkation lanes for border control purposes other than what happens now, except in an emergency. </a:t>
            </a:r>
          </a:p>
          <a:p>
            <a:pPr defTabSz="914156"/>
            <a:endParaRPr lang="en-GB"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outbound freight – process maps</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48</a:t>
            </a:fld>
            <a:endParaRPr lang="en-GB"/>
          </a:p>
        </p:txBody>
      </p:sp>
      <p:sp>
        <p:nvSpPr>
          <p:cNvPr id="3" name="TextBox 2"/>
          <p:cNvSpPr txBox="1"/>
          <p:nvPr/>
        </p:nvSpPr>
        <p:spPr>
          <a:xfrm>
            <a:off x="1628986" y="2311156"/>
            <a:ext cx="9153040" cy="2862322"/>
          </a:xfrm>
          <a:prstGeom prst="rect">
            <a:avLst/>
          </a:prstGeom>
          <a:noFill/>
        </p:spPr>
        <p:txBody>
          <a:bodyPr wrap="square" rtlCol="0">
            <a:spAutoFit/>
          </a:bodyPr>
          <a:lstStyle/>
          <a:p>
            <a:r>
              <a:rPr lang="en-GB" dirty="0"/>
              <a:t>The user journeys illustrated on the following 3 slides represent a high level description of how the D1ND outbound freight processes will flow</a:t>
            </a:r>
          </a:p>
          <a:p>
            <a:endParaRPr lang="en-GB" dirty="0"/>
          </a:p>
          <a:p>
            <a:r>
              <a:rPr lang="en-GB" b="1" dirty="0"/>
              <a:t>Slide 49</a:t>
            </a:r>
            <a:r>
              <a:rPr lang="en-GB" dirty="0"/>
              <a:t> : RoRo freight</a:t>
            </a:r>
            <a:r>
              <a:rPr lang="en-GB" altLang="en-GB" dirty="0"/>
              <a:t> through non-juxtaposed controlled locations</a:t>
            </a:r>
          </a:p>
          <a:p>
            <a:r>
              <a:rPr lang="en-GB" b="1" dirty="0"/>
              <a:t>Slide 50 </a:t>
            </a:r>
            <a:r>
              <a:rPr lang="en-GB" dirty="0"/>
              <a:t>: RoRo freight through j</a:t>
            </a:r>
            <a:r>
              <a:rPr lang="en-GB" altLang="en-GB" dirty="0"/>
              <a:t>uxtaposed border locations – Dover to </a:t>
            </a:r>
            <a:r>
              <a:rPr lang="en-GB" dirty="0"/>
              <a:t>Calais/Dunkirk</a:t>
            </a:r>
            <a:endParaRPr lang="en-GB" altLang="en-GB" dirty="0"/>
          </a:p>
          <a:p>
            <a:r>
              <a:rPr lang="en-GB" b="1" dirty="0"/>
              <a:t>Slide 51 </a:t>
            </a:r>
            <a:r>
              <a:rPr lang="en-GB" dirty="0"/>
              <a:t>: RoRo freight through j</a:t>
            </a:r>
            <a:r>
              <a:rPr lang="en-GB" altLang="en-GB" dirty="0"/>
              <a:t>uxtaposed border locations – </a:t>
            </a:r>
            <a:r>
              <a:rPr lang="en-GB" altLang="en-GB" dirty="0" err="1"/>
              <a:t>Cheriton</a:t>
            </a:r>
            <a:r>
              <a:rPr lang="en-GB" altLang="en-GB" dirty="0"/>
              <a:t>/Folkestone to </a:t>
            </a:r>
            <a:r>
              <a:rPr lang="en-GB" dirty="0" err="1"/>
              <a:t>Coquelles</a:t>
            </a:r>
            <a:endParaRPr lang="en-GB" dirty="0"/>
          </a:p>
          <a:p>
            <a:endParaRPr lang="en-GB" dirty="0"/>
          </a:p>
          <a:p>
            <a:r>
              <a:rPr lang="en-GB" dirty="0"/>
              <a:t>The subsequent pages outline in more detail how this can be operated on Day 1 </a:t>
            </a:r>
          </a:p>
          <a:p>
            <a:endParaRPr lang="en-GB" dirty="0"/>
          </a:p>
          <a:p>
            <a:endParaRPr lang="en-GB" dirty="0"/>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308624"/>
          <a:ext cx="12130481" cy="6541034"/>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4991">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407973">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750" b="1" kern="120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r h="90620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4411">
                <a:tc>
                  <a:txBody>
                    <a:bodyPr/>
                    <a:lstStyle/>
                    <a:p>
                      <a:r>
                        <a:rPr lang="en-GB" altLang="en-GB" sz="800" b="1" dirty="0"/>
                        <a:t>FERRY</a:t>
                      </a:r>
                      <a:r>
                        <a:rPr lang="en-GB" altLang="en-GB" sz="800" b="1" baseline="0" dirty="0"/>
                        <a:t>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 OPERATOR</a:t>
                      </a:r>
                    </a:p>
                    <a:p>
                      <a:endParaRPr lang="en-GB" altLang="en-GB" sz="800" b="1" dirty="0"/>
                    </a:p>
                  </a:txBody>
                  <a:tcPr>
                    <a:solidFill>
                      <a:srgbClr val="00B0F0"/>
                    </a:solidFill>
                  </a:tcPr>
                </a:tc>
                <a:tc>
                  <a:txBody>
                    <a:bodyPr/>
                    <a:lstStyle/>
                    <a:p>
                      <a:endParaRPr lang="en-GB" altLang="en-GB" sz="800" b="1" dirty="0">
                        <a:solidFill>
                          <a:srgbClr val="FF0000"/>
                        </a:solidFill>
                      </a:endParaRPr>
                    </a:p>
                  </a:txBody>
                  <a:tcPr/>
                </a:tc>
                <a:extLst>
                  <a:ext uri="{0D108BD9-81ED-4DB2-BD59-A6C34878D82A}">
                    <a16:rowId xmlns:a16="http://schemas.microsoft.com/office/drawing/2014/main" xmlns=""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 check-in point</a:t>
            </a: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750" b="1" dirty="0">
                <a:solidFill>
                  <a:schemeClr val="tx1"/>
                </a:solidFill>
              </a:rPr>
              <a:t>7. Advises Haulage company or driver that either;</a:t>
            </a:r>
          </a:p>
          <a:p>
            <a:pPr algn="ctr"/>
            <a:r>
              <a:rPr lang="en-GB" altLang="en-GB" sz="750" b="1" dirty="0">
                <a:solidFill>
                  <a:schemeClr val="tx1"/>
                </a:solidFill>
              </a:rPr>
              <a:t>P2P has been granted and they can proceed to Port or;</a:t>
            </a:r>
          </a:p>
          <a:p>
            <a:pPr algn="ctr"/>
            <a:r>
              <a:rPr lang="en-GB" altLang="en-GB" sz="750" b="1" dirty="0">
                <a:solidFill>
                  <a:schemeClr val="tx1"/>
                </a:solidFill>
              </a:rPr>
              <a:t>P2P has not been granted and goods need to be presented at an authorised premise or  Designated Export Place (DEP)</a:t>
            </a:r>
          </a:p>
          <a:p>
            <a:pPr algn="ctr"/>
            <a:r>
              <a:rPr lang="en-GB" altLang="en-GB" sz="750" b="1" dirty="0">
                <a:solidFill>
                  <a:prstClr val="black"/>
                </a:solidFill>
              </a:rPr>
              <a:t>Trader / Agent may need to submit further documentation before P2P is given</a:t>
            </a:r>
            <a:endParaRPr lang="en-GB"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Vessel departs</a:t>
            </a:r>
          </a:p>
        </p:txBody>
      </p:sp>
      <p:sp>
        <p:nvSpPr>
          <p:cNvPr id="61" name="Title 1"/>
          <p:cNvSpPr txBox="1">
            <a:spLocks/>
          </p:cNvSpPr>
          <p:nvPr/>
        </p:nvSpPr>
        <p:spPr>
          <a:xfrm>
            <a:off x="61519" y="-53234"/>
            <a:ext cx="4593292"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a:t>
            </a:r>
            <a:r>
              <a:rPr lang="en-GB" altLang="en-GB" sz="1400" b="1" dirty="0" err="1">
                <a:solidFill>
                  <a:prstClr val="black"/>
                </a:solidFill>
                <a:latin typeface="+mn-lt"/>
              </a:rPr>
              <a:t>RoRo</a:t>
            </a:r>
            <a:r>
              <a:rPr lang="en-GB" altLang="en-GB" sz="1400" b="1" dirty="0">
                <a:solidFill>
                  <a:prstClr val="black"/>
                </a:solidFill>
                <a:latin typeface="+mn-lt"/>
              </a:rPr>
              <a:t> Exports</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a:t>
            </a:r>
            <a:r>
              <a:rPr lang="en-GB" sz="1100" b="1" dirty="0">
                <a:solidFill>
                  <a:schemeClr val="tx1"/>
                </a:solidFill>
              </a:rPr>
              <a:t> </a:t>
            </a:r>
            <a:r>
              <a:rPr lang="en-GB" sz="800" b="1" dirty="0">
                <a:solidFill>
                  <a:schemeClr val="tx1"/>
                </a:solidFill>
              </a:rPr>
              <a:t>Ferry</a:t>
            </a:r>
            <a:r>
              <a:rPr lang="en-GB" sz="1100" b="1" dirty="0">
                <a:solidFill>
                  <a:schemeClr val="tx1"/>
                </a:solidFill>
              </a:rPr>
              <a:t> </a:t>
            </a:r>
            <a:r>
              <a:rPr lang="en-GB" sz="800" b="1" dirty="0">
                <a:solidFill>
                  <a:schemeClr val="tx1"/>
                </a:solidFill>
              </a:rPr>
              <a:t>departs.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9. Goods arrive at authorised premises or DEP</a:t>
            </a:r>
          </a:p>
          <a:p>
            <a:pPr marL="228600" indent="-228600" algn="ctr">
              <a:buAutoNum type="alphaLcParenR"/>
            </a:pPr>
            <a:r>
              <a:rPr lang="en-GB" sz="750" b="1" dirty="0">
                <a:solidFill>
                  <a:schemeClr val="tx1"/>
                </a:solidFill>
              </a:rPr>
              <a:t>HMG updates export declaration to show goods are at authorised premises or DEP</a:t>
            </a:r>
          </a:p>
          <a:p>
            <a:pPr marL="228600" indent="-228600" algn="ctr">
              <a:buAutoNum type="alphaLcParenR"/>
            </a:pPr>
            <a:r>
              <a:rPr lang="en-GB" sz="750" b="1" dirty="0">
                <a:solidFill>
                  <a:schemeClr val="tx1"/>
                </a:solidFill>
              </a:rPr>
              <a:t>HMG may carry out relevant checks and updates declaration with outcome</a:t>
            </a:r>
          </a:p>
          <a:p>
            <a:pPr marL="228600" indent="-228600" algn="ctr">
              <a:buAutoNum type="alphaLcParenR"/>
            </a:pPr>
            <a:r>
              <a:rPr lang="en-GB" sz="750" b="1" dirty="0">
                <a:solidFill>
                  <a:schemeClr val="tx1"/>
                </a:solidFill>
              </a:rPr>
              <a:t>Once P2P granted, goods released to continue journey to port</a:t>
            </a: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en-GB" dirty="0"/>
              <a:t>HMG </a:t>
            </a:r>
            <a:r>
              <a:rPr lang="en-GB" dirty="0" err="1"/>
              <a:t>vfinal</a:t>
            </a:r>
            <a:endParaRPr lang="en-GB"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216116"/>
          </a:xfrm>
          <a:prstGeom prst="rect">
            <a:avLst/>
          </a:prstGeom>
          <a:solidFill>
            <a:schemeClr val="bg1"/>
          </a:solidFill>
        </p:spPr>
        <p:txBody>
          <a:bodyPr wrap="square" rtlCol="0">
            <a:spAutoFit/>
          </a:bodyPr>
          <a:lstStyle/>
          <a:p>
            <a:r>
              <a:rPr lang="en-GB" sz="800" b="1" dirty="0"/>
              <a:t>P2P not granted</a:t>
            </a:r>
          </a:p>
        </p:txBody>
      </p:sp>
      <p:sp>
        <p:nvSpPr>
          <p:cNvPr id="62" name="TextBox 61"/>
          <p:cNvSpPr txBox="1"/>
          <p:nvPr/>
        </p:nvSpPr>
        <p:spPr>
          <a:xfrm>
            <a:off x="6657269" y="2299070"/>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UK Port Operator</a:t>
            </a:r>
          </a:p>
          <a:p>
            <a:endParaRPr lang="en-GB"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 </a:t>
            </a:r>
            <a:r>
              <a:rPr lang="en-GB" sz="750" b="1" dirty="0">
                <a:solidFill>
                  <a:schemeClr val="tx1"/>
                </a:solidFill>
              </a:rPr>
              <a:t>5. Complete combined Export / Safety and Security declaration (Exit Summary Declaration) which produces MRN.</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56169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nvPr>
        </p:nvGraphicFramePr>
        <p:xfrm>
          <a:off x="1059016" y="4612498"/>
          <a:ext cx="1441139" cy="1228515"/>
        </p:xfrm>
        <a:graphic>
          <a:graphicData uri="http://schemas.openxmlformats.org/drawingml/2006/table">
            <a:tbl>
              <a:tblPr firstRow="1" bandRow="1">
                <a:tableStyleId>{073A0DAA-6AF3-43AB-8588-CEC1D06C72B9}</a:tableStyleId>
              </a:tblPr>
              <a:tblGrid>
                <a:gridCol w="443962">
                  <a:extLst>
                    <a:ext uri="{9D8B030D-6E8A-4147-A177-3AD203B41FA5}">
                      <a16:colId xmlns:a16="http://schemas.microsoft.com/office/drawing/2014/main" xmlns="" val="20000"/>
                    </a:ext>
                  </a:extLst>
                </a:gridCol>
                <a:gridCol w="997177">
                  <a:extLst>
                    <a:ext uri="{9D8B030D-6E8A-4147-A177-3AD203B41FA5}">
                      <a16:colId xmlns:a16="http://schemas.microsoft.com/office/drawing/2014/main" xmlns="" val="20001"/>
                    </a:ext>
                  </a:extLst>
                </a:gridCol>
              </a:tblGrid>
              <a:tr h="29940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363370">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52986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en-GB" sz="2700" b="1" dirty="0"/>
              <a:t>Starting an import</a:t>
            </a: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
            </a:r>
            <a:br>
              <a:rPr lang="en-GB" sz="3600" b="1" dirty="0">
                <a:latin typeface="+mn-lt"/>
              </a:rPr>
            </a:br>
            <a:r>
              <a:rPr lang="en-GB" sz="4000" b="1" dirty="0">
                <a:latin typeface="+mn-lt"/>
              </a:rPr>
              <a:t/>
            </a:r>
            <a:br>
              <a:rPr lang="en-GB" sz="4000" b="1" dirty="0">
                <a:latin typeface="+mn-lt"/>
              </a:rPr>
            </a:br>
            <a:r>
              <a:rPr lang="en-GB" sz="2000" dirty="0">
                <a:latin typeface="+mn-lt"/>
              </a:rPr>
              <a:t>Pre-import - registration &amp;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What an </a:t>
            </a:r>
            <a:r>
              <a:rPr lang="en-GB" sz="2000" dirty="0">
                <a:latin typeface="+mn-lt"/>
                <a:cs typeface="Arial" panose="020B0604020202020204" pitchFamily="34" charset="0"/>
              </a:rPr>
              <a:t>Economic Operator Registration and Identification (EORI) number is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t>
            </a:r>
            <a:r>
              <a:rPr lang="en-GB" sz="2000" dirty="0" err="1">
                <a:latin typeface="+mn-lt"/>
                <a:cs typeface="Arial" panose="020B0604020202020204" pitchFamily="34" charset="0"/>
              </a:rPr>
              <a:t>agri</a:t>
            </a:r>
            <a:r>
              <a:rPr lang="en-GB" sz="2000" dirty="0">
                <a:latin typeface="+mn-lt"/>
                <a:cs typeface="Arial" panose="020B0604020202020204" pitchFamily="34" charset="0"/>
              </a:rPr>
              <a:t>-food, plants </a:t>
            </a:r>
            <a:r>
              <a:rPr lang="en-GB" sz="2000" dirty="0" err="1">
                <a:latin typeface="+mn-lt"/>
                <a:cs typeface="Arial" panose="020B0604020202020204" pitchFamily="34" charset="0"/>
              </a:rPr>
              <a:t>etc</a:t>
            </a:r>
            <a:r>
              <a:rPr lang="en-GB" sz="2000" dirty="0">
                <a:latin typeface="+mn-lt"/>
                <a:cs typeface="Arial" panose="020B0604020202020204" pitchFamily="34" charset="0"/>
              </a:rPr>
              <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border locations to import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Transitional simplified procedures for imports to the UK</a:t>
            </a:r>
            <a:br>
              <a:rPr lang="en-GB" sz="2000" dirty="0">
                <a:latin typeface="+mn-lt"/>
                <a:cs typeface="Arial" panose="020B0604020202020204" pitchFamily="34" charset="0"/>
              </a:rPr>
            </a:br>
            <a:r>
              <a:rPr lang="en-GB" sz="2000" dirty="0">
                <a:latin typeface="+mn-lt"/>
                <a:cs typeface="Arial" panose="020B0604020202020204" pitchFamily="34" charset="0"/>
              </a:rPr>
              <a:t>7. Inbound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2120">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360289">
                <a:tc>
                  <a:txBody>
                    <a:bodyPr/>
                    <a:lstStyle/>
                    <a:p>
                      <a:pPr algn="ctr"/>
                      <a:r>
                        <a:rPr lang="en-GB" altLang="en-GB" sz="900" b="1" dirty="0"/>
                        <a:t>EXPORTER</a:t>
                      </a:r>
                    </a:p>
                    <a:p>
                      <a:pPr algn="ctr"/>
                      <a:r>
                        <a:rPr lang="en-GB" altLang="en-GB" sz="900" b="1" dirty="0"/>
                        <a:t>/APPOINTED</a:t>
                      </a:r>
                      <a:r>
                        <a:rPr lang="en-GB" altLang="en-GB" sz="900" b="1" baseline="0" dirty="0"/>
                        <a:t> REPRESENTATIVE</a:t>
                      </a:r>
                      <a:endParaRPr lang="en-GB" altLang="en-GB" sz="9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852054">
                <a:tc>
                  <a:txBody>
                    <a:bodyPr/>
                    <a:lstStyle/>
                    <a:p>
                      <a:pPr algn="ctr"/>
                      <a:r>
                        <a:rPr lang="en-GB" altLang="en-GB" sz="800" b="1" dirty="0"/>
                        <a:t>HAULAGE</a:t>
                      </a:r>
                      <a:r>
                        <a:rPr lang="en-GB" altLang="en-GB" sz="800" b="1" baseline="0" dirty="0"/>
                        <a:t> </a:t>
                      </a:r>
                      <a:r>
                        <a:rPr lang="en-GB" altLang="en-GB" sz="800" b="1" kern="1200" dirty="0">
                          <a:solidFill>
                            <a:schemeClr val="dk1"/>
                          </a:solidFill>
                          <a:latin typeface="+mn-lt"/>
                          <a:ea typeface="+mn-ea"/>
                          <a:cs typeface="+mn-cs"/>
                        </a:rPr>
                        <a:t>COMPANY</a:t>
                      </a:r>
                    </a:p>
                  </a:txBody>
                  <a:tcPr>
                    <a:solidFill>
                      <a:schemeClr val="accent1">
                        <a:lumMod val="60000"/>
                        <a:lumOff val="40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2428745">
                <a:tc>
                  <a:txBody>
                    <a:bodyPr/>
                    <a:lstStyle/>
                    <a:p>
                      <a:pPr algn="ctr"/>
                      <a:endParaRPr lang="en-GB" altLang="en-GB" sz="1100" b="1" baseline="0" dirty="0"/>
                    </a:p>
                    <a:p>
                      <a:pPr algn="ctr"/>
                      <a:endParaRPr lang="en-GB" altLang="en-GB" sz="1100" b="1" baseline="0" dirty="0"/>
                    </a:p>
                    <a:p>
                      <a:pPr algn="ctr"/>
                      <a:endParaRPr lang="en-GB" altLang="en-GB" sz="1100" b="1" baseline="0" dirty="0"/>
                    </a:p>
                    <a:p>
                      <a:pPr marL="0" algn="ctr" defTabSz="914400" rtl="0" eaLnBrk="1" latinLnBrk="0" hangingPunct="1"/>
                      <a:r>
                        <a:rPr lang="en-GB" altLang="en-GB" sz="800" b="1" kern="1200" dirty="0">
                          <a:solidFill>
                            <a:schemeClr val="dk1"/>
                          </a:solidFill>
                          <a:latin typeface="+mn-lt"/>
                          <a:ea typeface="+mn-ea"/>
                          <a:cs typeface="+mn-cs"/>
                        </a:rPr>
                        <a:t>PORT / FERRY OPERATOR</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1050" b="1" dirty="0">
                        <a:solidFill>
                          <a:srgbClr val="FF0000"/>
                        </a:solidFill>
                      </a:endParaRPr>
                    </a:p>
                  </a:txBody>
                  <a:tcPr/>
                </a:tc>
                <a:extLst>
                  <a:ext uri="{0D108BD9-81ED-4DB2-BD59-A6C34878D82A}">
                    <a16:rowId xmlns:a16="http://schemas.microsoft.com/office/drawing/2014/main" xmlns=""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800" b="1" kern="1200" dirty="0">
                          <a:solidFill>
                            <a:schemeClr val="dk1"/>
                          </a:solidFill>
                          <a:latin typeface="+mn-lt"/>
                          <a:ea typeface="+mn-ea"/>
                          <a:cs typeface="+mn-cs"/>
                        </a:rPr>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DEP or authorised premises</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Port or;</a:t>
            </a:r>
          </a:p>
          <a:p>
            <a:pPr algn="ctr"/>
            <a:r>
              <a:rPr lang="en-GB" altLang="en-GB" sz="800" b="1" dirty="0">
                <a:solidFill>
                  <a:schemeClr val="tx1"/>
                </a:solidFill>
              </a:rPr>
              <a:t>P2P has not been granted and goods need to be presented at a Designated Export Place (DEP) </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Ferry departs</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Outbound freight – Juxtaposed controls - Dover to </a:t>
            </a:r>
            <a:r>
              <a:rPr lang="en-GB" sz="1400" b="1" dirty="0">
                <a:solidFill>
                  <a:prstClr val="black"/>
                </a:solidFill>
                <a:latin typeface="+mn-lt"/>
              </a:rPr>
              <a:t>Calais/Dunkirk</a:t>
            </a:r>
            <a:endParaRPr lang="en-GB" altLang="en-GB" sz="1400" b="1" u="sng" dirty="0">
              <a:solidFill>
                <a:srgbClr val="FF0000"/>
              </a:solidFill>
              <a:latin typeface="+mn-lt"/>
            </a:endParaRPr>
          </a:p>
        </p:txBody>
      </p:sp>
      <p:sp>
        <p:nvSpPr>
          <p:cNvPr id="52" name="Rectangle 51"/>
          <p:cNvSpPr/>
          <p:nvPr/>
        </p:nvSpPr>
        <p:spPr>
          <a:xfrm>
            <a:off x="10578874" y="5618047"/>
            <a:ext cx="1217929" cy="5506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 HMRC IT system automatically updated with relevant departure status.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a:t>
            </a:r>
            <a:r>
              <a:rPr lang="en-GB" sz="800" b="1" dirty="0">
                <a:solidFill>
                  <a:schemeClr val="tx1"/>
                </a:solidFill>
              </a:rPr>
              <a:t>Collects goods and proceeds as instructed </a:t>
            </a:r>
            <a:endParaRPr lang="en-GB"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Ferry departs.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and HMG updates export declaration </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port</a:t>
            </a: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200055"/>
          </a:xfrm>
          <a:prstGeom prst="rect">
            <a:avLst/>
          </a:prstGeom>
          <a:solidFill>
            <a:schemeClr val="bg1"/>
          </a:solidFill>
        </p:spPr>
        <p:txBody>
          <a:bodyPr wrap="square" rtlCol="0">
            <a:spAutoFit/>
          </a:bodyPr>
          <a:lstStyle/>
          <a:p>
            <a:r>
              <a:rPr lang="en-GB" sz="700" b="1" dirty="0"/>
              <a:t>P2P granted</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10.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Port Operator </a:t>
            </a:r>
          </a:p>
          <a:p>
            <a:endParaRPr lang="en-GB" sz="8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 5. Complete combined Export / Safety and Security declaration (Exit Summary Declaration) which produces MRN </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en-GB" smtClean="0"/>
              <a:t>50</a:t>
            </a:fld>
            <a:endParaRPr lang="en-GB"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90" name="Footer Placeholder 4"/>
          <p:cNvSpPr>
            <a:spLocks noGrp="1"/>
          </p:cNvSpPr>
          <p:nvPr>
            <p:ph type="ftr" sz="quarter" idx="11"/>
          </p:nvPr>
        </p:nvSpPr>
        <p:spPr>
          <a:xfrm>
            <a:off x="7598766" y="6462905"/>
            <a:ext cx="4114800" cy="365125"/>
          </a:xfrm>
        </p:spPr>
        <p:txBody>
          <a:bodyPr/>
          <a:lstStyle/>
          <a:p>
            <a:r>
              <a:rPr lang="en-GB"/>
              <a:t>OFFICIAL </a:t>
            </a:r>
            <a:endParaRPr lang="en-GB" dirty="0"/>
          </a:p>
        </p:txBody>
      </p:sp>
      <p:sp>
        <p:nvSpPr>
          <p:cNvPr id="91" name="TextBox 90"/>
          <p:cNvSpPr txBox="1"/>
          <p:nvPr/>
        </p:nvSpPr>
        <p:spPr>
          <a:xfrm>
            <a:off x="990600" y="692984"/>
            <a:ext cx="814234"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66" name="Straight Arrow Connector 65"/>
          <p:cNvCxnSpPr>
            <a:stCxn id="53" idx="2"/>
            <a:endCxn id="52" idx="0"/>
          </p:cNvCxnSpPr>
          <p:nvPr/>
        </p:nvCxnSpPr>
        <p:spPr>
          <a:xfrm flipH="1">
            <a:off x="11187839" y="3919022"/>
            <a:ext cx="7552" cy="16990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200055"/>
          </a:xfrm>
          <a:prstGeom prst="rect">
            <a:avLst/>
          </a:prstGeom>
          <a:solidFill>
            <a:schemeClr val="bg1"/>
          </a:solidFill>
        </p:spPr>
        <p:txBody>
          <a:bodyPr wrap="square" rtlCol="0">
            <a:spAutoFit/>
          </a:bodyPr>
          <a:lstStyle/>
          <a:p>
            <a:r>
              <a:rPr lang="en-GB" sz="700" b="1" dirty="0"/>
              <a:t>P2P not granted</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200055"/>
          </a:xfrm>
          <a:prstGeom prst="rect">
            <a:avLst/>
          </a:prstGeom>
          <a:solidFill>
            <a:schemeClr val="bg1"/>
          </a:solidFill>
        </p:spPr>
        <p:txBody>
          <a:bodyPr wrap="square" rtlCol="0">
            <a:spAutoFit/>
          </a:bodyPr>
          <a:lstStyle/>
          <a:p>
            <a:r>
              <a:rPr lang="en-GB" sz="700" b="1" dirty="0"/>
              <a:t>P2P granted</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Driver checks in for boarding. </a:t>
            </a:r>
            <a:endParaRPr lang="en-GB"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80643">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711034">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48366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739522">
                <a:tc>
                  <a:txBody>
                    <a:bodyPr/>
                    <a:lstStyle/>
                    <a:p>
                      <a:r>
                        <a:rPr lang="en-GB" altLang="en-GB" sz="800" b="1" baseline="0" dirty="0"/>
                        <a:t>EUROTUNNEL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Folkestone or;</a:t>
            </a:r>
          </a:p>
          <a:p>
            <a:pPr algn="ctr"/>
            <a:r>
              <a:rPr lang="en-GB" altLang="en-GB" sz="800" b="1" dirty="0">
                <a:solidFill>
                  <a:schemeClr val="tx1"/>
                </a:solidFill>
              </a:rPr>
              <a:t>P2P has not been granted and goods need to be presented at an authorised premise or Designated Export Place (DEP)</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Post Departure</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Calibri" panose="020F0502020204030204"/>
              </a:rPr>
              <a:t>Day 1 No Deal - Outbound freight – juxtaposed controls – Folkestone to </a:t>
            </a:r>
            <a:r>
              <a:rPr lang="en-GB" altLang="en-GB" sz="1400" b="1" dirty="0" err="1">
                <a:solidFill>
                  <a:prstClr val="black"/>
                </a:solidFill>
                <a:latin typeface="Calibri" panose="020F0502020204030204"/>
              </a:rPr>
              <a:t>Coquelles</a:t>
            </a:r>
            <a:endParaRPr lang="en-GB" altLang="en-GB" sz="1400" b="1" dirty="0">
              <a:solidFill>
                <a:prstClr val="black"/>
              </a:solidFill>
              <a:latin typeface="Calibri" panose="020F0502020204030204"/>
            </a:endParaRP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 Train Departs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at authorised premises or DEP</a:t>
            </a:r>
          </a:p>
          <a:p>
            <a:pPr marL="228600" indent="-228600" algn="ctr">
              <a:buAutoNum type="alphaLcParenR"/>
            </a:pPr>
            <a:r>
              <a:rPr lang="en-GB" sz="800" b="1" dirty="0">
                <a:solidFill>
                  <a:schemeClr val="tx1"/>
                </a:solidFill>
              </a:rPr>
              <a:t>HMG updates export declaration to show goods are at  authorised premises or DEP</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Folkestone</a:t>
            </a: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a:t>
            </a:r>
          </a:p>
          <a:p>
            <a:pPr algn="ctr"/>
            <a:r>
              <a:rPr lang="en-GB" altLang="en-GB" sz="800" b="1" dirty="0">
                <a:solidFill>
                  <a:schemeClr val="tx1"/>
                </a:solidFill>
              </a:rPr>
              <a:t>Driver moves goods to train. </a:t>
            </a:r>
            <a:endParaRPr lang="en-GB"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 Complete combined Export / Safety and Security declaration (Exit Summary Declaration) which produces MRN </a:t>
            </a:r>
          </a:p>
          <a:p>
            <a:pPr algn="ctr">
              <a:buFont typeface="Arial" panose="020B0604020202020204" pitchFamily="34" charset="0"/>
              <a:buChar char="•"/>
            </a:pPr>
            <a:r>
              <a:rPr lang="en-GB" sz="800" b="1" dirty="0">
                <a:solidFill>
                  <a:schemeClr val="tx1"/>
                </a:solidFill>
              </a:rPr>
              <a:t>Submit relevant documents to support movement. </a:t>
            </a:r>
          </a:p>
          <a:p>
            <a:pPr algn="ctr">
              <a:buFont typeface="Arial" panose="020B0604020202020204" pitchFamily="34" charset="0"/>
              <a:buChar char="•"/>
            </a:pPr>
            <a:r>
              <a:rPr lang="en-GB" sz="800" b="1" dirty="0">
                <a:solidFill>
                  <a:schemeClr val="tx1"/>
                </a:solidFill>
              </a:rPr>
              <a:t>Include tractor or trailer reference onto Customs declaration if known.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10a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 </a:t>
            </a:r>
          </a:p>
          <a:p>
            <a:pPr algn="ctr"/>
            <a:r>
              <a:rPr lang="en-GB" sz="800" b="1" dirty="0"/>
              <a:t>High-risk food and feed products destined for France must be pre-notified.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830997"/>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Get an agent, or register for a CHIEF badge to make export declarations yourself</a:t>
            </a:r>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216116"/>
          </a:xfrm>
          <a:prstGeom prst="rect">
            <a:avLst/>
          </a:prstGeom>
          <a:solidFill>
            <a:schemeClr val="bg1"/>
          </a:solidFill>
        </p:spPr>
        <p:txBody>
          <a:bodyPr wrap="square" rtlCol="0">
            <a:spAutoFit/>
          </a:bodyPr>
          <a:lstStyle/>
          <a:p>
            <a:r>
              <a:rPr lang="en-GB" sz="800" b="1" dirty="0"/>
              <a:t>P2P not granted</a:t>
            </a:r>
          </a:p>
        </p:txBody>
      </p:sp>
      <p:graphicFrame>
        <p:nvGraphicFramePr>
          <p:cNvPr id="86" name="Table 85"/>
          <p:cNvGraphicFramePr>
            <a:graphicFrameLocks noGrp="1"/>
          </p:cNvGraphicFramePr>
          <p:nvPr>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Pet travel (non-commercial movement of pets under the EU pet travel scheme)</a:t>
            </a:r>
            <a:endParaRPr lang="en-GB" dirty="0">
              <a:solidFill>
                <a:schemeClr val="tx1"/>
              </a:solidFill>
            </a:endParaRPr>
          </a:p>
          <a:p>
            <a:pPr defTabSz="914156"/>
            <a:endParaRPr lang="en-GB"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vaccinations and tests where applicable before travel</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Owner cannot take their pet into the EU</a:t>
            </a:r>
          </a:p>
          <a:p>
            <a:pPr defTabSz="914156"/>
            <a:endParaRPr lang="en-GB"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en-GB" smtClean="0">
                <a:solidFill>
                  <a:prstClr val="black">
                    <a:tint val="75000"/>
                  </a:prstClr>
                </a:solidFill>
              </a:rPr>
              <a:pPr/>
              <a:t>52</a:t>
            </a:fld>
            <a:endParaRPr lang="en-GB"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rPr>
              <a:t>Tests must be carried out by an official vet (OV) at least 30 days after rabies vaccination (initial or booster)</a:t>
            </a:r>
          </a:p>
          <a:p>
            <a:pPr defTabSz="914156"/>
            <a:r>
              <a:rPr lang="en-GB" sz="1200" dirty="0">
                <a:solidFill>
                  <a:schemeClr val="tx1"/>
                </a:solidFill>
              </a:rPr>
              <a:t>If first test successful, pet must wait a 3 calendar month period to ensure no rabies symptoms develop</a:t>
            </a:r>
          </a:p>
          <a:p>
            <a:pPr defTabSz="914156"/>
            <a:r>
              <a:rPr lang="en-GB" sz="1200" dirty="0">
                <a:solidFill>
                  <a:schemeClr val="tx1"/>
                </a:solidFill>
              </a:rPr>
              <a:t>OV issues an Animal health certificate, valid for 10 days and for 4 months of onward travel in the EU.  </a:t>
            </a:r>
          </a:p>
          <a:p>
            <a:pPr defTabSz="914156"/>
            <a:r>
              <a:rPr lang="en-GB" sz="1200" dirty="0">
                <a:solidFill>
                  <a:schemeClr val="tx1"/>
                </a:solidFill>
              </a:rPr>
              <a:t>Dogs have tapeworm treatment 24-120 hours before arriving in tapeworm free country.  </a:t>
            </a:r>
          </a:p>
          <a:p>
            <a:pPr defTabSz="914156"/>
            <a:r>
              <a:rPr lang="en-GB" sz="1200" b="1" dirty="0">
                <a:solidFill>
                  <a:schemeClr val="tx1"/>
                </a:solidFill>
              </a:rPr>
              <a:t>UK listed</a:t>
            </a:r>
          </a:p>
          <a:p>
            <a:pPr defTabSz="914156"/>
            <a:r>
              <a:rPr lang="en-GB" sz="1200" dirty="0">
                <a:solidFill>
                  <a:schemeClr val="tx1"/>
                </a:solidFill>
              </a:rPr>
              <a:t>Vaccination against rabies minimum of 30 days prior to travel. Dogs have tapeworm treatment 24-120 hours before arriving in tapeworm free country.  </a:t>
            </a:r>
          </a:p>
          <a:p>
            <a:pPr defTabSz="914156"/>
            <a:endParaRPr lang="en-GB" sz="1200" dirty="0">
              <a:solidFill>
                <a:schemeClr val="tx1"/>
              </a:solidFill>
            </a:endParaRPr>
          </a:p>
          <a:p>
            <a:pPr defTabSz="914156"/>
            <a:endParaRPr lang="en-GB" sz="120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200" dirty="0">
              <a:solidFill>
                <a:schemeClr val="tx1"/>
              </a:solidFill>
            </a:endParaRPr>
          </a:p>
          <a:p>
            <a:pPr defTabSz="914156"/>
            <a:r>
              <a:rPr lang="en-GB" sz="1200" dirty="0">
                <a:solidFill>
                  <a:schemeClr val="tx1"/>
                </a:solidFill>
              </a:rPr>
              <a:t>To allow travellers to enter EU member states with their pets (dogs, cats or ferrets)</a:t>
            </a: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100" dirty="0">
                <a:solidFill>
                  <a:prstClr val="black"/>
                </a:solidFill>
              </a:rPr>
              <a:t>Pet Travel Brexit Guidance - </a:t>
            </a:r>
            <a:r>
              <a:rPr lang="en-GB" sz="1100" dirty="0">
                <a:solidFill>
                  <a:prstClr val="black"/>
                </a:solidFill>
                <a:hlinkClick r:id="rId2"/>
              </a:rPr>
              <a:t>https://www.gov.uk/government/publications/taking-your-pet-abroad-if-theres-no-brexit-deal</a:t>
            </a:r>
            <a:r>
              <a:rPr lang="en-GB" sz="1100" dirty="0">
                <a:solidFill>
                  <a:prstClr val="black"/>
                </a:solidFill>
              </a:rPr>
              <a:t> </a:t>
            </a:r>
          </a:p>
          <a:p>
            <a:pPr defTabSz="914156"/>
            <a:r>
              <a:rPr lang="en-GB" sz="1100" dirty="0">
                <a:solidFill>
                  <a:prstClr val="black"/>
                </a:solidFill>
              </a:rPr>
              <a:t>Further information </a:t>
            </a:r>
            <a:r>
              <a:rPr lang="en-GB" sz="1100" dirty="0">
                <a:solidFill>
                  <a:schemeClr val="tx1"/>
                </a:solidFill>
              </a:rPr>
              <a:t>- </a:t>
            </a:r>
            <a:r>
              <a:rPr lang="en-GB" sz="1100" dirty="0">
                <a:solidFill>
                  <a:schemeClr val="tx1"/>
                </a:solidFill>
                <a:hlinkClick r:id="rId3"/>
              </a:rPr>
              <a:t>https://www.gov.uk/government/publications/pet-travel-declaration-for-the-non-commercial-movement-of-animals</a:t>
            </a:r>
            <a:r>
              <a:rPr lang="en-GB" sz="1100" dirty="0">
                <a:solidFill>
                  <a:schemeClr val="tx1"/>
                </a:solidFill>
              </a:rPr>
              <a:t> - </a:t>
            </a:r>
            <a:r>
              <a:rPr lang="en-GB" sz="1100" dirty="0">
                <a:solidFill>
                  <a:schemeClr val="tx1"/>
                </a:solidFill>
                <a:hlinkClick r:id="rId4"/>
              </a:rPr>
              <a:t>https://www.gov.uk/government/publications/pet-travel-approved-air-sea-rail-and-charter-routes-for-the-movement-of-pets</a:t>
            </a:r>
            <a:r>
              <a:rPr lang="en-GB" sz="1100" dirty="0">
                <a:solidFill>
                  <a:schemeClr val="tx1"/>
                </a:solidFill>
              </a:rPr>
              <a:t> </a:t>
            </a:r>
          </a:p>
          <a:p>
            <a:pPr defTabSz="914156"/>
            <a:endParaRPr lang="en-GB"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r>
              <a:rPr lang="en-GB" sz="1200" b="1" dirty="0">
                <a:solidFill>
                  <a:schemeClr val="tx1"/>
                </a:solidFill>
              </a:rPr>
              <a:t>1. UK is an unlisted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  </a:t>
            </a:r>
          </a:p>
          <a:p>
            <a:pPr defTabSz="914156"/>
            <a:r>
              <a:rPr lang="en-GB" sz="1200" b="1" dirty="0">
                <a:solidFill>
                  <a:schemeClr val="tx1"/>
                </a:solidFill>
              </a:rPr>
              <a:t>2. UK becomes a Part 2 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a:t>
            </a:r>
            <a:r>
              <a:rPr lang="en-GB" sz="1200" dirty="0">
                <a:solidFill>
                  <a:srgbClr val="FF0000"/>
                </a:solidFill>
              </a:rPr>
              <a:t>.  </a:t>
            </a:r>
          </a:p>
          <a:p>
            <a:pPr defTabSz="914156"/>
            <a:r>
              <a:rPr lang="en-GB" sz="1200" b="1" dirty="0">
                <a:solidFill>
                  <a:schemeClr val="tx1"/>
                </a:solidFill>
              </a:rPr>
              <a:t>3. UK becomes a Part 1 listed country</a:t>
            </a:r>
          </a:p>
          <a:p>
            <a:pPr defTabSz="914156"/>
            <a:r>
              <a:rPr lang="en-GB" sz="1200" dirty="0">
                <a:solidFill>
                  <a:schemeClr val="tx1"/>
                </a:solidFill>
              </a:rPr>
              <a:t>Less onerous health preparations making entry to the EU easier and cheaper for pet owners</a:t>
            </a:r>
            <a:r>
              <a:rPr lang="en-GB" sz="1400" dirty="0">
                <a:solidFill>
                  <a:schemeClr val="tx1"/>
                </a:solidFill>
              </a:rPr>
              <a:t>. </a:t>
            </a:r>
            <a:r>
              <a:rPr lang="en-GB" sz="1200" dirty="0">
                <a:solidFill>
                  <a:schemeClr val="tx1"/>
                </a:solidFill>
              </a:rPr>
              <a:t>Dogs travelling to EU listed tapeworm-free countries (Ireland, Finland and Malta) require tapeworm treatment before travel</a:t>
            </a:r>
            <a:r>
              <a:rPr lang="en-GB" sz="1200" dirty="0">
                <a:solidFill>
                  <a:srgbClr val="FF0000"/>
                </a:solidFill>
              </a:rPr>
              <a:t>. </a:t>
            </a:r>
            <a:r>
              <a:rPr lang="en-GB" sz="1200" dirty="0">
                <a:solidFill>
                  <a:schemeClr val="tx1"/>
                </a:solidFill>
              </a:rPr>
              <a:t> </a:t>
            </a:r>
            <a:endParaRPr lang="en-GB" sz="1400" dirty="0">
              <a:solidFill>
                <a:schemeClr val="tx1"/>
              </a:solidFill>
            </a:endParaRPr>
          </a:p>
          <a:p>
            <a:pPr defTabSz="914156"/>
            <a:endParaRPr lang="en-GB" sz="1200" b="1" dirty="0">
              <a:solidFill>
                <a:schemeClr val="tx1"/>
              </a:solidFill>
            </a:endParaRPr>
          </a:p>
          <a:p>
            <a:pPr defTabSz="914156"/>
            <a:endParaRPr lang="en-GB"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en-GB"/>
              <a:t>OFFICIAL </a:t>
            </a:r>
            <a:endParaRPr lang="en-GB" dirty="0"/>
          </a:p>
        </p:txBody>
      </p:sp>
      <p:sp>
        <p:nvSpPr>
          <p:cNvPr id="3" name="TextBox 2"/>
          <p:cNvSpPr txBox="1"/>
          <p:nvPr/>
        </p:nvSpPr>
        <p:spPr>
          <a:xfrm>
            <a:off x="11705912" y="6288756"/>
            <a:ext cx="486088" cy="276999"/>
          </a:xfrm>
          <a:prstGeom prst="rect">
            <a:avLst/>
          </a:prstGeom>
          <a:noFill/>
        </p:spPr>
        <p:txBody>
          <a:bodyPr wrap="square" rtlCol="0">
            <a:spAutoFit/>
          </a:bodyPr>
          <a:lstStyle/>
          <a:p>
            <a:r>
              <a:rPr lang="en-GB"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Equine Movements</a:t>
            </a:r>
          </a:p>
          <a:p>
            <a:pPr defTabSz="914156"/>
            <a:endParaRPr lang="en-GB" dirty="0">
              <a:solidFill>
                <a:schemeClr val="tx1"/>
              </a:solidFill>
            </a:endParaRP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application for documentation and pre-notification of departure.</a:t>
            </a:r>
          </a:p>
          <a:p>
            <a:pPr marL="228600" indent="-228600" defTabSz="914156">
              <a:buFont typeface="+mj-lt"/>
              <a:buAutoNum type="arabicPeriod"/>
            </a:pPr>
            <a:r>
              <a:rPr lang="en-GB" sz="1200" dirty="0">
                <a:solidFill>
                  <a:schemeClr val="tx1"/>
                </a:solidFill>
              </a:rPr>
              <a:t>Equines will need to go through an EU Border Inspection Post that is approved for equine imports.</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Equines cannot enter the EU.</a:t>
            </a:r>
          </a:p>
          <a:p>
            <a:pPr defTabSz="914156"/>
            <a:endParaRPr lang="en-GB" sz="1050" b="1" dirty="0">
              <a:solidFill>
                <a:srgbClr val="FF0000"/>
              </a:solidFill>
            </a:endParaRPr>
          </a:p>
          <a:p>
            <a:pPr defTabSz="914156"/>
            <a:r>
              <a:rPr lang="en-GB"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en-GB" smtClean="0">
                <a:solidFill>
                  <a:prstClr val="black">
                    <a:tint val="75000"/>
                  </a:prstClr>
                </a:solidFill>
              </a:rPr>
              <a:pPr/>
              <a:t>53</a:t>
            </a:fld>
            <a:endParaRPr lang="en-GB"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Prior to equine leaving the UK.</a:t>
            </a:r>
          </a:p>
          <a:p>
            <a:pPr defTabSz="914156"/>
            <a:r>
              <a:rPr lang="en-GB" sz="1200" dirty="0">
                <a:solidFill>
                  <a:schemeClr val="tx1"/>
                </a:solidFill>
                <a:cs typeface="Arial" panose="020B0604020202020204" pitchFamily="34" charset="0"/>
              </a:rPr>
              <a:t>Pre-notifications need to be made a certain time before the departure. Please see further information for this.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ensure equines can enter EU Member States from the UK.</a:t>
            </a:r>
          </a:p>
          <a:p>
            <a:pPr marL="228600" indent="-228600" defTabSz="914156">
              <a:buFont typeface="+mj-lt"/>
              <a:buAutoNum type="arabicPeriod"/>
            </a:pPr>
            <a:endParaRPr lang="en-GB" sz="1200"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prstClr val="black"/>
                </a:solidFill>
              </a:rPr>
              <a:t>Further information </a:t>
            </a:r>
            <a:r>
              <a:rPr lang="en-GB" sz="1200" dirty="0">
                <a:solidFill>
                  <a:schemeClr val="tx1"/>
                </a:solidFill>
              </a:rPr>
              <a:t>- </a:t>
            </a:r>
            <a:r>
              <a:rPr lang="en-GB" sz="1200" dirty="0">
                <a:solidFill>
                  <a:schemeClr val="tx1"/>
                </a:solidFill>
                <a:hlinkClick r:id="rId2"/>
              </a:rPr>
              <a:t>https://www.gov.uk/guidance/export-horses-and-ponies-special-rules</a:t>
            </a:r>
            <a:r>
              <a:rPr lang="en-GB" sz="1200" dirty="0">
                <a:solidFill>
                  <a:schemeClr val="tx1"/>
                </a:solidFill>
              </a:rPr>
              <a:t>  </a:t>
            </a:r>
          </a:p>
          <a:p>
            <a:pPr defTabSz="1087834"/>
            <a:endParaRPr lang="en-GB" sz="12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 </a:t>
            </a:r>
            <a:endParaRPr lang="en-GB" sz="1200" dirty="0">
              <a:solidFill>
                <a:schemeClr val="tx1"/>
              </a:solidFill>
            </a:endParaRPr>
          </a:p>
          <a:p>
            <a:pPr marL="228600" indent="-228600" defTabSz="914156">
              <a:buFont typeface="+mj-lt"/>
              <a:buAutoNum type="arabicPeriod"/>
            </a:pPr>
            <a:r>
              <a:rPr lang="en-GB" sz="1200" dirty="0">
                <a:solidFill>
                  <a:schemeClr val="tx1"/>
                </a:solidFill>
              </a:rPr>
              <a:t>Unless the UK is formally listed as third country by the EU, no equines will be able to travel from the UK to the EU. The Tripartite Agreement (with Ireland and France) will end.</a:t>
            </a:r>
          </a:p>
          <a:p>
            <a:pPr marL="228600" indent="-228600" defTabSz="914156">
              <a:buFont typeface="+mj-lt"/>
              <a:buAutoNum type="arabicPeriod"/>
            </a:pPr>
            <a:r>
              <a:rPr lang="en-GB" sz="1200" dirty="0">
                <a:solidFill>
                  <a:schemeClr val="tx1"/>
                </a:solidFill>
              </a:rPr>
              <a:t>Third country status – granted by the EU following an application to the European Commission – will see the UK categorised into one of seven ‘equine health status’ categories</a:t>
            </a:r>
          </a:p>
          <a:p>
            <a:pPr marL="685800" lvl="1" indent="-228600" defTabSz="914156">
              <a:buFont typeface="Arial" panose="020B0604020202020204" pitchFamily="34" charset="0"/>
              <a:buChar char="•"/>
            </a:pPr>
            <a:r>
              <a:rPr lang="en-GB" sz="1200" dirty="0">
                <a:solidFill>
                  <a:schemeClr val="tx1"/>
                </a:solidFill>
              </a:rPr>
              <a:t>Each category requires blood testing ahead of equine movement. The UK expects to be placed in one of the higher categories, in which case, additional testing would be minimised.</a:t>
            </a:r>
          </a:p>
          <a:p>
            <a:pPr lvl="1" defTabSz="914156"/>
            <a:r>
              <a:rPr lang="en-GB" sz="1200" b="1" i="1" dirty="0">
                <a:solidFill>
                  <a:schemeClr val="tx1"/>
                </a:solidFill>
              </a:rPr>
              <a:t>NB Ahead of an April 12</a:t>
            </a:r>
            <a:r>
              <a:rPr lang="en-GB" sz="1200" b="1" i="1" baseline="30000" dirty="0">
                <a:solidFill>
                  <a:schemeClr val="tx1"/>
                </a:solidFill>
              </a:rPr>
              <a:t>th</a:t>
            </a:r>
            <a:r>
              <a:rPr lang="en-GB" sz="1200" b="1" i="1" dirty="0">
                <a:solidFill>
                  <a:schemeClr val="tx1"/>
                </a:solidFill>
              </a:rPr>
              <a:t> no deal exit the UK was listed and placed in the highest category (A).The EU vote that confirmed this needs to be repeated ahead of an October no deal but we are confident we continue to meet the requirements. </a:t>
            </a:r>
          </a:p>
          <a:p>
            <a:pPr marL="685800" lvl="1" indent="-228600" defTabSz="914156">
              <a:buFont typeface="Arial" panose="020B0604020202020204" pitchFamily="34" charset="0"/>
              <a:buChar char="•"/>
            </a:pPr>
            <a:endParaRPr lang="en-GB" sz="1200" dirty="0">
              <a:solidFill>
                <a:schemeClr val="tx1"/>
              </a:solidFill>
            </a:endParaRPr>
          </a:p>
          <a:p>
            <a:pPr marL="228600" indent="-228600" defTabSz="914156">
              <a:buFont typeface="+mj-lt"/>
              <a:buAutoNum type="arabicPeriod"/>
            </a:pPr>
            <a:r>
              <a:rPr lang="en-GB" sz="1200" dirty="0">
                <a:solidFill>
                  <a:schemeClr val="tx1"/>
                </a:solidFill>
              </a:rPr>
              <a:t>Post testing, some equines will be able to travel using their existing identity document (passport) and an export health certificate (replacing the existing ITAHC).</a:t>
            </a:r>
          </a:p>
          <a:p>
            <a:pPr marL="228600" indent="-228600" defTabSz="914156">
              <a:buFont typeface="+mj-lt"/>
              <a:buAutoNum type="arabicPeriod"/>
            </a:pPr>
            <a:r>
              <a:rPr lang="en-GB" sz="1200" dirty="0">
                <a:solidFill>
                  <a:schemeClr val="tx1"/>
                </a:solidFill>
              </a:rPr>
              <a:t>The exception will be equines not registered in an EU recognised studbook or with an international body for sporting or competition purposes. These will also need an additional travel ID, issued by APHA. We do not expect the EU to recognise studbooks ahead of day one, meaning most equines will require this additional ID.</a:t>
            </a:r>
          </a:p>
          <a:p>
            <a:pPr marL="228600" indent="-228600" defTabSz="914156">
              <a:buFont typeface="+mj-lt"/>
              <a:buAutoNum type="arabicPeriod"/>
            </a:pPr>
            <a:r>
              <a:rPr lang="en-GB" sz="1200" dirty="0">
                <a:solidFill>
                  <a:schemeClr val="tx1"/>
                </a:solidFill>
              </a:rPr>
              <a:t>As a third country, all equines will need to enter the EU via an equine-approved border inspection post (BIP). Movements will be recorded on the TRACES system.</a:t>
            </a:r>
          </a:p>
          <a:p>
            <a:pPr marL="228600" indent="-228600" defTabSz="914156">
              <a:buFont typeface="+mj-lt"/>
              <a:buAutoNum type="arabicPeriod"/>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dirty="0">
                <a:latin typeface="+mn-lt"/>
                <a:ea typeface="+mn-ea"/>
                <a:cs typeface="+mn-cs"/>
              </a:rPr>
              <a:t>Annexes – other HMRC processes</a:t>
            </a:r>
          </a:p>
        </p:txBody>
      </p:sp>
      <p:sp>
        <p:nvSpPr>
          <p:cNvPr id="7" name="Slide Number Placeholder 6"/>
          <p:cNvSpPr>
            <a:spLocks noGrp="1"/>
          </p:cNvSpPr>
          <p:nvPr>
            <p:ph type="sldNum" sz="quarter" idx="12"/>
          </p:nvPr>
        </p:nvSpPr>
        <p:spPr/>
        <p:txBody>
          <a:bodyPr/>
          <a:lstStyle/>
          <a:p>
            <a:fld id="{4D5B3F61-8D40-454B-BE98-BE96F2E76035}" type="slidenum">
              <a:rPr lang="en-GB" smtClean="0"/>
              <a:t>54</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Common Transit Convention / transit movements</a:t>
            </a:r>
            <a:endParaRPr lang="en-GB"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56</a:t>
            </a:fld>
            <a:endParaRPr lang="en-GB"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en-GB" sz="3200" dirty="0">
                <a:cs typeface="Arial" panose="020B0604020202020204" pitchFamily="34" charset="0"/>
              </a:rPr>
              <a:t>What is Common Transit Convention (CTC)</a:t>
            </a:r>
          </a:p>
        </p:txBody>
      </p:sp>
      <p:sp>
        <p:nvSpPr>
          <p:cNvPr id="11" name="TextBox 10"/>
          <p:cNvSpPr txBox="1"/>
          <p:nvPr/>
        </p:nvSpPr>
        <p:spPr>
          <a:xfrm>
            <a:off x="316152" y="1458496"/>
            <a:ext cx="11529289" cy="5262979"/>
          </a:xfrm>
          <a:prstGeom prst="rect">
            <a:avLst/>
          </a:prstGeom>
          <a:noFill/>
        </p:spPr>
        <p:txBody>
          <a:bodyPr wrap="square" rtlCol="0">
            <a:spAutoFit/>
          </a:bodyPr>
          <a:lstStyle/>
          <a:p>
            <a:pPr algn="just"/>
            <a:r>
              <a:rPr lang="en-GB" sz="1600" dirty="0">
                <a:solidFill>
                  <a:prstClr val="black"/>
                </a:solidFill>
              </a:rPr>
              <a:t>The CTC allows movement of </a:t>
            </a:r>
            <a:r>
              <a:rPr lang="en-GB" sz="1600" dirty="0"/>
              <a:t>goods - under duty suspense </a:t>
            </a:r>
            <a:r>
              <a:rPr lang="en-GB" sz="1600" dirty="0">
                <a:solidFill>
                  <a:prstClr val="black"/>
                </a:solidFill>
              </a:rPr>
              <a:t>- between the 28 EU member states and a number of neighbouring countries.  These countries are Iceland, Norway, Switzerland, Lichtenstein, North Macedonia, Turkey, and Serbia. We have </a:t>
            </a:r>
            <a:r>
              <a:rPr lang="en-GB" sz="1600" dirty="0"/>
              <a:t>successfully negotiated membership of the CTC in </a:t>
            </a:r>
            <a:r>
              <a:rPr lang="en-GB" sz="1600" dirty="0">
                <a:solidFill>
                  <a:prstClr val="black"/>
                </a:solidFill>
              </a:rPr>
              <a:t>our</a:t>
            </a:r>
            <a:r>
              <a:rPr lang="en-GB" sz="1600" dirty="0"/>
              <a:t> own right after EU Exit.</a:t>
            </a:r>
            <a:endParaRPr lang="en-GB" sz="1600" dirty="0">
              <a:solidFill>
                <a:prstClr val="black"/>
              </a:solidFill>
            </a:endParaRPr>
          </a:p>
          <a:p>
            <a:pPr algn="just"/>
            <a:endParaRPr lang="en-GB" sz="1600" dirty="0">
              <a:solidFill>
                <a:prstClr val="black"/>
              </a:solidFill>
            </a:endParaRPr>
          </a:p>
          <a:p>
            <a:pPr algn="just"/>
            <a:r>
              <a:rPr lang="en-GB" sz="1600" dirty="0">
                <a:solidFill>
                  <a:prstClr val="black"/>
                </a:solidFill>
              </a:rPr>
              <a:t>Benefits of being a member of the CTC include:</a:t>
            </a:r>
          </a:p>
          <a:p>
            <a:pPr algn="just"/>
            <a:endParaRPr lang="en-GB" sz="1600" dirty="0">
              <a:solidFill>
                <a:prstClr val="black"/>
              </a:solidFill>
            </a:endParaRPr>
          </a:p>
          <a:p>
            <a:pPr marL="342900" indent="-342900" algn="just">
              <a:buAutoNum type="arabicPeriod"/>
            </a:pPr>
            <a:r>
              <a:rPr lang="en-GB" sz="1600" dirty="0">
                <a:solidFill>
                  <a:prstClr val="black"/>
                </a:solidFill>
              </a:rPr>
              <a:t>A streamlined customs arrangement to help facilitate the flow of goods.  </a:t>
            </a:r>
          </a:p>
          <a:p>
            <a:pPr marL="342900" indent="-342900" algn="just">
              <a:buAutoNum type="arabicPeriod"/>
            </a:pPr>
            <a:r>
              <a:rPr lang="en-GB" sz="1600" dirty="0">
                <a:solidFill>
                  <a:prstClr val="black"/>
                </a:solidFill>
              </a:rPr>
              <a:t>Allowing for the suspension of Customs checks and payments of duties until the goods reach their destination, minimising the cost of administration and reducing delays.</a:t>
            </a:r>
          </a:p>
          <a:p>
            <a:pPr algn="just"/>
            <a:endParaRPr lang="en-GB" sz="1600" dirty="0">
              <a:solidFill>
                <a:prstClr val="black"/>
              </a:solidFill>
              <a:cs typeface="Arial" panose="020B0604020202020204" pitchFamily="34" charset="0"/>
            </a:endParaRPr>
          </a:p>
          <a:p>
            <a:pPr algn="just"/>
            <a:r>
              <a:rPr lang="en-GB" sz="1600" dirty="0">
                <a:solidFill>
                  <a:prstClr val="black"/>
                </a:solidFill>
              </a:rPr>
              <a:t>In order to move goods under CTC there are 3 distinct customs functions:</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Departure: completed at a Customs office / approved location under simplified procedure (authorised consignor /consignee)</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Transit: </a:t>
            </a:r>
            <a:r>
              <a:rPr lang="en-GB" sz="1600" dirty="0"/>
              <a:t>a requirement placed on CTC members that must </a:t>
            </a:r>
            <a:r>
              <a:rPr lang="en-GB" sz="1600" dirty="0">
                <a:solidFill>
                  <a:prstClr val="black"/>
                </a:solidFill>
              </a:rPr>
              <a:t>be performed when goods arrive in a new customs territory and must be </a:t>
            </a:r>
            <a:r>
              <a:rPr lang="en-GB" sz="1600" dirty="0"/>
              <a:t>completed by </a:t>
            </a:r>
            <a:r>
              <a:rPr lang="en-GB" sz="1600" dirty="0">
                <a:solidFill>
                  <a:prstClr val="black"/>
                </a:solidFill>
              </a:rPr>
              <a:t>a Customs office upon entry.</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Destination: completed at a Customs office / approved location under simplified procedure (authorised consignor /consignee)</a:t>
            </a:r>
          </a:p>
          <a:p>
            <a:pPr marL="342900" indent="-342900" algn="just">
              <a:buFont typeface="Arial" panose="020B0604020202020204" pitchFamily="34" charset="0"/>
              <a:buChar char="•"/>
            </a:pPr>
            <a:endParaRPr lang="en-GB" sz="1600" dirty="0">
              <a:solidFill>
                <a:prstClr val="black"/>
              </a:solidFill>
            </a:endParaRPr>
          </a:p>
          <a:p>
            <a:pPr marL="342900" indent="-342900" algn="just">
              <a:buFont typeface="Arial" panose="020B0604020202020204" pitchFamily="34" charset="0"/>
              <a:buChar char="•"/>
            </a:pPr>
            <a:endParaRPr lang="en-GB"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en-US" sz="1200"/>
              <a:t>OFFICIAL </a:t>
            </a:r>
            <a:endParaRPr lang="en-GB" sz="1200" dirty="0"/>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57</a:t>
            </a:fld>
            <a:endParaRPr lang="en-GB">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en-GB" sz="3200" dirty="0">
                <a:cs typeface="Arial" panose="020B0604020202020204" pitchFamily="34" charset="0"/>
              </a:rPr>
              <a:t>Goods arriving at UK Office of Transit</a:t>
            </a:r>
          </a:p>
        </p:txBody>
      </p:sp>
      <p:sp>
        <p:nvSpPr>
          <p:cNvPr id="11" name="TextBox 10"/>
          <p:cNvSpPr txBox="1"/>
          <p:nvPr/>
        </p:nvSpPr>
        <p:spPr>
          <a:xfrm>
            <a:off x="285226" y="520126"/>
            <a:ext cx="11610363" cy="5724644"/>
          </a:xfrm>
          <a:prstGeom prst="rect">
            <a:avLst/>
          </a:prstGeom>
          <a:noFill/>
        </p:spPr>
        <p:txBody>
          <a:bodyPr wrap="square" rtlCol="0">
            <a:spAutoFit/>
          </a:bodyPr>
          <a:lstStyle/>
          <a:p>
            <a:pPr algn="just"/>
            <a:endParaRPr lang="en-GB" sz="1600" dirty="0">
              <a:solidFill>
                <a:prstClr val="black"/>
              </a:solidFill>
              <a:latin typeface="Arail"/>
            </a:endParaRPr>
          </a:p>
          <a:p>
            <a:pPr algn="just"/>
            <a:r>
              <a:rPr lang="en-GB" sz="1400" dirty="0">
                <a:solidFill>
                  <a:prstClr val="black"/>
                </a:solidFill>
              </a:rPr>
              <a:t>Where goods arrive in the UK, they will follow the Office of Transit process. This is a check to confirm:</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100% of Transit Accompanying Documents (TAD) and the Master (also known as Movement) Reference Number (MRN) captured on the NCTS service (checks to be completed by Customs Officials). </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The information on the TAD is correct and has not been altered without good reason</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Any prescribed itinerary has been followed</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Customs seal applied at the Office of Departure or previous Office of Transit may be checked to ensure they are still intact.</a:t>
            </a:r>
          </a:p>
          <a:p>
            <a:pPr algn="just"/>
            <a:endParaRPr lang="en-GB" sz="1400" dirty="0">
              <a:solidFill>
                <a:prstClr val="black"/>
              </a:solidFill>
            </a:endParaRPr>
          </a:p>
          <a:p>
            <a:pPr algn="just"/>
            <a:r>
              <a:rPr lang="en-GB" sz="1400" dirty="0">
                <a:solidFill>
                  <a:prstClr val="black"/>
                </a:solidFill>
              </a:rPr>
              <a:t>The Office of Transit will also record any minor irregularities or </a:t>
            </a:r>
            <a:r>
              <a:rPr lang="en-GB" sz="1400" dirty="0" err="1">
                <a:solidFill>
                  <a:prstClr val="black"/>
                </a:solidFill>
              </a:rPr>
              <a:t>en</a:t>
            </a:r>
            <a:r>
              <a:rPr lang="en-GB" sz="1400" dirty="0">
                <a:solidFill>
                  <a:prstClr val="black"/>
                </a:solidFill>
              </a:rPr>
              <a:t>-route events before releasing the goods to continue to the next Office of Transit or Office of </a:t>
            </a:r>
            <a:r>
              <a:rPr lang="en-GB" sz="1400" dirty="0" smtClean="0">
                <a:solidFill>
                  <a:prstClr val="black"/>
                </a:solidFill>
              </a:rPr>
              <a:t>Destination </a:t>
            </a:r>
            <a:r>
              <a:rPr lang="en-GB" sz="1400" dirty="0" smtClean="0">
                <a:solidFill>
                  <a:srgbClr val="FF0000"/>
                </a:solidFill>
              </a:rPr>
              <a:t>or authorised consignee’s approved premises</a:t>
            </a:r>
            <a:r>
              <a:rPr lang="en-GB" sz="1400" dirty="0" smtClean="0">
                <a:solidFill>
                  <a:prstClr val="black"/>
                </a:solidFill>
              </a:rPr>
              <a:t>.</a:t>
            </a:r>
            <a:r>
              <a:rPr lang="en-GB" sz="1400" dirty="0">
                <a:solidFill>
                  <a:prstClr val="black"/>
                </a:solidFill>
              </a:rPr>
              <a:t> </a:t>
            </a:r>
          </a:p>
          <a:p>
            <a:pPr algn="just"/>
            <a:endParaRPr lang="en-GB" sz="1400" dirty="0">
              <a:solidFill>
                <a:prstClr val="black"/>
              </a:solidFill>
            </a:endParaRPr>
          </a:p>
          <a:p>
            <a:pPr algn="just"/>
            <a:r>
              <a:rPr lang="en-GB" sz="1400" dirty="0">
                <a:solidFill>
                  <a:prstClr val="black"/>
                </a:solidFill>
              </a:rPr>
              <a:t>If a major irregularity is identified, Customs will terminate the movement at the Office of Transit, which will then become the Office of Destination.</a:t>
            </a:r>
          </a:p>
          <a:p>
            <a:pPr algn="just"/>
            <a:endParaRPr lang="en-GB" sz="1400" b="1" dirty="0">
              <a:solidFill>
                <a:prstClr val="black"/>
              </a:solidFill>
            </a:endParaRPr>
          </a:p>
          <a:p>
            <a:pPr algn="just"/>
            <a:r>
              <a:rPr lang="en-GB" sz="1400" b="1" dirty="0">
                <a:solidFill>
                  <a:prstClr val="black"/>
                </a:solidFill>
              </a:rPr>
              <a:t>Moving goods into or through the UK under CTC - Office of Transit at Dover and Holyhead</a:t>
            </a:r>
          </a:p>
          <a:p>
            <a:pPr algn="just"/>
            <a:r>
              <a:rPr lang="en-GB" sz="1400" dirty="0">
                <a:solidFill>
                  <a:prstClr val="black"/>
                </a:solidFill>
              </a:rPr>
              <a:t>To enable HMRC to complete the Office of Transit function you must present the following before arrival of goods into the UK (most likely at check-in), your:</a:t>
            </a:r>
          </a:p>
          <a:p>
            <a:pPr marL="342900" indent="-342900" algn="just">
              <a:buAutoNum type="arabicPeriod"/>
            </a:pPr>
            <a:r>
              <a:rPr lang="en-GB" sz="1400" dirty="0">
                <a:solidFill>
                  <a:prstClr val="black"/>
                </a:solidFill>
              </a:rPr>
              <a:t>TAD for scanning</a:t>
            </a:r>
          </a:p>
          <a:p>
            <a:pPr marL="342900" indent="-342900" algn="just">
              <a:buAutoNum type="arabicPeriod"/>
            </a:pPr>
            <a:r>
              <a:rPr lang="en-GB" sz="1400" dirty="0">
                <a:solidFill>
                  <a:prstClr val="black"/>
                </a:solidFill>
              </a:rPr>
              <a:t>Vehicle Registration Number </a:t>
            </a:r>
          </a:p>
          <a:p>
            <a:pPr algn="just"/>
            <a:endParaRPr lang="en-GB" sz="1400" b="1" dirty="0">
              <a:solidFill>
                <a:prstClr val="black"/>
              </a:solidFill>
            </a:endParaRPr>
          </a:p>
          <a:p>
            <a:pPr algn="just"/>
            <a:r>
              <a:rPr lang="en-GB" sz="1400" b="1" dirty="0">
                <a:solidFill>
                  <a:prstClr val="black"/>
                </a:solidFill>
              </a:rPr>
              <a:t>Office of Transit at Eurotunnel</a:t>
            </a:r>
          </a:p>
          <a:p>
            <a:r>
              <a:rPr lang="en-GB" sz="1400" dirty="0">
                <a:solidFill>
                  <a:prstClr val="black"/>
                </a:solidFill>
              </a:rPr>
              <a:t>Alternative arrangements are being considered to process Office of Transit functions for goods moving through Eurotunnel. We will update the guidance when these arrangements have been finalised.</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en-US" sz="1200"/>
              <a:t>OFFICIAL </a:t>
            </a:r>
            <a:endParaRPr lang="en-GB" sz="1200" dirty="0"/>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en-GB" sz="3600" dirty="0">
                <a:latin typeface="+mn-lt"/>
                <a:ea typeface="+mn-ea"/>
                <a:cs typeface="Arial" panose="020B0604020202020204" pitchFamily="34" charset="0"/>
              </a:rPr>
              <a:t>Transit and the Common Transit Convention (CTC)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endParaRPr lang="en-GB" sz="100" dirty="0" err="1">
              <a:solidFill>
                <a:srgbClr val="FFFFFF">
                  <a:alpha val="0"/>
                </a:srgbClr>
              </a:solidFill>
            </a:endParaRPr>
          </a:p>
        </p:txBody>
      </p:sp>
      <p:sp>
        <p:nvSpPr>
          <p:cNvPr id="5" name="Footer Placeholder 4"/>
          <p:cNvSpPr>
            <a:spLocks noGrp="1"/>
          </p:cNvSpPr>
          <p:nvPr>
            <p:ph type="ftr" sz="quarter" idx="11"/>
          </p:nvPr>
        </p:nvSpPr>
        <p:spPr>
          <a:xfrm>
            <a:off x="7924800" y="6356350"/>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58</a:t>
            </a:fld>
            <a:endParaRPr lang="en-GB"/>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 </a:t>
            </a:r>
          </a:p>
          <a:p>
            <a:pPr defTabSz="914156"/>
            <a:r>
              <a:rPr lang="en-GB" sz="2000" b="1" dirty="0">
                <a:solidFill>
                  <a:prstClr val="black"/>
                </a:solidFill>
              </a:rPr>
              <a:t>The principal of the movement will apply to move goods under Common Transit Convention Rules</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endParaRPr lang="en-GB" sz="1050" dirty="0">
              <a:solidFill>
                <a:prstClr val="black"/>
              </a:solidFill>
            </a:endParaRPr>
          </a:p>
          <a:p>
            <a:pPr algn="just"/>
            <a:r>
              <a:rPr lang="en-GB" altLang="en-GB" sz="1050" dirty="0">
                <a:solidFill>
                  <a:prstClr val="black"/>
                </a:solidFill>
                <a:cs typeface="Arial" panose="020B0604020202020204" pitchFamily="34" charset="0"/>
              </a:rPr>
              <a:t>Access to New Computerised Transit System (NCTS) via:</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Email</a:t>
            </a:r>
          </a:p>
          <a:p>
            <a:pPr defTabSz="914156"/>
            <a:endParaRPr lang="en-GB" sz="1200" dirty="0">
              <a:solidFill>
                <a:prstClr val="black"/>
              </a:solidFill>
            </a:endParaRPr>
          </a:p>
          <a:p>
            <a:pPr defTabSz="914156"/>
            <a:endParaRPr lang="en-GB" sz="1200" dirty="0">
              <a:solidFill>
                <a:prstClr val="black"/>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r>
              <a:rPr lang="en-GB" sz="1050" dirty="0">
                <a:solidFill>
                  <a:prstClr val="black"/>
                </a:solidFill>
                <a:cs typeface="Arial" panose="020B0604020202020204" pitchFamily="34" charset="0"/>
              </a:rPr>
              <a:t>Before a Transit movement can begin the Principal of the Movement must have the following in place : -</a:t>
            </a: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Economic Operator Registration Identification (EORI) </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(Transit movements starting in the UK must have a UK EORI)</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Guarantee covering the value of duties and taxes for the goods being moved</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The service will validate that the guarantee:</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Is provided by an authorised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Does not exceed the amount of guarantee available to that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Community Service Providers must state the true value of the guarantee</a:t>
            </a:r>
          </a:p>
          <a:p>
            <a:pPr marL="628650" lvl="1"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A Entry Summary Declaration also known as Safety and Security Declaration – required for the movement of any goods across borders.</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Transit Accompany Document (TAD)</a:t>
            </a:r>
          </a:p>
          <a:p>
            <a:pPr algn="just" fontAlgn="t"/>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The Principal of the Movement supplies the haulier with the TAD including the MRN.</a:t>
            </a:r>
          </a:p>
          <a:p>
            <a:pPr marL="171450" indent="-171450" algn="just" fontAlgn="t">
              <a:buFont typeface="Arial" panose="020B0604020202020204" pitchFamily="34" charset="0"/>
              <a:buChar char="•"/>
            </a:pPr>
            <a:endParaRPr lang="en-GB" sz="1200" dirty="0">
              <a:solidFill>
                <a:prstClr val="black"/>
              </a:solidFill>
              <a:latin typeface="Arial" panose="020B0604020202020204" pitchFamily="34" charset="0"/>
            </a:endParaRPr>
          </a:p>
          <a:p>
            <a:pPr defTabSz="1087834"/>
            <a:endParaRPr lang="en-US" sz="1050" b="1" dirty="0">
              <a:solidFill>
                <a:prstClr val="black"/>
              </a:solidFill>
            </a:endParaRP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TRANSIT ACCOMPANYING DOCUMENT IS NOT ISSUED?</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Goods cannot be moved and/or will be prevented from entering Transit, if the appropriate permissions are not in place. Traders will need to move goods under another customs regime.</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rPr>
              <a:t>Goods will not be able to be embarked by a carrier if an appropriate customs entry has not been made. The TAD can be used as proof that goods can be moved on arrival at a port. (RoRo Requirement)</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en-GB" smtClean="0">
                <a:solidFill>
                  <a:prstClr val="black">
                    <a:tint val="75000"/>
                  </a:prstClr>
                </a:solidFill>
              </a:rPr>
              <a:pPr/>
              <a:t>59</a:t>
            </a:fld>
            <a:endParaRPr lang="en-GB">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050" dirty="0">
                <a:solidFill>
                  <a:prstClr val="black"/>
                </a:solidFill>
                <a:cs typeface="Arial" panose="020B0604020202020204" pitchFamily="34" charset="0"/>
              </a:rPr>
              <a:t>The Principal of </a:t>
            </a:r>
            <a:r>
              <a:rPr lang="en-GB" sz="1050" dirty="0">
                <a:solidFill>
                  <a:schemeClr val="tx1"/>
                </a:solidFill>
                <a:cs typeface="Arial" panose="020B0604020202020204" pitchFamily="34" charset="0"/>
              </a:rPr>
              <a:t>the Movement (A Trader or their Representative). Sometimes called the declarant.  </a:t>
            </a:r>
          </a:p>
          <a:p>
            <a:pPr defTabSz="914156"/>
            <a:r>
              <a:rPr lang="en-GB" sz="1050" dirty="0">
                <a:solidFill>
                  <a:schemeClr val="tx1"/>
                </a:solidFill>
                <a:cs typeface="Arial" panose="020B0604020202020204" pitchFamily="34" charset="0"/>
              </a:rPr>
              <a:t>To make a transit declaration, the Principal of the Movement must already have:</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An EORI</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 Guarantee covering the </a:t>
            </a:r>
            <a:r>
              <a:rPr lang="en-GB" sz="1050" dirty="0">
                <a:solidFill>
                  <a:prstClr val="black"/>
                </a:solidFill>
                <a:cs typeface="Arial" panose="020B0604020202020204" pitchFamily="34" charset="0"/>
              </a:rPr>
              <a:t>value of duties and taxes for the goods being moved</a:t>
            </a:r>
            <a:endParaRPr lang="en-GB" sz="1050" dirty="0">
              <a:solidFill>
                <a:srgbClr val="FF0000"/>
              </a:solidFill>
              <a:cs typeface="Arial" panose="020B0604020202020204" pitchFamily="34" charset="0"/>
            </a:endParaRPr>
          </a:p>
          <a:p>
            <a:pPr defTabSz="914156"/>
            <a:endParaRPr lang="en-GB"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algn="just" defTabSz="914156"/>
            <a:r>
              <a:rPr lang="en-GB" sz="1050" dirty="0">
                <a:solidFill>
                  <a:prstClr val="black"/>
                </a:solidFill>
                <a:cs typeface="Arial" panose="020B0604020202020204" pitchFamily="34" charset="0"/>
              </a:rPr>
              <a:t>Transit allows traders to move goods under suspense of duty</a:t>
            </a:r>
          </a:p>
          <a:p>
            <a:pPr algn="just" defTabSz="914156"/>
            <a:r>
              <a:rPr lang="en-GB" sz="1050" dirty="0">
                <a:solidFill>
                  <a:prstClr val="black"/>
                </a:solidFill>
                <a:cs typeface="Arial" panose="020B0604020202020204" pitchFamily="34" charset="0"/>
              </a:rPr>
              <a:t>To allow HMG to record the Transit on NCTS, the Principal of the movement must make a Transit declaration. This generates a Master (also known as Movement) Reference Number (MRN)  and creation of the Transit Accompanying Document (TAD) containing the MRN </a:t>
            </a:r>
            <a:r>
              <a:rPr lang="en-GB" sz="1050" dirty="0">
                <a:solidFill>
                  <a:schemeClr val="tx1"/>
                </a:solidFill>
                <a:cs typeface="Arial" panose="020B0604020202020204" pitchFamily="34" charset="0"/>
              </a:rPr>
              <a:t>and details of the Customs Comprehensive Guarantee.</a:t>
            </a:r>
          </a:p>
          <a:p>
            <a:pPr algn="just" defTabSz="914156"/>
            <a:r>
              <a:rPr lang="en-GB" sz="1050" dirty="0">
                <a:solidFill>
                  <a:schemeClr val="tx1"/>
                </a:solidFill>
                <a:cs typeface="Arial" panose="020B0604020202020204" pitchFamily="34" charset="0"/>
              </a:rPr>
              <a:t>The TAD may be supplemented by a list of items.</a:t>
            </a:r>
          </a:p>
          <a:p>
            <a:pPr defTabSz="914156"/>
            <a:endParaRPr lang="en-GB" sz="1200" dirty="0">
              <a:solidFill>
                <a:prstClr val="black"/>
              </a:solidFill>
            </a:endParaRPr>
          </a:p>
          <a:p>
            <a:pPr algn="just"/>
            <a:endParaRPr lang="en-GB"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p:txBody>
      </p:sp>
      <p:sp>
        <p:nvSpPr>
          <p:cNvPr id="3" name="Footer Placeholder 2"/>
          <p:cNvSpPr>
            <a:spLocks noGrp="1"/>
          </p:cNvSpPr>
          <p:nvPr>
            <p:ph type="ftr" sz="quarter" idx="11"/>
          </p:nvPr>
        </p:nvSpPr>
        <p:spPr>
          <a:xfrm>
            <a:off x="7905565" y="6356350"/>
            <a:ext cx="4114800" cy="365125"/>
          </a:xfrm>
        </p:spPr>
        <p:txBody>
          <a:bodyPr/>
          <a:lstStyle/>
          <a:p>
            <a:r>
              <a:rPr lang="en-US"/>
              <a:t>OFFICIAL </a:t>
            </a:r>
            <a:endParaRPr lang="en-GB" dirty="0"/>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Registration - Economic Operator Registration and Identification (EORI) number – imports to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EU EORI Number be used to submit Entry Summary Declarations in UK ICS.</a:t>
            </a:r>
          </a:p>
          <a:p>
            <a:pPr marL="628650" lvl="1" indent="-171450" defTabSz="914156">
              <a:buFont typeface="Courier New" panose="02070309020205020404" pitchFamily="49" charset="0"/>
              <a:buChar char="o"/>
            </a:pPr>
            <a:r>
              <a:rPr lang="en-GB" sz="1050" dirty="0">
                <a:solidFill>
                  <a:schemeClr val="tx1"/>
                </a:solidFill>
                <a:cs typeface="Calibri"/>
              </a:rPr>
              <a:t>No, a UK EORI Number is required to submit Entry Summary Declarations in UK’s ICS. (Requirement </a:t>
            </a:r>
            <a:r>
              <a:rPr lang="en-GB" sz="1050" dirty="0">
                <a:solidFill>
                  <a:schemeClr val="tx1"/>
                </a:solidFill>
              </a:rPr>
              <a:t>for at least six months from 31</a:t>
            </a:r>
            <a:r>
              <a:rPr lang="en-GB" sz="1050" baseline="30000" dirty="0">
                <a:solidFill>
                  <a:schemeClr val="tx1"/>
                </a:solidFill>
              </a:rPr>
              <a:t>st</a:t>
            </a:r>
            <a:r>
              <a:rPr lang="en-GB" sz="1050" dirty="0">
                <a:solidFill>
                  <a:schemeClr val="tx1"/>
                </a:solidFill>
              </a:rPr>
              <a:t> October 2019)</a:t>
            </a:r>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import (or export) goods. Haulage companies, ferry operators or their representatives will be unable to submit Entry Summary Declarations</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6</a:t>
            </a:fld>
            <a:endParaRPr lang="en-GB">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Importers / their representatives – To submit the relevant declaration to import goods using HMRC Systems – CHIEF and CDS</a:t>
            </a:r>
          </a:p>
          <a:p>
            <a:pPr marL="171450" indent="-171450" algn="just" defTabSz="914156">
              <a:buFont typeface="Arial"/>
              <a:buChar char="•"/>
            </a:pPr>
            <a:r>
              <a:rPr lang="en-GB" sz="1050" dirty="0">
                <a:solidFill>
                  <a:schemeClr val="tx1"/>
                </a:solidFill>
                <a:cs typeface="Calibri" panose="020F0502020204030204"/>
              </a:rPr>
              <a:t>Haulier / Haulage Company / their representative – Entry Summary Declarations (also known as Safety &amp; Security Declarations) for imports coming into the UK will not be required for at least six months from 31st October 2019.</a:t>
            </a:r>
          </a:p>
          <a:p>
            <a:pPr marL="171450" indent="-171450" algn="just" defTabSz="914156">
              <a:buFont typeface="Arial"/>
              <a:buChar char="•"/>
            </a:pPr>
            <a:r>
              <a:rPr lang="en-GB" sz="1050" dirty="0">
                <a:solidFill>
                  <a:schemeClr val="tx1"/>
                </a:solidFill>
                <a:cs typeface="Calibri" panose="020F0502020204030204"/>
              </a:rPr>
              <a:t>Ferry Operator/ their representative – To submit Entry Summary Declarations in ICS for unaccompanied imports. </a:t>
            </a:r>
            <a:r>
              <a:rPr lang="en-GB" sz="1050" dirty="0" smtClean="0">
                <a:solidFill>
                  <a:schemeClr val="tx1"/>
                </a:solidFill>
                <a:cs typeface="Calibri" panose="020F0502020204030204"/>
              </a:rPr>
              <a:t>(</a:t>
            </a:r>
            <a:r>
              <a:rPr lang="en-GB" sz="1050" dirty="0" smtClean="0">
                <a:solidFill>
                  <a:srgbClr val="FF0000"/>
                </a:solidFill>
                <a:cs typeface="Calibri" panose="020F0502020204030204"/>
              </a:rPr>
              <a:t>will not be required for at least six months from 31 October 2019</a:t>
            </a:r>
            <a:r>
              <a:rPr lang="en-GB" sz="1050" dirty="0" smtClean="0">
                <a:solidFill>
                  <a:schemeClr val="tx1"/>
                </a:solidFill>
                <a:cs typeface="Calibri" panose="020F0502020204030204"/>
              </a:rPr>
              <a:t>).</a:t>
            </a:r>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into (or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import goods to the UK </a:t>
            </a:r>
            <a:r>
              <a:rPr lang="en-GB" sz="1050" u="sng" dirty="0">
                <a:solidFill>
                  <a:schemeClr val="tx1"/>
                </a:solidFill>
              </a:rPr>
              <a:t>and</a:t>
            </a:r>
            <a:r>
              <a:rPr lang="en-GB" sz="1050" dirty="0">
                <a:solidFill>
                  <a:schemeClr val="tx1"/>
                </a:solidFill>
              </a:rPr>
              <a:t> export goods from the EU will need both a UK EORI and an EU EORI number. However, if a UK trader is not directly interacting with EU customs authorities; for example if they are using a haulier or customs agent export goods from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3. </a:t>
            </a:r>
            <a:r>
              <a:rPr lang="en-GB" sz="1050" dirty="0">
                <a:solidFill>
                  <a:prstClr val="black"/>
                </a:solidFill>
                <a:cs typeface="Arial" panose="020B0604020202020204" pitchFamily="34" charset="0"/>
              </a:rPr>
              <a:t>The driver on arrival at Office of Destination must present the goods and TAD, including the MRN</a:t>
            </a: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a:t>
            </a:r>
          </a:p>
          <a:p>
            <a:pPr defTabSz="914156"/>
            <a:r>
              <a:rPr lang="en-GB" sz="1400" b="1" dirty="0">
                <a:solidFill>
                  <a:prstClr val="black"/>
                </a:solidFill>
              </a:rPr>
              <a:t>Driver must present the goods and Transit Accompany Document (TAD) including Master Reference Number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p>
          <a:p>
            <a:pPr defTabSz="914156"/>
            <a:r>
              <a:rPr lang="en-GB" sz="1050" dirty="0">
                <a:solidFill>
                  <a:prstClr val="black"/>
                </a:solidFill>
                <a:cs typeface="Arial" panose="020B0604020202020204" pitchFamily="34" charset="0"/>
              </a:rPr>
              <a:t>The Office of Departure and Destination functions can be completed at a customs office or an approved location </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The Office of Transit functions are a requirement placed on CTC members that must be performed when goods arrive in a new customs territory and must be completed at a customs office upon entry.</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endParaRPr lang="en-US" sz="1050" b="1" dirty="0">
              <a:solidFill>
                <a:prstClr val="black"/>
              </a:solidFill>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a:t>
            </a:r>
            <a:r>
              <a:rPr lang="en-GB" sz="1050" dirty="0" smtClean="0">
                <a:solidFill>
                  <a:prstClr val="black"/>
                </a:solidFill>
                <a:cs typeface="Arial" panose="020B0604020202020204" pitchFamily="34" charset="0"/>
              </a:rPr>
              <a:t>). </a:t>
            </a:r>
            <a:r>
              <a:rPr lang="en-GB" sz="1050" dirty="0" smtClean="0">
                <a:solidFill>
                  <a:srgbClr val="FF0000"/>
                </a:solidFill>
                <a:cs typeface="Arial" panose="020B0604020202020204" pitchFamily="34" charset="0"/>
              </a:rPr>
              <a:t>If transit movement is started at authorised consignor premises there is no requirement to present the goods at the office of departure.</a:t>
            </a:r>
            <a:endParaRPr lang="en-GB" sz="1050" dirty="0">
              <a:solidFill>
                <a:srgbClr val="FF0000"/>
              </a:solidFill>
              <a:cs typeface="Arial" panose="020B0604020202020204" pitchFamily="34" charset="0"/>
            </a:endParaRP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Transit must present the goods, TAD, including MRN and any other accompanying documents</a:t>
            </a: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Destination must present the goods, TAD, including MRN and any other accompanying documents</a:t>
            </a: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THE DRIVER DOES NOT ATTEND A CUSTOMS OFFICE OR APPROVED LOCATION?</a:t>
            </a:r>
          </a:p>
          <a:p>
            <a:pPr defTabSz="914156"/>
            <a:endParaRPr lang="en-GB" sz="600" b="1" dirty="0">
              <a:solidFill>
                <a:prstClr val="black"/>
              </a:solidFill>
            </a:endParaRPr>
          </a:p>
          <a:p>
            <a:pPr defTabSz="914156"/>
            <a:r>
              <a:rPr lang="en-US" sz="1050" dirty="0">
                <a:solidFill>
                  <a:prstClr val="black"/>
                </a:solidFill>
                <a:cs typeface="Arial" panose="020B0604020202020204" pitchFamily="34" charset="0"/>
              </a:rPr>
              <a:t>Goods and TAD are unable to move under Transit until they are presented by the driver at the Office of Departure.</a:t>
            </a:r>
          </a:p>
          <a:p>
            <a:pPr defTabSz="914156"/>
            <a:r>
              <a:rPr lang="en-US" sz="1050" dirty="0">
                <a:solidFill>
                  <a:prstClr val="black"/>
                </a:solidFill>
                <a:cs typeface="Arial" panose="020B0604020202020204" pitchFamily="34" charset="0"/>
              </a:rPr>
              <a:t>However If the goods fail to arrive at the Office of Destination or Authorised Consignee premises within the time limit then </a:t>
            </a:r>
            <a:r>
              <a:rPr lang="en-GB" sz="1050" dirty="0">
                <a:solidFill>
                  <a:prstClr val="black"/>
                </a:solidFill>
                <a:cs typeface="Arial" panose="020B0604020202020204" pitchFamily="34" charset="0"/>
              </a:rPr>
              <a:t>HMG may consider calling upon the guarantee to claim liability</a:t>
            </a:r>
            <a:r>
              <a:rPr lang="en-GB"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en-GB" smtClean="0">
                <a:solidFill>
                  <a:prstClr val="black">
                    <a:tint val="75000"/>
                  </a:prstClr>
                </a:solidFill>
              </a:rPr>
              <a:pPr/>
              <a:t>60</a:t>
            </a:fld>
            <a:endParaRPr lang="en-GB">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1. </a:t>
            </a: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 </a:t>
            </a:r>
            <a:endParaRPr lang="en-GB"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1. </a:t>
            </a:r>
            <a:r>
              <a:rPr lang="en-GB" sz="1050" dirty="0">
                <a:solidFill>
                  <a:prstClr val="black"/>
                </a:solidFill>
                <a:cs typeface="Arial" panose="020B0604020202020204" pitchFamily="34" charset="0"/>
              </a:rPr>
              <a:t>To begin the transit movement of goods, Border Force or Consignor will then give the driver their TAD, including the 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2. </a:t>
            </a:r>
            <a:r>
              <a:rPr lang="en-GB" sz="1050" dirty="0">
                <a:solidFill>
                  <a:prstClr val="black"/>
                </a:solidFill>
                <a:cs typeface="Arial" panose="020B0604020202020204" pitchFamily="34" charset="0"/>
              </a:rPr>
              <a:t>The driver on arrival at Office of Transit must present the goods and TAD, including MRN</a:t>
            </a:r>
          </a:p>
          <a:p>
            <a:pPr defTabSz="914156"/>
            <a:endParaRPr lang="en-GB"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2. </a:t>
            </a:r>
            <a:r>
              <a:rPr lang="en-GB" sz="1050" dirty="0">
                <a:solidFill>
                  <a:prstClr val="black"/>
                </a:solidFill>
                <a:cs typeface="Arial" panose="020B0604020202020204" pitchFamily="34" charset="0"/>
              </a:rPr>
              <a:t>To advise the Office of Departure of their arrival into a new customs territory. This confirms the movement has reached its relevant checkpoint in the transit movement.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3. </a:t>
            </a:r>
            <a:r>
              <a:rPr lang="en-GB" sz="1050" dirty="0">
                <a:solidFill>
                  <a:prstClr val="black"/>
                </a:solidFill>
                <a:cs typeface="Arial" panose="020B0604020202020204" pitchFamily="34" charset="0"/>
              </a:rPr>
              <a:t>To conclude the transit movement of goods and for the Office of Destination to inform the Office of Departure to release the guarantee.</a:t>
            </a:r>
          </a:p>
        </p:txBody>
      </p:sp>
      <p:sp>
        <p:nvSpPr>
          <p:cNvPr id="3" name="Footer Placeholder 2"/>
          <p:cNvSpPr>
            <a:spLocks noGrp="1"/>
          </p:cNvSpPr>
          <p:nvPr>
            <p:ph type="ftr" sz="quarter" idx="11"/>
          </p:nvPr>
        </p:nvSpPr>
        <p:spPr>
          <a:xfrm>
            <a:off x="7913951" y="6347416"/>
            <a:ext cx="4114800" cy="365125"/>
          </a:xfrm>
        </p:spPr>
        <p:txBody>
          <a:bodyPr/>
          <a:lstStyle/>
          <a:p>
            <a:r>
              <a:rPr lang="en-US"/>
              <a:t>OFFICIAL </a:t>
            </a:r>
            <a:endParaRPr lang="en-GB" dirty="0"/>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7"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4" name="Rectangle 40"/>
            <p:cNvSpPr>
              <a:spLocks noChangeArrowheads="1"/>
            </p:cNvSpPr>
            <p:nvPr/>
          </p:nvSpPr>
          <p:spPr bwMode="auto">
            <a:xfrm>
              <a:off x="3527" y="364"/>
              <a:ext cx="4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r>
                <a:rPr lang="en-US" altLang="en-US" sz="900" dirty="0">
                  <a:solidFill>
                    <a:srgbClr val="FFFFFF"/>
                  </a:solidFill>
                  <a:latin typeface="Calibri" panose="020F0502020204030204" pitchFamily="34" charset="0"/>
                </a:rPr>
                <a:t>goods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95" name="Rectangle 41"/>
            <p:cNvSpPr>
              <a:spLocks noChangeArrowheads="1"/>
            </p:cNvSpPr>
            <p:nvPr/>
          </p:nvSpPr>
          <p:spPr bwMode="auto">
            <a:xfrm>
              <a:off x="4044" y="364"/>
              <a:ext cx="1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56" name="Rectangle 42"/>
            <p:cNvSpPr>
              <a:spLocks noChangeArrowheads="1"/>
            </p:cNvSpPr>
            <p:nvPr/>
          </p:nvSpPr>
          <p:spPr bwMode="auto">
            <a:xfrm>
              <a:off x="4283" y="364"/>
              <a:ext cx="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of </a:t>
              </a:r>
              <a:endParaRPr lang="en-US" altLang="en-US" sz="900">
                <a:solidFill>
                  <a:prstClr val="black"/>
                </a:solidFill>
              </a:endParaRPr>
            </a:p>
          </p:txBody>
        </p:sp>
        <p:sp>
          <p:nvSpPr>
            <p:cNvPr id="1060" name="Rectangle 43"/>
            <p:cNvSpPr>
              <a:spLocks noChangeArrowheads="1"/>
            </p:cNvSpPr>
            <p:nvPr/>
          </p:nvSpPr>
          <p:spPr bwMode="auto">
            <a:xfrm>
              <a:off x="4378" y="364"/>
              <a:ext cx="2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Transit</a:t>
              </a:r>
              <a:endParaRPr lang="en-US"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4" name="Rectangle 46"/>
            <p:cNvSpPr>
              <a:spLocks noChangeArrowheads="1"/>
            </p:cNvSpPr>
            <p:nvPr/>
          </p:nvSpPr>
          <p:spPr bwMode="auto">
            <a:xfrm>
              <a:off x="5025" y="358"/>
              <a:ext cx="2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65" name="Rectangle 47"/>
            <p:cNvSpPr>
              <a:spLocks noChangeArrowheads="1"/>
            </p:cNvSpPr>
            <p:nvPr/>
          </p:nvSpPr>
          <p:spPr bwMode="auto">
            <a:xfrm>
              <a:off x="5303" y="358"/>
              <a:ext cx="15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 of Destination / Authorised Consignee Location </a:t>
              </a:r>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Haulier</a:t>
              </a:r>
              <a:r>
                <a:rPr lang="en-US" altLang="en-US" sz="650" b="1" dirty="0">
                  <a:solidFill>
                    <a:srgbClr val="FFFFFF"/>
                  </a:solidFill>
                  <a:latin typeface="Calibri" panose="020F0502020204030204" pitchFamily="34" charset="0"/>
                </a:rPr>
                <a:t> presents </a:t>
              </a:r>
              <a:endParaRPr lang="en-US" altLang="en-US" sz="650" dirty="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at Office of </a:t>
              </a:r>
              <a:endParaRPr lang="en-US" altLang="en-US" sz="65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Collects goods.. </a:t>
              </a:r>
              <a:endParaRPr lang="en-US" altLang="en-US" sz="650">
                <a:solidFill>
                  <a:prstClr val="black"/>
                </a:solidFill>
              </a:endParaRPr>
            </a:p>
          </p:txBody>
        </p:sp>
        <p:sp>
          <p:nvSpPr>
            <p:cNvPr id="1097" name="Rectangle 79"/>
            <p:cNvSpPr>
              <a:spLocks noChangeArrowheads="1"/>
            </p:cNvSpPr>
            <p:nvPr/>
          </p:nvSpPr>
          <p:spPr bwMode="auto">
            <a:xfrm>
              <a:off x="1487" y="1560"/>
              <a:ext cx="35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TAD at </a:t>
              </a:r>
              <a:endParaRPr lang="en-US" altLang="en-US" sz="650">
                <a:solidFill>
                  <a:prstClr val="black"/>
                </a:solidFill>
              </a:endParaRPr>
            </a:p>
          </p:txBody>
        </p:sp>
        <p:sp>
          <p:nvSpPr>
            <p:cNvPr id="1098" name="Rectangle 80"/>
            <p:cNvSpPr>
              <a:spLocks noChangeArrowheads="1"/>
            </p:cNvSpPr>
            <p:nvPr/>
          </p:nvSpPr>
          <p:spPr bwMode="auto">
            <a:xfrm>
              <a:off x="1574" y="161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099" name="Rectangle 81"/>
            <p:cNvSpPr>
              <a:spLocks noChangeArrowheads="1"/>
            </p:cNvSpPr>
            <p:nvPr/>
          </p:nvSpPr>
          <p:spPr bwMode="auto">
            <a:xfrm>
              <a:off x="1526" y="1675"/>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Departure in </a:t>
              </a:r>
              <a:endParaRPr lang="en-US" altLang="en-US" sz="650">
                <a:solidFill>
                  <a:prstClr val="black"/>
                </a:solidFill>
              </a:endParaRPr>
            </a:p>
          </p:txBody>
        </p:sp>
        <p:sp>
          <p:nvSpPr>
            <p:cNvPr id="1100" name="Rectangle 82"/>
            <p:cNvSpPr>
              <a:spLocks noChangeArrowheads="1"/>
            </p:cNvSpPr>
            <p:nvPr/>
          </p:nvSpPr>
          <p:spPr bwMode="auto">
            <a:xfrm>
              <a:off x="1484" y="1732"/>
              <a:ext cx="18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the first </a:t>
              </a:r>
              <a:endParaRPr lang="en-US" altLang="en-US" sz="650">
                <a:solidFill>
                  <a:prstClr val="black"/>
                </a:solidFill>
              </a:endParaRPr>
            </a:p>
          </p:txBody>
        </p:sp>
        <p:sp>
          <p:nvSpPr>
            <p:cNvPr id="1101" name="Rectangle 83"/>
            <p:cNvSpPr>
              <a:spLocks noChangeArrowheads="1"/>
            </p:cNvSpPr>
            <p:nvPr/>
          </p:nvSpPr>
          <p:spPr bwMode="auto">
            <a:xfrm>
              <a:off x="1685" y="1732"/>
              <a:ext cx="1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country </a:t>
              </a:r>
              <a:endParaRPr lang="en-US" altLang="en-US" sz="650">
                <a:solidFill>
                  <a:prstClr val="black"/>
                </a:solidFill>
              </a:endParaRPr>
            </a:p>
          </p:txBody>
        </p:sp>
        <p:sp>
          <p:nvSpPr>
            <p:cNvPr id="1102" name="Rectangle 84"/>
            <p:cNvSpPr>
              <a:spLocks noChangeArrowheads="1"/>
            </p:cNvSpPr>
            <p:nvPr/>
          </p:nvSpPr>
          <p:spPr bwMode="auto">
            <a:xfrm>
              <a:off x="1575" y="1790"/>
              <a:ext cx="1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a:t>
              </a:r>
              <a:endParaRPr lang="en-US" altLang="en-US" sz="65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4957" y="1593"/>
              <a:ext cx="2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Travels to </a:t>
              </a:r>
              <a:endParaRPr lang="en-US" altLang="en-US" sz="65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120" name="Rectangle 102"/>
            <p:cNvSpPr>
              <a:spLocks noChangeArrowheads="1"/>
            </p:cNvSpPr>
            <p:nvPr/>
          </p:nvSpPr>
          <p:spPr bwMode="auto">
            <a:xfrm>
              <a:off x="4983" y="3629"/>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Destination receives </a:t>
              </a:r>
              <a:endParaRPr lang="en-US" altLang="en-US" sz="650">
                <a:solidFill>
                  <a:prstClr val="black"/>
                </a:solidFill>
              </a:endParaRPr>
            </a:p>
          </p:txBody>
        </p:sp>
        <p:sp>
          <p:nvSpPr>
            <p:cNvPr id="1121" name="Rectangle 103"/>
            <p:cNvSpPr>
              <a:spLocks noChangeArrowheads="1"/>
            </p:cNvSpPr>
            <p:nvPr/>
          </p:nvSpPr>
          <p:spPr bwMode="auto">
            <a:xfrm>
              <a:off x="4990" y="3686"/>
              <a:ext cx="4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goods and sends an </a:t>
              </a:r>
              <a:endParaRPr lang="en-US" altLang="en-US" sz="650">
                <a:solidFill>
                  <a:prstClr val="black"/>
                </a:solidFill>
              </a:endParaRPr>
            </a:p>
          </p:txBody>
        </p:sp>
        <p:sp>
          <p:nvSpPr>
            <p:cNvPr id="1122" name="Rectangle 104"/>
            <p:cNvSpPr>
              <a:spLocks noChangeArrowheads="1"/>
            </p:cNvSpPr>
            <p:nvPr/>
          </p:nvSpPr>
          <p:spPr bwMode="auto">
            <a:xfrm>
              <a:off x="4952" y="3743"/>
              <a:ext cx="5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arrival message (NCTS) </a:t>
              </a:r>
              <a:endParaRPr lang="en-US" altLang="en-US" sz="650">
                <a:solidFill>
                  <a:prstClr val="black"/>
                </a:solidFill>
              </a:endParaRPr>
            </a:p>
          </p:txBody>
        </p:sp>
        <p:sp>
          <p:nvSpPr>
            <p:cNvPr id="1123" name="Rectangle 105"/>
            <p:cNvSpPr>
              <a:spLocks noChangeArrowheads="1"/>
            </p:cNvSpPr>
            <p:nvPr/>
          </p:nvSpPr>
          <p:spPr bwMode="auto">
            <a:xfrm>
              <a:off x="4962" y="3801"/>
              <a:ext cx="4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Office of Departure</a:t>
              </a:r>
              <a:endParaRPr lang="en-US" altLang="en-US" sz="65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6" name="Rectangle 108"/>
            <p:cNvSpPr>
              <a:spLocks noChangeArrowheads="1"/>
            </p:cNvSpPr>
            <p:nvPr/>
          </p:nvSpPr>
          <p:spPr bwMode="auto">
            <a:xfrm>
              <a:off x="3486" y="3431"/>
              <a:ext cx="2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Opportunity </a:t>
              </a:r>
              <a:endParaRPr lang="en-US" altLang="en-US" sz="650">
                <a:solidFill>
                  <a:prstClr val="black"/>
                </a:solidFill>
              </a:endParaRPr>
            </a:p>
          </p:txBody>
        </p:sp>
        <p:sp>
          <p:nvSpPr>
            <p:cNvPr id="1127" name="Rectangle 109"/>
            <p:cNvSpPr>
              <a:spLocks noChangeArrowheads="1"/>
            </p:cNvSpPr>
            <p:nvPr/>
          </p:nvSpPr>
          <p:spPr bwMode="auto">
            <a:xfrm>
              <a:off x="3487" y="3488"/>
              <a:ext cx="26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for BF/OGD </a:t>
              </a:r>
              <a:endParaRPr lang="en-US" altLang="en-US" sz="650">
                <a:solidFill>
                  <a:prstClr val="black"/>
                </a:solidFill>
              </a:endParaRPr>
            </a:p>
          </p:txBody>
        </p:sp>
        <p:sp>
          <p:nvSpPr>
            <p:cNvPr id="1128" name="Rectangle 110"/>
            <p:cNvSpPr>
              <a:spLocks noChangeArrowheads="1"/>
            </p:cNvSpPr>
            <p:nvPr/>
          </p:nvSpPr>
          <p:spPr bwMode="auto">
            <a:xfrm>
              <a:off x="3487" y="3546"/>
              <a:ext cx="2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carry out </a:t>
              </a:r>
              <a:endParaRPr lang="en-US" altLang="en-US" sz="650">
                <a:solidFill>
                  <a:prstClr val="black"/>
                </a:solidFill>
              </a:endParaRPr>
            </a:p>
          </p:txBody>
        </p:sp>
        <p:sp>
          <p:nvSpPr>
            <p:cNvPr id="1129" name="Rectangle 111"/>
            <p:cNvSpPr>
              <a:spLocks noChangeArrowheads="1"/>
            </p:cNvSpPr>
            <p:nvPr/>
          </p:nvSpPr>
          <p:spPr bwMode="auto">
            <a:xfrm>
              <a:off x="3498" y="3603"/>
              <a:ext cx="2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controls @ </a:t>
              </a:r>
              <a:endParaRPr lang="en-US" altLang="en-US" sz="650">
                <a:solidFill>
                  <a:prstClr val="black"/>
                </a:solidFill>
              </a:endParaRPr>
            </a:p>
          </p:txBody>
        </p:sp>
        <p:sp>
          <p:nvSpPr>
            <p:cNvPr id="1130" name="Rectangle 112"/>
            <p:cNvSpPr>
              <a:spLocks noChangeArrowheads="1"/>
            </p:cNvSpPr>
            <p:nvPr/>
          </p:nvSpPr>
          <p:spPr bwMode="auto">
            <a:xfrm>
              <a:off x="3576" y="36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Port</a:t>
              </a:r>
              <a:endParaRPr lang="en-US" altLang="en-US" sz="65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34" name="Rectangle 116"/>
            <p:cNvSpPr>
              <a:spLocks noChangeArrowheads="1"/>
            </p:cNvSpPr>
            <p:nvPr/>
          </p:nvSpPr>
          <p:spPr bwMode="auto">
            <a:xfrm>
              <a:off x="5613" y="3197"/>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Sends ‘OK to </a:t>
              </a:r>
              <a:endParaRPr lang="en-US" altLang="en-US" sz="650">
                <a:solidFill>
                  <a:prstClr val="black"/>
                </a:solidFill>
              </a:endParaRPr>
            </a:p>
          </p:txBody>
        </p:sp>
        <p:sp>
          <p:nvSpPr>
            <p:cNvPr id="1135" name="Rectangle 117"/>
            <p:cNvSpPr>
              <a:spLocks noChangeArrowheads="1"/>
            </p:cNvSpPr>
            <p:nvPr/>
          </p:nvSpPr>
          <p:spPr bwMode="auto">
            <a:xfrm>
              <a:off x="5495" y="3254"/>
              <a:ext cx="3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unload’ message </a:t>
              </a:r>
              <a:endParaRPr lang="en-US" altLang="en-US" sz="650">
                <a:solidFill>
                  <a:prstClr val="black"/>
                </a:solidFill>
              </a:endParaRPr>
            </a:p>
          </p:txBody>
        </p:sp>
        <p:sp>
          <p:nvSpPr>
            <p:cNvPr id="1136" name="Rectangle 118"/>
            <p:cNvSpPr>
              <a:spLocks noChangeArrowheads="1"/>
            </p:cNvSpPr>
            <p:nvPr/>
          </p:nvSpPr>
          <p:spPr bwMode="auto">
            <a:xfrm>
              <a:off x="5531" y="331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to Authorised </a:t>
              </a:r>
              <a:endParaRPr lang="en-US" altLang="en-US" sz="650" dirty="0">
                <a:solidFill>
                  <a:prstClr val="black"/>
                </a:solidFill>
              </a:endParaRPr>
            </a:p>
          </p:txBody>
        </p:sp>
        <p:sp>
          <p:nvSpPr>
            <p:cNvPr id="1137" name="Rectangle 119"/>
            <p:cNvSpPr>
              <a:spLocks noChangeArrowheads="1"/>
            </p:cNvSpPr>
            <p:nvPr/>
          </p:nvSpPr>
          <p:spPr bwMode="auto">
            <a:xfrm>
              <a:off x="5573" y="3369"/>
              <a:ext cx="22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Consignee</a:t>
              </a:r>
              <a:endParaRPr lang="en-US" altLang="en-US" sz="65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Authorised </a:t>
              </a:r>
              <a:endParaRPr lang="en-US" altLang="en-US" sz="650" dirty="0">
                <a:solidFill>
                  <a:prstClr val="black"/>
                </a:solidFill>
              </a:endParaRPr>
            </a:p>
          </p:txBody>
        </p:sp>
        <p:sp>
          <p:nvSpPr>
            <p:cNvPr id="1141" name="Rectangle 123"/>
            <p:cNvSpPr>
              <a:spLocks noChangeArrowheads="1"/>
            </p:cNvSpPr>
            <p:nvPr/>
          </p:nvSpPr>
          <p:spPr bwMode="auto">
            <a:xfrm>
              <a:off x="6378" y="798"/>
              <a:ext cx="4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consignee/location </a:t>
              </a:r>
              <a:endParaRPr lang="en-US" altLang="en-US" sz="650">
                <a:solidFill>
                  <a:prstClr val="black"/>
                </a:solidFill>
              </a:endParaRPr>
            </a:p>
          </p:txBody>
        </p:sp>
        <p:sp>
          <p:nvSpPr>
            <p:cNvPr id="1142" name="Rectangle 124"/>
            <p:cNvSpPr>
              <a:spLocks noChangeArrowheads="1"/>
            </p:cNvSpPr>
            <p:nvPr/>
          </p:nvSpPr>
          <p:spPr bwMode="auto">
            <a:xfrm>
              <a:off x="6401" y="856"/>
              <a:ext cx="38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receives goods &amp; </a:t>
              </a:r>
              <a:endParaRPr lang="en-US" altLang="en-US" sz="650">
                <a:solidFill>
                  <a:prstClr val="black"/>
                </a:solidFill>
              </a:endParaRPr>
            </a:p>
          </p:txBody>
        </p:sp>
        <p:sp>
          <p:nvSpPr>
            <p:cNvPr id="1143" name="Rectangle 125"/>
            <p:cNvSpPr>
              <a:spLocks noChangeArrowheads="1"/>
            </p:cNvSpPr>
            <p:nvPr/>
          </p:nvSpPr>
          <p:spPr bwMode="auto">
            <a:xfrm>
              <a:off x="6365" y="913"/>
              <a:ext cx="44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requests permission </a:t>
              </a:r>
              <a:endParaRPr lang="en-US" altLang="en-US" sz="650">
                <a:solidFill>
                  <a:prstClr val="black"/>
                </a:solidFill>
              </a:endParaRPr>
            </a:p>
          </p:txBody>
        </p:sp>
        <p:sp>
          <p:nvSpPr>
            <p:cNvPr id="1144" name="Rectangle 126"/>
            <p:cNvSpPr>
              <a:spLocks noChangeArrowheads="1"/>
            </p:cNvSpPr>
            <p:nvPr/>
          </p:nvSpPr>
          <p:spPr bwMode="auto">
            <a:xfrm>
              <a:off x="6489" y="970"/>
              <a:ext cx="21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unload</a:t>
              </a:r>
              <a:endParaRPr lang="en-US" altLang="en-US" sz="65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a:t>
              </a:r>
              <a:endParaRPr lang="en-US" altLang="en-US" sz="65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released into </a:t>
              </a:r>
              <a:endParaRPr lang="en-US" altLang="en-US" sz="650">
                <a:solidFill>
                  <a:prstClr val="black"/>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commences </a:t>
              </a:r>
              <a:endParaRPr lang="en-US" altLang="en-US" sz="65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2" name="Rectangle 154"/>
            <p:cNvSpPr>
              <a:spLocks noChangeArrowheads="1"/>
            </p:cNvSpPr>
            <p:nvPr/>
          </p:nvSpPr>
          <p:spPr bwMode="auto">
            <a:xfrm>
              <a:off x="6721" y="3169"/>
              <a:ext cx="3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must be</a:t>
              </a:r>
              <a:endParaRPr lang="en-US" altLang="en-US" sz="650">
                <a:solidFill>
                  <a:prstClr val="black"/>
                </a:solidFill>
              </a:endParaRPr>
            </a:p>
          </p:txBody>
        </p:sp>
        <p:sp>
          <p:nvSpPr>
            <p:cNvPr id="1173" name="Rectangle 155"/>
            <p:cNvSpPr>
              <a:spLocks noChangeArrowheads="1"/>
            </p:cNvSpPr>
            <p:nvPr/>
          </p:nvSpPr>
          <p:spPr bwMode="auto">
            <a:xfrm>
              <a:off x="6650" y="3225"/>
              <a:ext cx="4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 into another </a:t>
              </a:r>
              <a:endParaRPr lang="en-US" altLang="en-US" sz="65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custom regime before </a:t>
              </a:r>
              <a:endParaRPr lang="en-US" altLang="en-US" sz="650">
                <a:solidFill>
                  <a:prstClr val="black"/>
                </a:solidFill>
              </a:endParaRPr>
            </a:p>
          </p:txBody>
        </p:sp>
        <p:sp>
          <p:nvSpPr>
            <p:cNvPr id="1175" name="Rectangle 157"/>
            <p:cNvSpPr>
              <a:spLocks noChangeArrowheads="1"/>
            </p:cNvSpPr>
            <p:nvPr/>
          </p:nvSpPr>
          <p:spPr bwMode="auto">
            <a:xfrm>
              <a:off x="6708" y="3341"/>
              <a:ext cx="3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can close</a:t>
              </a:r>
              <a:endParaRPr lang="en-US" altLang="en-US" sz="65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4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EU port check</a:t>
              </a:r>
              <a:endParaRPr lang="en-US" altLang="en-US" sz="800">
                <a:solidFill>
                  <a:prstClr val="black"/>
                </a:solidFill>
              </a:endParaRPr>
            </a:p>
          </p:txBody>
        </p:sp>
        <p:sp>
          <p:nvSpPr>
            <p:cNvPr id="1192" name="Rectangle 174"/>
            <p:cNvSpPr>
              <a:spLocks noChangeArrowheads="1"/>
            </p:cNvSpPr>
            <p:nvPr/>
          </p:nvSpPr>
          <p:spPr bwMode="auto">
            <a:xfrm>
              <a:off x="3092" y="342"/>
              <a:ext cx="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a:r>
              <a:endParaRPr lang="en-US" altLang="en-US" sz="800">
                <a:solidFill>
                  <a:prstClr val="black"/>
                </a:solidFill>
              </a:endParaRPr>
            </a:p>
          </p:txBody>
        </p:sp>
        <p:sp>
          <p:nvSpPr>
            <p:cNvPr id="1193" name="Rectangle 175"/>
            <p:cNvSpPr>
              <a:spLocks noChangeArrowheads="1"/>
            </p:cNvSpPr>
            <p:nvPr/>
          </p:nvSpPr>
          <p:spPr bwMode="auto">
            <a:xfrm>
              <a:off x="3113" y="342"/>
              <a:ext cx="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in </a:t>
              </a:r>
              <a:endParaRPr lang="en-US" altLang="en-US" sz="800">
                <a:solidFill>
                  <a:prstClr val="black"/>
                </a:solidFill>
              </a:endParaRPr>
            </a:p>
          </p:txBody>
        </p:sp>
        <p:sp>
          <p:nvSpPr>
            <p:cNvPr id="1194" name="Rectangle 176"/>
            <p:cNvSpPr>
              <a:spLocks noChangeArrowheads="1"/>
            </p:cNvSpPr>
            <p:nvPr/>
          </p:nvSpPr>
          <p:spPr bwMode="auto">
            <a:xfrm>
              <a:off x="2836" y="406"/>
              <a:ext cx="1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point</a:t>
              </a:r>
              <a:endParaRPr lang="en-US"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7" name="Rectangle 179"/>
            <p:cNvSpPr>
              <a:spLocks noChangeArrowheads="1"/>
            </p:cNvSpPr>
            <p:nvPr/>
          </p:nvSpPr>
          <p:spPr bwMode="auto">
            <a:xfrm>
              <a:off x="2633" y="1532"/>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Checks </a:t>
              </a:r>
              <a:endParaRPr lang="en-US" altLang="en-US" sz="650" dirty="0">
                <a:solidFill>
                  <a:prstClr val="black"/>
                </a:solidFill>
              </a:endParaRPr>
            </a:p>
          </p:txBody>
        </p:sp>
        <p:sp>
          <p:nvSpPr>
            <p:cNvPr id="1198" name="Rectangle 180"/>
            <p:cNvSpPr>
              <a:spLocks noChangeArrowheads="1"/>
            </p:cNvSpPr>
            <p:nvPr/>
          </p:nvSpPr>
          <p:spPr bwMode="auto">
            <a:xfrm>
              <a:off x="2652" y="1589"/>
              <a:ext cx="1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in for </a:t>
              </a:r>
              <a:endParaRPr lang="en-US" altLang="en-US" sz="650">
                <a:solidFill>
                  <a:prstClr val="black"/>
                </a:solidFill>
              </a:endParaRPr>
            </a:p>
          </p:txBody>
        </p:sp>
        <p:sp>
          <p:nvSpPr>
            <p:cNvPr id="1199" name="Rectangle 181"/>
            <p:cNvSpPr>
              <a:spLocks noChangeArrowheads="1"/>
            </p:cNvSpPr>
            <p:nvPr/>
          </p:nvSpPr>
          <p:spPr bwMode="auto">
            <a:xfrm>
              <a:off x="2622" y="1647"/>
              <a:ext cx="1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boarding</a:t>
              </a:r>
              <a:endParaRPr lang="en-US" altLang="en-US" sz="650">
                <a:solidFill>
                  <a:prstClr val="black"/>
                </a:solidFill>
              </a:endParaRPr>
            </a:p>
          </p:txBody>
        </p:sp>
        <p:sp>
          <p:nvSpPr>
            <p:cNvPr id="1200" name="Rectangle 182"/>
            <p:cNvSpPr>
              <a:spLocks noChangeArrowheads="1"/>
            </p:cNvSpPr>
            <p:nvPr/>
          </p:nvSpPr>
          <p:spPr bwMode="auto">
            <a:xfrm>
              <a:off x="2631" y="1704"/>
              <a:ext cx="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t>
              </a:r>
              <a:endParaRPr lang="en-US" altLang="en-US" sz="650">
                <a:solidFill>
                  <a:prstClr val="black"/>
                </a:solidFill>
              </a:endParaRPr>
            </a:p>
          </p:txBody>
        </p:sp>
        <p:sp>
          <p:nvSpPr>
            <p:cNvPr id="1201" name="Rectangle 183"/>
            <p:cNvSpPr>
              <a:spLocks noChangeArrowheads="1"/>
            </p:cNvSpPr>
            <p:nvPr/>
          </p:nvSpPr>
          <p:spPr bwMode="auto">
            <a:xfrm>
              <a:off x="2694" y="1706"/>
              <a:ext cx="7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EU </a:t>
              </a:r>
              <a:endParaRPr lang="en-US" altLang="en-US" sz="650" dirty="0">
                <a:solidFill>
                  <a:prstClr val="black"/>
                </a:solidFill>
              </a:endParaRPr>
            </a:p>
          </p:txBody>
        </p:sp>
        <p:sp>
          <p:nvSpPr>
            <p:cNvPr id="1202" name="Rectangle 184"/>
            <p:cNvSpPr>
              <a:spLocks noChangeArrowheads="1"/>
            </p:cNvSpPr>
            <p:nvPr/>
          </p:nvSpPr>
          <p:spPr bwMode="auto">
            <a:xfrm>
              <a:off x="2657" y="17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Port</a:t>
              </a:r>
              <a:endParaRPr lang="en-US" altLang="en-US" sz="65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2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Arrives at </a:t>
              </a:r>
              <a:endParaRPr lang="en-US" altLang="en-US" sz="650">
                <a:solidFill>
                  <a:prstClr val="black"/>
                </a:solidFill>
              </a:endParaRPr>
            </a:p>
          </p:txBody>
        </p:sp>
        <p:sp>
          <p:nvSpPr>
            <p:cNvPr id="1208" name="Rectangle 192"/>
            <p:cNvSpPr>
              <a:spLocks noChangeArrowheads="1"/>
            </p:cNvSpPr>
            <p:nvPr/>
          </p:nvSpPr>
          <p:spPr bwMode="auto">
            <a:xfrm>
              <a:off x="3585" y="164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209" name="Rectangle 193"/>
            <p:cNvSpPr>
              <a:spLocks noChangeArrowheads="1"/>
            </p:cNvSpPr>
            <p:nvPr/>
          </p:nvSpPr>
          <p:spPr bwMode="auto">
            <a:xfrm>
              <a:off x="3605" y="17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a:t>
              </a:r>
              <a:endParaRPr lang="en-US" altLang="en-US" sz="65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5" name="Rectangle 197"/>
            <p:cNvSpPr>
              <a:spLocks noChangeArrowheads="1"/>
            </p:cNvSpPr>
            <p:nvPr/>
          </p:nvSpPr>
          <p:spPr bwMode="auto">
            <a:xfrm>
              <a:off x="4190" y="1561"/>
              <a:ext cx="1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a:t>
              </a:r>
              <a:endParaRPr lang="en-US" altLang="en-US" sz="650">
                <a:solidFill>
                  <a:prstClr val="black"/>
                </a:solidFill>
              </a:endParaRPr>
            </a:p>
          </p:txBody>
        </p:sp>
        <p:sp>
          <p:nvSpPr>
            <p:cNvPr id="1216" name="Rectangle 198"/>
            <p:cNvSpPr>
              <a:spLocks noChangeArrowheads="1"/>
            </p:cNvSpPr>
            <p:nvPr/>
          </p:nvSpPr>
          <p:spPr bwMode="auto">
            <a:xfrm>
              <a:off x="4146" y="1619"/>
              <a:ext cx="24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TAD/MRN/</a:t>
              </a:r>
              <a:endParaRPr lang="en-US" altLang="en-US" sz="650">
                <a:solidFill>
                  <a:prstClr val="black"/>
                </a:solidFill>
              </a:endParaRPr>
            </a:p>
          </p:txBody>
        </p:sp>
        <p:sp>
          <p:nvSpPr>
            <p:cNvPr id="1217" name="Rectangle 199"/>
            <p:cNvSpPr>
              <a:spLocks noChangeArrowheads="1"/>
            </p:cNvSpPr>
            <p:nvPr/>
          </p:nvSpPr>
          <p:spPr bwMode="auto">
            <a:xfrm>
              <a:off x="4390" y="1621"/>
              <a:ext cx="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LoI</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5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a:t>
              </a:r>
              <a:endParaRPr lang="en-US" altLang="en-US" sz="650">
                <a:solidFill>
                  <a:prstClr val="black"/>
                </a:solidFill>
              </a:endParaRPr>
            </a:p>
          </p:txBody>
        </p:sp>
        <p:sp>
          <p:nvSpPr>
            <p:cNvPr id="1220" name="Rectangle 202"/>
            <p:cNvSpPr>
              <a:spLocks noChangeArrowheads="1"/>
            </p:cNvSpPr>
            <p:nvPr/>
          </p:nvSpPr>
          <p:spPr bwMode="auto">
            <a:xfrm>
              <a:off x="4223" y="1686"/>
              <a:ext cx="27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appropriate)</a:t>
              </a:r>
              <a:endParaRPr lang="en-US" altLang="en-US" sz="65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4" name="Rectangle 206"/>
            <p:cNvSpPr>
              <a:spLocks noChangeArrowheads="1"/>
            </p:cNvSpPr>
            <p:nvPr/>
          </p:nvSpPr>
          <p:spPr bwMode="auto">
            <a:xfrm>
              <a:off x="4085" y="3412"/>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225" name="Rectangle 207"/>
            <p:cNvSpPr>
              <a:spLocks noChangeArrowheads="1"/>
            </p:cNvSpPr>
            <p:nvPr/>
          </p:nvSpPr>
          <p:spPr bwMode="auto">
            <a:xfrm>
              <a:off x="4110" y="3470"/>
              <a:ext cx="3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 updates </a:t>
              </a:r>
              <a:endParaRPr lang="en-US" altLang="en-US" sz="650">
                <a:solidFill>
                  <a:prstClr val="black"/>
                </a:solidFill>
              </a:endParaRPr>
            </a:p>
          </p:txBody>
        </p:sp>
        <p:sp>
          <p:nvSpPr>
            <p:cNvPr id="1226" name="Rectangle 208"/>
            <p:cNvSpPr>
              <a:spLocks noChangeArrowheads="1"/>
            </p:cNvSpPr>
            <p:nvPr/>
          </p:nvSpPr>
          <p:spPr bwMode="auto">
            <a:xfrm>
              <a:off x="4044" y="3527"/>
              <a:ext cx="4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movement record on </a:t>
              </a:r>
              <a:endParaRPr lang="en-US" altLang="en-US" sz="650">
                <a:solidFill>
                  <a:prstClr val="black"/>
                </a:solidFill>
              </a:endParaRPr>
            </a:p>
          </p:txBody>
        </p:sp>
        <p:sp>
          <p:nvSpPr>
            <p:cNvPr id="1227" name="Rectangle 209"/>
            <p:cNvSpPr>
              <a:spLocks noChangeArrowheads="1"/>
            </p:cNvSpPr>
            <p:nvPr/>
          </p:nvSpPr>
          <p:spPr bwMode="auto">
            <a:xfrm>
              <a:off x="4008" y="3584"/>
              <a:ext cx="5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and notifies Office </a:t>
              </a:r>
              <a:endParaRPr lang="en-US" altLang="en-US" sz="650">
                <a:solidFill>
                  <a:prstClr val="black"/>
                </a:solidFill>
              </a:endParaRPr>
            </a:p>
          </p:txBody>
        </p:sp>
        <p:sp>
          <p:nvSpPr>
            <p:cNvPr id="1228" name="Rectangle 210"/>
            <p:cNvSpPr>
              <a:spLocks noChangeArrowheads="1"/>
            </p:cNvSpPr>
            <p:nvPr/>
          </p:nvSpPr>
          <p:spPr bwMode="auto">
            <a:xfrm>
              <a:off x="4028" y="3642"/>
              <a:ext cx="4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Departure of arrival </a:t>
              </a:r>
              <a:endParaRPr lang="en-US" altLang="en-US" sz="650">
                <a:solidFill>
                  <a:prstClr val="black"/>
                </a:solidFill>
              </a:endParaRPr>
            </a:p>
          </p:txBody>
        </p:sp>
        <p:sp>
          <p:nvSpPr>
            <p:cNvPr id="1229" name="Rectangle 211"/>
            <p:cNvSpPr>
              <a:spLocks noChangeArrowheads="1"/>
            </p:cNvSpPr>
            <p:nvPr/>
          </p:nvSpPr>
          <p:spPr bwMode="auto">
            <a:xfrm>
              <a:off x="4076" y="3699"/>
              <a:ext cx="39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goods in the UK</a:t>
              </a:r>
              <a:endParaRPr lang="en-US" altLang="en-US" sz="65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5531" y="1470"/>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err="1">
                  <a:solidFill>
                    <a:srgbClr val="FFFFFF"/>
                  </a:solidFill>
                  <a:latin typeface="Calibri" panose="020F0502020204030204" pitchFamily="34" charset="0"/>
                </a:rPr>
                <a:t>Haulier</a:t>
              </a:r>
              <a:r>
                <a:rPr lang="en-US" altLang="en-US" sz="650" b="1">
                  <a:solidFill>
                    <a:srgbClr val="FFFFFF"/>
                  </a:solidFill>
                  <a:latin typeface="Calibri" panose="020F0502020204030204" pitchFamily="34" charset="0"/>
                </a:rPr>
                <a:t> presents </a:t>
              </a:r>
              <a:endParaRPr lang="en-US" altLang="en-US" sz="65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consignee location</a:t>
              </a:r>
              <a:endParaRPr lang="en-US" altLang="en-US" sz="65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4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Office of Destination </a:t>
              </a:r>
              <a:endParaRPr lang="en-US" altLang="en-US" sz="650">
                <a:solidFill>
                  <a:prstClr val="black"/>
                </a:solidFill>
              </a:endParaRPr>
            </a:p>
          </p:txBody>
        </p:sp>
        <p:sp>
          <p:nvSpPr>
            <p:cNvPr id="1252" name="Rectangle 234"/>
            <p:cNvSpPr>
              <a:spLocks noChangeArrowheads="1"/>
            </p:cNvSpPr>
            <p:nvPr/>
          </p:nvSpPr>
          <p:spPr bwMode="auto">
            <a:xfrm>
              <a:off x="6129" y="3600"/>
              <a:ext cx="2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dirty="0">
                  <a:solidFill>
                    <a:srgbClr val="3B3A3D"/>
                  </a:solidFill>
                  <a:latin typeface="Calibri" panose="020F0502020204030204" pitchFamily="34" charset="0"/>
                </a:rPr>
                <a:t>sends control </a:t>
              </a:r>
              <a:endParaRPr lang="en-US" altLang="en-US" sz="650" dirty="0">
                <a:solidFill>
                  <a:prstClr val="black"/>
                </a:solidFill>
              </a:endParaRPr>
            </a:p>
          </p:txBody>
        </p:sp>
      </p:grpSp>
      <p:sp>
        <p:nvSpPr>
          <p:cNvPr id="67" name="Rectangle 236"/>
          <p:cNvSpPr>
            <a:spLocks noChangeArrowheads="1"/>
          </p:cNvSpPr>
          <p:nvPr/>
        </p:nvSpPr>
        <p:spPr bwMode="auto">
          <a:xfrm>
            <a:off x="9633213" y="5712413"/>
            <a:ext cx="642636"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results to Office of </a:t>
            </a:r>
            <a:endParaRPr lang="en-US" altLang="en-US" sz="650">
              <a:solidFill>
                <a:prstClr val="black"/>
              </a:solidFill>
            </a:endParaRPr>
          </a:p>
        </p:txBody>
      </p:sp>
      <p:sp>
        <p:nvSpPr>
          <p:cNvPr id="68" name="Rectangle 237"/>
          <p:cNvSpPr>
            <a:spLocks noChangeArrowheads="1"/>
          </p:cNvSpPr>
          <p:nvPr/>
        </p:nvSpPr>
        <p:spPr bwMode="auto">
          <a:xfrm>
            <a:off x="9516515" y="5805132"/>
            <a:ext cx="86484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Departure (if applicable), </a:t>
            </a:r>
            <a:endParaRPr lang="en-US" altLang="en-US" sz="650">
              <a:solidFill>
                <a:prstClr val="black"/>
              </a:solidFill>
            </a:endParaRPr>
          </a:p>
        </p:txBody>
      </p:sp>
      <p:sp>
        <p:nvSpPr>
          <p:cNvPr id="71" name="Rectangle 238"/>
          <p:cNvSpPr>
            <a:spLocks noChangeArrowheads="1"/>
          </p:cNvSpPr>
          <p:nvPr/>
        </p:nvSpPr>
        <p:spPr bwMode="auto">
          <a:xfrm>
            <a:off x="9572466" y="5896252"/>
            <a:ext cx="756137"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closes movement and </a:t>
            </a:r>
            <a:endParaRPr lang="en-US" altLang="en-US" sz="650">
              <a:solidFill>
                <a:prstClr val="black"/>
              </a:solidFill>
            </a:endParaRPr>
          </a:p>
        </p:txBody>
      </p:sp>
      <p:sp>
        <p:nvSpPr>
          <p:cNvPr id="72" name="Rectangle 239"/>
          <p:cNvSpPr>
            <a:spLocks noChangeArrowheads="1"/>
          </p:cNvSpPr>
          <p:nvPr/>
        </p:nvSpPr>
        <p:spPr bwMode="auto">
          <a:xfrm>
            <a:off x="9628417" y="5985773"/>
            <a:ext cx="64103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releases guarantee</a:t>
            </a:r>
            <a:endParaRPr lang="en-US" altLang="en-US" sz="650">
              <a:solidFill>
                <a:prstClr val="black"/>
              </a:solidFill>
            </a:endParaRPr>
          </a:p>
        </p:txBody>
      </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7" name="Rectangle 244"/>
          <p:cNvSpPr>
            <a:spLocks noChangeArrowheads="1"/>
          </p:cNvSpPr>
          <p:nvPr/>
        </p:nvSpPr>
        <p:spPr bwMode="auto">
          <a:xfrm>
            <a:off x="7153788" y="4775635"/>
            <a:ext cx="863243"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the transit movement  </a:t>
            </a:r>
            <a:endParaRPr lang="en-US" altLang="en-US" sz="650">
              <a:solidFill>
                <a:prstClr val="black"/>
              </a:solidFill>
            </a:endParaRPr>
          </a:p>
        </p:txBody>
      </p:sp>
      <p:sp>
        <p:nvSpPr>
          <p:cNvPr id="78" name="Rectangle 245"/>
          <p:cNvSpPr>
            <a:spLocks noChangeArrowheads="1"/>
          </p:cNvSpPr>
          <p:nvPr/>
        </p:nvSpPr>
        <p:spPr bwMode="auto">
          <a:xfrm>
            <a:off x="7174570" y="4868354"/>
            <a:ext cx="78651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is not ending in the UK</a:t>
            </a:r>
            <a:endParaRPr lang="en-US" altLang="en-US" sz="65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36373" y="-12588"/>
            <a:ext cx="6241838"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a:p>
            <a:endParaRPr lang="en-GB"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61</a:t>
            </a:fld>
            <a:endParaRPr lang="en-GB"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Please see slide 51 for alternative arrangements</a:t>
            </a:r>
          </a:p>
        </p:txBody>
      </p:sp>
      <p:sp>
        <p:nvSpPr>
          <p:cNvPr id="261" name="TextBox 260"/>
          <p:cNvSpPr txBox="1"/>
          <p:nvPr/>
        </p:nvSpPr>
        <p:spPr>
          <a:xfrm>
            <a:off x="4046325" y="3520827"/>
            <a:ext cx="1106566" cy="954107"/>
          </a:xfrm>
          <a:prstGeom prst="rect">
            <a:avLst/>
          </a:prstGeom>
          <a:noFill/>
        </p:spPr>
        <p:txBody>
          <a:bodyPr wrap="square" lIns="91440" rIns="0" rtlCol="0">
            <a:spAutoFit/>
          </a:bodyPr>
          <a:lstStyle/>
          <a:p>
            <a:r>
              <a:rPr lang="en-GB" sz="650" b="1" dirty="0"/>
              <a:t>Has reasonable belief that appropriate declarations have been made.</a:t>
            </a:r>
          </a:p>
          <a:p>
            <a:endParaRPr lang="en-GB" sz="200" dirty="0"/>
          </a:p>
          <a:p>
            <a:r>
              <a:rPr lang="en-US" sz="650" b="1" i="1" dirty="0"/>
              <a:t>Same as </a:t>
            </a:r>
            <a:r>
              <a:rPr lang="en-US" sz="650" b="1" i="1" dirty="0" err="1"/>
              <a:t>RoRo</a:t>
            </a:r>
            <a:r>
              <a:rPr lang="en-US" sz="650" b="1" i="1" dirty="0"/>
              <a:t> legal requirement for ferry operators. Please see </a:t>
            </a:r>
            <a:r>
              <a:rPr lang="en-US" sz="650" b="1" i="1" dirty="0" err="1"/>
              <a:t>RoRo</a:t>
            </a:r>
            <a:r>
              <a:rPr lang="en-US" sz="650" b="1" i="1" dirty="0"/>
              <a:t> import process/guidance for information</a:t>
            </a:r>
            <a:endParaRPr lang="en-GB"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presents </a:t>
              </a:r>
              <a:endParaRPr lang="en-US" altLang="en-US" sz="65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Office of </a:t>
              </a:r>
              <a:endParaRPr lang="en-US" altLang="en-US" sz="650" dirty="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Destination</a:t>
              </a:r>
              <a:endParaRPr lang="en-US"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Reference Number </a:t>
              </a:r>
              <a:endParaRPr lang="en-US" altLang="en-US" sz="650" dirty="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9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Collects goods and accompanying </a:t>
              </a:r>
              <a:r>
                <a:rPr lang="en-US" altLang="en-US" sz="650" b="1" dirty="0" err="1">
                  <a:solidFill>
                    <a:schemeClr val="bg1"/>
                  </a:solidFill>
                  <a:latin typeface="Calibri" panose="020F0502020204030204" pitchFamily="34" charset="0"/>
                </a:rPr>
                <a:t>TADif</a:t>
              </a:r>
              <a:r>
                <a:rPr lang="en-US" altLang="en-US" sz="650" b="1" dirty="0">
                  <a:solidFill>
                    <a:schemeClr val="bg1"/>
                  </a:solidFill>
                  <a:latin typeface="Calibri" panose="020F0502020204030204" pitchFamily="34" charset="0"/>
                </a:rPr>
                <a:t> already produced . </a:t>
              </a:r>
              <a:endParaRPr lang="en-US"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Travels to office of Departure </a:t>
              </a:r>
              <a:endParaRPr lang="en-US" altLang="en-US" sz="650" b="1" dirty="0">
                <a:solidFill>
                  <a:schemeClr val="bg1"/>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Office of  </a:t>
              </a:r>
              <a:endParaRPr lang="en-US"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1" name="Rectangle 103"/>
            <p:cNvSpPr>
              <a:spLocks noChangeArrowheads="1"/>
            </p:cNvSpPr>
            <p:nvPr/>
          </p:nvSpPr>
          <p:spPr bwMode="auto">
            <a:xfrm>
              <a:off x="4990" y="3686"/>
              <a:ext cx="2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a:t>
              </a:r>
              <a:endParaRPr lang="en-US"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released</a:t>
              </a:r>
              <a:r>
                <a:rPr lang="en-US" altLang="en-US" sz="650" b="1" dirty="0">
                  <a:solidFill>
                    <a:schemeClr val="accent4">
                      <a:lumMod val="60000"/>
                      <a:lumOff val="40000"/>
                    </a:schemeClr>
                  </a:solidFill>
                  <a:latin typeface="Calibri" panose="020F0502020204030204" pitchFamily="34" charset="0"/>
                </a:rPr>
                <a:t> </a:t>
              </a:r>
              <a:r>
                <a:rPr lang="en-US" altLang="en-US" sz="650" b="1" dirty="0">
                  <a:solidFill>
                    <a:schemeClr val="bg1"/>
                  </a:solidFill>
                  <a:latin typeface="Calibri" panose="020F0502020204030204" pitchFamily="34" charset="0"/>
                </a:rPr>
                <a:t>into</a:t>
              </a:r>
              <a:r>
                <a:rPr lang="en-US" altLang="en-US" sz="650" b="1" dirty="0">
                  <a:solidFill>
                    <a:schemeClr val="accent4">
                      <a:lumMod val="60000"/>
                      <a:lumOff val="40000"/>
                    </a:schemeClr>
                  </a:solidFill>
                  <a:latin typeface="Calibri" panose="020F0502020204030204" pitchFamily="34" charset="0"/>
                </a:rPr>
                <a:t> </a:t>
              </a:r>
              <a:endParaRPr lang="en-US"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commences </a:t>
              </a:r>
              <a:endParaRPr lang="en-US" altLang="en-US" sz="650" dirty="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custom regime before </a:t>
              </a:r>
              <a:endParaRPr lang="en-US" altLang="en-US" sz="650" dirty="0">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3" name="Rectangle 175"/>
            <p:cNvSpPr>
              <a:spLocks noChangeArrowheads="1"/>
            </p:cNvSpPr>
            <p:nvPr/>
          </p:nvSpPr>
          <p:spPr bwMode="auto">
            <a:xfrm flipH="1">
              <a:off x="2525" y="342"/>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Arrives at Office of Departure   </a:t>
              </a:r>
              <a:endParaRPr lang="en-US"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 </a:t>
              </a:r>
              <a:endParaRPr lang="en-US"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L</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3215" y="1442"/>
              <a:ext cx="5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chemeClr val="bg1"/>
                  </a:solidFill>
                  <a:latin typeface="Calibri" panose="020F0502020204030204" pitchFamily="34" charset="0"/>
                </a:rPr>
                <a:t>Haulier</a:t>
              </a:r>
              <a:r>
                <a:rPr lang="en-US" altLang="en-US" sz="650" b="1" dirty="0">
                  <a:solidFill>
                    <a:schemeClr val="bg1"/>
                  </a:solidFill>
                  <a:latin typeface="Calibri" panose="020F0502020204030204" pitchFamily="34" charset="0"/>
                </a:rPr>
                <a:t> presents goods at </a:t>
              </a:r>
              <a:r>
                <a:rPr lang="en-US" altLang="en-US" sz="650" b="1" dirty="0" err="1">
                  <a:solidFill>
                    <a:schemeClr val="bg1"/>
                  </a:solidFill>
                  <a:latin typeface="Calibri" panose="020F0502020204030204" pitchFamily="34" charset="0"/>
                </a:rPr>
                <a:t>Authorised</a:t>
              </a:r>
              <a:r>
                <a:rPr lang="en-US" altLang="en-US" sz="650" b="1" dirty="0">
                  <a:solidFill>
                    <a:schemeClr val="bg1"/>
                  </a:solidFill>
                  <a:latin typeface="Calibri" panose="020F0502020204030204" pitchFamily="34" charset="0"/>
                </a:rPr>
                <a:t> consignor</a:t>
              </a:r>
              <a:endParaRPr lang="en-US" altLang="en-US" sz="650" b="1" dirty="0">
                <a:solidFill>
                  <a:schemeClr val="bg1"/>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consignee location</a:t>
              </a:r>
              <a:endParaRPr lang="en-US" altLang="en-US" sz="650" dirty="0">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123955" y="-35814"/>
            <a:ext cx="5935041"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62</a:t>
            </a:fld>
            <a:endParaRPr lang="en-GB" sz="1050" dirty="0"/>
          </a:p>
        </p:txBody>
      </p: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en-GB" sz="650" b="1" dirty="0">
                <a:solidFill>
                  <a:schemeClr val="bg1"/>
                </a:solidFill>
              </a:rPr>
              <a:t>Haulier presents goods at office of departure</a:t>
            </a: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en-GB" sz="600" b="1" dirty="0">
                <a:solidFill>
                  <a:schemeClr val="bg1"/>
                </a:solidFill>
              </a:rPr>
              <a:t>Haulier continues the transit journey</a:t>
            </a: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en-GB" sz="600" b="1" dirty="0"/>
              <a:t>Authorised consignor location receives goods &amp; requests permission to unload</a:t>
            </a: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en-GB" sz="600" dirty="0"/>
              <a:t>Customs Office of Departure receives goods and send departure message (NCTS) to Office of Destination</a:t>
            </a:r>
          </a:p>
        </p:txBody>
      </p:sp>
      <p:sp>
        <p:nvSpPr>
          <p:cNvPr id="271" name="TextBox 270"/>
          <p:cNvSpPr txBox="1"/>
          <p:nvPr/>
        </p:nvSpPr>
        <p:spPr>
          <a:xfrm>
            <a:off x="5929136" y="5579636"/>
            <a:ext cx="984988" cy="461665"/>
          </a:xfrm>
          <a:prstGeom prst="rect">
            <a:avLst/>
          </a:prstGeom>
          <a:noFill/>
        </p:spPr>
        <p:txBody>
          <a:bodyPr wrap="square" rtlCol="0">
            <a:spAutoFit/>
          </a:bodyPr>
          <a:lstStyle/>
          <a:p>
            <a:r>
              <a:rPr lang="en-GB" sz="600" dirty="0"/>
              <a:t>Office of Departure sends control results to Office of Destination (if applicable) </a:t>
            </a:r>
            <a:endParaRPr lang="en-GB" sz="600" dirty="0">
              <a:solidFill>
                <a:schemeClr val="accent4">
                  <a:lumMod val="60000"/>
                  <a:lumOff val="40000"/>
                </a:schemeClr>
              </a:solidFill>
            </a:endParaRPr>
          </a:p>
        </p:txBody>
      </p:sp>
      <p:sp>
        <p:nvSpPr>
          <p:cNvPr id="272" name="TextBox 271"/>
          <p:cNvSpPr txBox="1"/>
          <p:nvPr/>
        </p:nvSpPr>
        <p:spPr>
          <a:xfrm>
            <a:off x="4131377" y="4774752"/>
            <a:ext cx="1016628" cy="369332"/>
          </a:xfrm>
          <a:prstGeom prst="rect">
            <a:avLst/>
          </a:prstGeom>
          <a:noFill/>
        </p:spPr>
        <p:txBody>
          <a:bodyPr wrap="square" rtlCol="0">
            <a:spAutoFit/>
          </a:bodyPr>
          <a:lstStyle/>
          <a:p>
            <a:r>
              <a:rPr lang="en-GB" sz="600" dirty="0"/>
              <a:t>NCTS sends ‘Ok to unload’ message to Authorised consignor </a:t>
            </a:r>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76" name="TextBox 275"/>
          <p:cNvSpPr txBox="1"/>
          <p:nvPr/>
        </p:nvSpPr>
        <p:spPr>
          <a:xfrm>
            <a:off x="7804631" y="2237600"/>
            <a:ext cx="543710" cy="492443"/>
          </a:xfrm>
          <a:prstGeom prst="rect">
            <a:avLst/>
          </a:prstGeom>
          <a:noFill/>
        </p:spPr>
        <p:txBody>
          <a:bodyPr wrap="square" rtlCol="0">
            <a:spAutoFit/>
          </a:bodyPr>
          <a:lstStyle/>
          <a:p>
            <a:r>
              <a:rPr lang="en-GB" sz="650" b="1" dirty="0">
                <a:solidFill>
                  <a:schemeClr val="bg1"/>
                </a:solidFill>
              </a:rPr>
              <a:t>Check in for boarding at UK port</a:t>
            </a: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p>
        </p:txBody>
      </p:sp>
      <p:sp>
        <p:nvSpPr>
          <p:cNvPr id="281" name="TextBox 280"/>
          <p:cNvSpPr txBox="1"/>
          <p:nvPr/>
        </p:nvSpPr>
        <p:spPr>
          <a:xfrm>
            <a:off x="7773000" y="3537320"/>
            <a:ext cx="1090992" cy="492443"/>
          </a:xfrm>
          <a:prstGeom prst="rect">
            <a:avLst/>
          </a:prstGeom>
          <a:noFill/>
        </p:spPr>
        <p:txBody>
          <a:bodyPr wrap="square" rtlCol="0">
            <a:spAutoFit/>
          </a:bodyPr>
          <a:lstStyle/>
          <a:p>
            <a:r>
              <a:rPr lang="en-GB" sz="650" dirty="0"/>
              <a:t>Port/ferry operator may check the presence of a TAD at check in</a:t>
            </a:r>
          </a:p>
          <a:p>
            <a:endParaRPr lang="en-GB"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en-GB" sz="800" b="1" dirty="0">
                <a:solidFill>
                  <a:schemeClr val="bg1"/>
                </a:solidFill>
              </a:rPr>
              <a:t>At UK port – check-in</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ATA Carnets</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a:solidFill>
                  <a:prstClr val="black"/>
                </a:solidFill>
              </a:rPr>
              <a:t>ATA Carnet Requirement </a:t>
            </a:r>
          </a:p>
          <a:p>
            <a:pPr defTabSz="914156"/>
            <a:r>
              <a:rPr lang="en-GB" b="1">
                <a:solidFill>
                  <a:prstClr val="black"/>
                </a:solidFill>
              </a:rPr>
              <a:t>ATA Carnet holder presents ATA Carnet to Customs </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ATA CARNET BE PRESENTED TO CUSTOMS?</a:t>
            </a:r>
          </a:p>
          <a:p>
            <a:pPr algn="just" defTabSz="914156"/>
            <a:endParaRPr lang="en-GB"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Traders will need to establish in advance of entering/exiting the UK via the Chamber of Commerce where they need to present their goods to get the ATA Carnet endorsed by a Customs Official</a:t>
            </a:r>
          </a:p>
          <a:p>
            <a:pPr marL="171450" indent="-171450">
              <a:buFont typeface="Arial" panose="020B0604020202020204" pitchFamily="34" charset="0"/>
              <a:buChar char="•"/>
            </a:pPr>
            <a:r>
              <a:rPr lang="en-GB" sz="1050" dirty="0">
                <a:solidFill>
                  <a:schemeClr val="tx1"/>
                </a:solidFill>
                <a:cs typeface="Arial" panose="020B0604020202020204" pitchFamily="34" charset="0"/>
              </a:rPr>
              <a:t>ATA Carnet will be required to attend a Customs approved location inland for Ports that have none or limited capacity. Details of these locations will be communicated in due course.</a:t>
            </a:r>
          </a:p>
          <a:p>
            <a:pPr marL="171450" indent="-171450" defTabSz="914156">
              <a:buFont typeface="Arial" panose="020B0604020202020204" pitchFamily="34" charset="0"/>
              <a:buChar char="•"/>
            </a:pPr>
            <a:endParaRPr lang="en-GB" sz="1050" dirty="0">
              <a:solidFill>
                <a:schemeClr val="tx1"/>
              </a:solidFill>
              <a:cs typeface="Arial" panose="020B0604020202020204" pitchFamily="34" charset="0"/>
            </a:endParaRPr>
          </a:p>
          <a:p>
            <a:r>
              <a:rPr lang="en-GB" sz="1050" dirty="0">
                <a:solidFill>
                  <a:schemeClr val="tx1"/>
                </a:solidFill>
                <a:cs typeface="Arial" panose="020B0604020202020204" pitchFamily="34" charset="0"/>
              </a:rPr>
              <a:t>The ATA Carnet holder must make sure that:</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 Carnet is presented to customs for endorsement each time the goods enter or leave a country or Customs territory </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advise customs if the goods are no longer eligible for use under the Carnet purchased (for example, diverting goods to home use)</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can present the Carnet and the goods when requested by Customs</a:t>
            </a:r>
          </a:p>
          <a:p>
            <a:pPr marL="171450" indent="-171450" defTabSz="914156">
              <a:buFont typeface="Arial" panose="020B0604020202020204" pitchFamily="34" charset="0"/>
              <a:buChar char="•"/>
            </a:pPr>
            <a:endParaRPr lang="en-GB" sz="1200" dirty="0">
              <a:solidFill>
                <a:schemeClr val="tx1"/>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100" dirty="0">
                <a:solidFill>
                  <a:prstClr val="black"/>
                </a:solidFill>
              </a:rPr>
              <a:t>The ATA Carnet holder or their appointed representative must ensure the ATA Carnet is presented to Customs for endorsement upon entering or exiting the UK</a:t>
            </a:r>
            <a:endParaRPr lang="en-GB"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ATA CARNET NEED TO BE PRESENTED TO CUSTOMS?</a:t>
            </a:r>
          </a:p>
          <a:p>
            <a:pPr defTabSz="914156"/>
            <a:r>
              <a:rPr lang="en-GB" sz="1050" dirty="0">
                <a:solidFill>
                  <a:schemeClr val="tx1"/>
                </a:solidFill>
                <a:cs typeface="Arial" panose="020B0604020202020204" pitchFamily="34" charset="0"/>
              </a:rPr>
              <a:t>The ATA Carnet holder will be responsible for any Customs charges that may become due should the goods be incorrectly used or not re-exported from the country visited, the ATA Carnet holder will be responsible for these charges irrespective of ownership of the goods.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r>
              <a:rPr lang="en-GB" sz="1050" dirty="0">
                <a:solidFill>
                  <a:prstClr val="black"/>
                </a:solidFill>
              </a:rPr>
              <a:t>Detailed guidance will follow in relation to the process for </a:t>
            </a:r>
            <a:r>
              <a:rPr lang="en-GB" sz="1050" dirty="0">
                <a:solidFill>
                  <a:schemeClr val="tx1"/>
                </a:solidFill>
              </a:rPr>
              <a:t>ATA Carnet. </a:t>
            </a:r>
          </a:p>
          <a:p>
            <a:pPr defTabSz="1087834"/>
            <a:r>
              <a:rPr lang="en-GB" sz="1050" dirty="0">
                <a:solidFill>
                  <a:schemeClr val="tx1"/>
                </a:solidFill>
              </a:rPr>
              <a:t>Where existing infrastructure cannot accommodate this we have identified suitable inland locations. Details of these locations will be communicated via gov.uk. </a:t>
            </a:r>
          </a:p>
          <a:p>
            <a:pPr defTabSz="1087834"/>
            <a:endParaRPr lang="en-GB"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Current information relating to ATA Carnet and Import and Export Procedures may be found at:</a:t>
            </a:r>
          </a:p>
          <a:p>
            <a:pPr defTabSz="1087834"/>
            <a:endParaRPr lang="en-US" sz="1050" dirty="0">
              <a:latin typeface="Arial" panose="020B0604020202020204" pitchFamily="34" charset="0"/>
              <a:cs typeface="Arial" panose="020B0604020202020204" pitchFamily="34" charset="0"/>
            </a:endParaRPr>
          </a:p>
          <a:p>
            <a:pPr defTabSz="1087834"/>
            <a:r>
              <a:rPr lang="en-US" sz="1050" dirty="0">
                <a:solidFill>
                  <a:prstClr val="black"/>
                </a:solidFill>
                <a:hlinkClick r:id="rId2"/>
              </a:rPr>
              <a:t>https://www.gov.uk/taking-goods-out-uk-temporarily</a:t>
            </a:r>
            <a:endParaRPr lang="en-US" sz="1050" dirty="0">
              <a:solidFill>
                <a:prstClr val="black"/>
              </a:solidFill>
            </a:endParaRPr>
          </a:p>
          <a:p>
            <a:pPr defTabSz="1087834"/>
            <a:endParaRPr lang="en-US" sz="1050" dirty="0">
              <a:solidFill>
                <a:prstClr val="black"/>
              </a:solidFill>
            </a:endParaRPr>
          </a:p>
          <a:p>
            <a:pPr defTabSz="1087834"/>
            <a:r>
              <a:rPr lang="en-US" sz="1050" dirty="0">
                <a:solidFill>
                  <a:prstClr val="black"/>
                </a:solidFill>
                <a:hlinkClick r:id="rId3"/>
              </a:rPr>
              <a:t>https://www.gov.uk/government/publications/notice-104-ata-and-cpd-carnets</a:t>
            </a:r>
            <a:endParaRPr lang="en-US" sz="1050" dirty="0">
              <a:solidFill>
                <a:prstClr val="black"/>
              </a:solidFill>
            </a:endParaRPr>
          </a:p>
          <a:p>
            <a:pPr defTabSz="1087834"/>
            <a:endParaRPr lang="en-US" sz="105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en-GB"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en-GB" dirty="0"/>
              <a:t>OFFICIAL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585323"/>
          </a:xfrm>
          <a:prstGeom prst="rect">
            <a:avLst/>
          </a:prstGeom>
          <a:noFill/>
        </p:spPr>
        <p:txBody>
          <a:bodyPr wrap="square" rtlCol="0">
            <a:spAutoFit/>
          </a:bodyPr>
          <a:lstStyle/>
          <a:p>
            <a:r>
              <a:rPr lang="en-GB" dirty="0"/>
              <a:t>The user journeys illustrated on the following 2 slides represent a high level description of how the D1ND inbound / outbound ATA Carnet processes will flow</a:t>
            </a:r>
          </a:p>
          <a:p>
            <a:endParaRPr lang="en-GB" dirty="0"/>
          </a:p>
          <a:p>
            <a:r>
              <a:rPr lang="en-GB" b="1" dirty="0"/>
              <a:t>Slide 66</a:t>
            </a:r>
            <a:r>
              <a:rPr lang="en-GB" dirty="0"/>
              <a:t>: RoRo UK origin ATA carnets journey </a:t>
            </a:r>
          </a:p>
          <a:p>
            <a:r>
              <a:rPr lang="en-GB" b="1" dirty="0"/>
              <a:t>Slide 67</a:t>
            </a:r>
            <a:r>
              <a:rPr lang="en-GB" dirty="0"/>
              <a:t>: RoRo non-UK origin ATA carnets journey</a:t>
            </a:r>
          </a:p>
          <a:p>
            <a:endParaRPr lang="en-GB" dirty="0"/>
          </a:p>
          <a:p>
            <a:r>
              <a:rPr lang="en-GB" dirty="0"/>
              <a:t>The subsequent page outlines in more detail how this can be operated on Day 1 </a:t>
            </a:r>
          </a:p>
          <a:p>
            <a:endParaRPr lang="en-GB" dirty="0"/>
          </a:p>
          <a:p>
            <a:endParaRPr lang="en-GB"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ATA Carnet Journey</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65</a:t>
            </a:fld>
            <a:endParaRPr lang="en-GB"/>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a16="http://schemas.microsoft.com/office/drawing/2014/main" xmlns="" val="20000"/>
                    </a:ext>
                  </a:extLst>
                </a:gridCol>
                <a:gridCol w="1543441">
                  <a:extLst>
                    <a:ext uri="{9D8B030D-6E8A-4147-A177-3AD203B41FA5}">
                      <a16:colId xmlns:a16="http://schemas.microsoft.com/office/drawing/2014/main" xmlns="" val="20001"/>
                    </a:ext>
                  </a:extLst>
                </a:gridCol>
                <a:gridCol w="3546144">
                  <a:extLst>
                    <a:ext uri="{9D8B030D-6E8A-4147-A177-3AD203B41FA5}">
                      <a16:colId xmlns:a16="http://schemas.microsoft.com/office/drawing/2014/main" xmlns="" val="20002"/>
                    </a:ext>
                  </a:extLst>
                </a:gridCol>
                <a:gridCol w="2196860">
                  <a:extLst>
                    <a:ext uri="{9D8B030D-6E8A-4147-A177-3AD203B41FA5}">
                      <a16:colId xmlns:a16="http://schemas.microsoft.com/office/drawing/2014/main" xmlns="" val="20003"/>
                    </a:ext>
                  </a:extLst>
                </a:gridCol>
                <a:gridCol w="3709359">
                  <a:extLst>
                    <a:ext uri="{9D8B030D-6E8A-4147-A177-3AD203B41FA5}">
                      <a16:colId xmlns:a16="http://schemas.microsoft.com/office/drawing/2014/main" xmlns="" val="20004"/>
                    </a:ext>
                  </a:extLst>
                </a:gridCol>
              </a:tblGrid>
              <a:tr h="388501">
                <a:tc gridSpan="2">
                  <a:txBody>
                    <a:bodyPr/>
                    <a:lstStyle/>
                    <a:p>
                      <a:endParaRPr lang="en-GB" altLang="en-GB" sz="800" dirty="0">
                        <a:solidFill>
                          <a:schemeClr val="tx1"/>
                        </a:solidFill>
                      </a:endParaRPr>
                    </a:p>
                  </a:txBody>
                  <a:tcPr/>
                </a:tc>
                <a:tc hMerge="1">
                  <a:txBody>
                    <a:bodyPr/>
                    <a:lstStyle/>
                    <a:p>
                      <a:endParaRPr lang="en-GB" altLang="en-GB" sz="1200" dirty="0"/>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extLst>
                  <a:ext uri="{0D108BD9-81ED-4DB2-BD59-A6C34878D82A}">
                    <a16:rowId xmlns:a16="http://schemas.microsoft.com/office/drawing/2014/main" xmlns="" val="10000"/>
                  </a:ext>
                </a:extLst>
              </a:tr>
              <a:tr h="2872763">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 </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to a UK Chamber of Commerce for Carnet. </a:t>
            </a:r>
          </a:p>
          <a:p>
            <a:pPr algn="ctr"/>
            <a:r>
              <a:rPr lang="en-GB" sz="800" b="1" dirty="0">
                <a:solidFill>
                  <a:schemeClr val="tx1"/>
                </a:solidFill>
              </a:rPr>
              <a:t>Information on Port Customs procedures supplied along with HMRC helpline (if needed) prior to departure so trader is aware of where to go to ensure Carnet is stamped</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en-US" dirty="0"/>
              <a:t>HMG </a:t>
            </a:r>
            <a:r>
              <a:rPr lang="en-US" dirty="0" err="1"/>
              <a:t>vfinal</a:t>
            </a:r>
            <a:endParaRPr lang="en-GB" sz="1000" dirty="0"/>
          </a:p>
        </p:txBody>
      </p:sp>
      <p:sp>
        <p:nvSpPr>
          <p:cNvPr id="2" name="Title 1"/>
          <p:cNvSpPr>
            <a:spLocks noGrp="1"/>
          </p:cNvSpPr>
          <p:nvPr>
            <p:ph type="title"/>
          </p:nvPr>
        </p:nvSpPr>
        <p:spPr>
          <a:xfrm>
            <a:off x="0" y="-21936"/>
            <a:ext cx="6005708" cy="395901"/>
          </a:xfrm>
        </p:spPr>
        <p:txBody>
          <a:bodyPr numCol="1">
            <a:noAutofit/>
          </a:bodyPr>
          <a:lstStyle/>
          <a:p>
            <a:r>
              <a:rPr lang="en-GB" altLang="en-GB" sz="1400" b="1" dirty="0">
                <a:latin typeface="+mn-lt"/>
              </a:rPr>
              <a:t>Day 1 No Deal - UK origin – ATA Carnet RoRo Ports</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Pre-journey</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 Pre-arrival in UK</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Yellow voucher to NCH ATA Carnet Unit  for storage.</a:t>
            </a:r>
            <a:endParaRPr lang="en-GB"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a:t>
            </a:r>
          </a:p>
          <a:p>
            <a:pPr algn="ctr"/>
            <a:r>
              <a:rPr lang="en-GB" sz="800" b="1" dirty="0">
                <a:solidFill>
                  <a:schemeClr val="tx1"/>
                </a:solidFill>
              </a:rPr>
              <a:t>ATA - Border Force send Yellow voucher to NCH ATA Carnet Unit for storage.</a:t>
            </a:r>
            <a:endParaRPr lang="en-GB"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6</a:t>
            </a:r>
          </a:p>
          <a:p>
            <a:pPr algn="ctr"/>
            <a:r>
              <a:rPr lang="en-GB" sz="800" b="1" dirty="0">
                <a:solidFill>
                  <a:schemeClr val="tx1"/>
                </a:solidFill>
              </a:rPr>
              <a:t>Carnet Holder departs UK</a:t>
            </a: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rgbClr val="FF0000"/>
                </a:solidFill>
              </a:rPr>
              <a:t> </a:t>
            </a: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66</a:t>
            </a:fld>
            <a:endParaRPr lang="en-GB"/>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chemeClr val="tx1"/>
                </a:solidFill>
              </a:rPr>
              <a:t>Carnet holder reports to a Customs Official at a Customs approved location </a:t>
            </a:r>
          </a:p>
        </p:txBody>
      </p:sp>
      <p:graphicFrame>
        <p:nvGraphicFramePr>
          <p:cNvPr id="50" name="Table 49"/>
          <p:cNvGraphicFramePr>
            <a:graphicFrameLocks noGrp="1"/>
          </p:cNvGraphicFramePr>
          <p:nvPr>
            <p:extLst>
              <p:ext uri="{D42A27DB-BD31-4B8C-83A1-F6EECF244321}">
                <p14:modId xmlns:p14="http://schemas.microsoft.com/office/powerpoint/2010/main" val="4157975311"/>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en-GB"/>
              <a:t>OFFICIAL </a:t>
            </a:r>
            <a:endParaRPr lang="en-GB" dirty="0"/>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a16="http://schemas.microsoft.com/office/drawing/2014/main" xmlns="" val="20000"/>
                    </a:ext>
                  </a:extLst>
                </a:gridCol>
                <a:gridCol w="1800045">
                  <a:extLst>
                    <a:ext uri="{9D8B030D-6E8A-4147-A177-3AD203B41FA5}">
                      <a16:colId xmlns:a16="http://schemas.microsoft.com/office/drawing/2014/main" xmlns="" val="20001"/>
                    </a:ext>
                  </a:extLst>
                </a:gridCol>
                <a:gridCol w="3007744">
                  <a:extLst>
                    <a:ext uri="{9D8B030D-6E8A-4147-A177-3AD203B41FA5}">
                      <a16:colId xmlns:a16="http://schemas.microsoft.com/office/drawing/2014/main" xmlns="" val="20002"/>
                    </a:ext>
                  </a:extLst>
                </a:gridCol>
                <a:gridCol w="2863969">
                  <a:extLst>
                    <a:ext uri="{9D8B030D-6E8A-4147-A177-3AD203B41FA5}">
                      <a16:colId xmlns:a16="http://schemas.microsoft.com/office/drawing/2014/main" xmlns="" val="20003"/>
                    </a:ext>
                  </a:extLst>
                </a:gridCol>
                <a:gridCol w="3352240">
                  <a:extLst>
                    <a:ext uri="{9D8B030D-6E8A-4147-A177-3AD203B41FA5}">
                      <a16:colId xmlns:a16="http://schemas.microsoft.com/office/drawing/2014/main" xmlns="" val="20004"/>
                    </a:ext>
                  </a:extLst>
                </a:gridCol>
              </a:tblGrid>
              <a:tr h="388501">
                <a:tc gridSpan="2">
                  <a:txBody>
                    <a:bodyPr/>
                    <a:lstStyle/>
                    <a:p>
                      <a:endParaRPr lang="en-GB" altLang="en-GB" sz="800" dirty="0"/>
                    </a:p>
                  </a:txBody>
                  <a:tcPr/>
                </a:tc>
                <a:tc hMerge="1">
                  <a:txBody>
                    <a:bodyPr/>
                    <a:lstStyle/>
                    <a:p>
                      <a:endParaRPr lang="en-GB" altLang="en-GB" sz="1200" dirty="0"/>
                    </a:p>
                  </a:txBody>
                  <a:tcPr/>
                </a:tc>
                <a:tc>
                  <a:txBody>
                    <a:bodyPr/>
                    <a:lstStyle/>
                    <a:p>
                      <a:endParaRPr lang="en-GB" altLang="en-GB" sz="800" dirty="0"/>
                    </a:p>
                  </a:txBody>
                  <a:tcPr/>
                </a:tc>
                <a:tc>
                  <a:txBody>
                    <a:bodyPr/>
                    <a:lstStyle/>
                    <a:p>
                      <a:endParaRPr lang="en-GB" altLang="en-GB" sz="800" dirty="0"/>
                    </a:p>
                  </a:txBody>
                  <a:tcPr/>
                </a:tc>
                <a:tc>
                  <a:txBody>
                    <a:bodyPr/>
                    <a:lstStyle/>
                    <a:p>
                      <a:endParaRPr lang="en-GB" altLang="en-GB" sz="800" dirty="0"/>
                    </a:p>
                  </a:txBody>
                  <a:tcPr/>
                </a:tc>
                <a:extLst>
                  <a:ext uri="{0D108BD9-81ED-4DB2-BD59-A6C34878D82A}">
                    <a16:rowId xmlns:a16="http://schemas.microsoft.com/office/drawing/2014/main" xmlns="" val="10000"/>
                  </a:ext>
                </a:extLst>
              </a:tr>
              <a:tr h="2353329">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International Chamber of Commerce for Carnet. Information on UK Port Customs procedures supplied along with HMRC helpline (if needed) prior to departure so trader is aware of where to go to ensure Carnet is stamped</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en-GB" dirty="0"/>
              <a:t>HMG </a:t>
            </a:r>
            <a:r>
              <a:rPr lang="en-GB" dirty="0" err="1"/>
              <a:t>vfinal</a:t>
            </a:r>
            <a:endParaRPr lang="en-GB" sz="1000" dirty="0"/>
          </a:p>
        </p:txBody>
      </p:sp>
      <p:sp>
        <p:nvSpPr>
          <p:cNvPr id="2" name="Title 1"/>
          <p:cNvSpPr>
            <a:spLocks noGrp="1"/>
          </p:cNvSpPr>
          <p:nvPr>
            <p:ph type="title"/>
          </p:nvPr>
        </p:nvSpPr>
        <p:spPr>
          <a:xfrm>
            <a:off x="63121" y="5383"/>
            <a:ext cx="6700459" cy="395901"/>
          </a:xfrm>
        </p:spPr>
        <p:txBody>
          <a:bodyPr numCol="1">
            <a:noAutofit/>
          </a:bodyPr>
          <a:lstStyle/>
          <a:p>
            <a:r>
              <a:rPr lang="en-GB" altLang="en-GB" sz="1400" b="1" dirty="0">
                <a:latin typeface="+mn-lt"/>
              </a:rPr>
              <a:t>Day 1 No Deal – Non-UK origin – ATA Carnet RoRo Ports</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White voucher to NCH ATA Carnet Unit  for storage.</a:t>
            </a:r>
            <a:endParaRPr lang="en-GB"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chemeClr val="tx1"/>
                </a:solidFill>
              </a:rPr>
              <a:t>ATA - Border Force send White voucher to NCH ATA Carnet Unit for storage.</a:t>
            </a:r>
            <a:endParaRPr lang="en-GB"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11</a:t>
            </a:r>
          </a:p>
          <a:p>
            <a:pPr algn="ctr"/>
            <a:r>
              <a:rPr lang="en-GB" sz="800" b="1" dirty="0">
                <a:solidFill>
                  <a:schemeClr val="tx1"/>
                </a:solidFill>
              </a:rPr>
              <a:t>Carnet Holder departs UK</a:t>
            </a: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 7</a:t>
            </a:r>
          </a:p>
          <a:p>
            <a:pPr algn="ct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67</a:t>
            </a:fld>
            <a:endParaRPr lang="en-GB"/>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chemeClr val="tx1"/>
                </a:solidFill>
              </a:rPr>
              <a:t>Carnet holder reports to a Customs Official at a Customs approved location</a:t>
            </a: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 </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Pre-journey</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 Pre-Departure from UK</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747219024"/>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en-GB"/>
              <a:t>OFFICIAL </a:t>
            </a:r>
            <a:endParaRPr lang="en-GB" dirty="0"/>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Merchandise in Baggage</a:t>
            </a:r>
          </a:p>
        </p:txBody>
      </p:sp>
      <p:sp>
        <p:nvSpPr>
          <p:cNvPr id="7" name="Slide Number Placeholder 6"/>
          <p:cNvSpPr>
            <a:spLocks noGrp="1"/>
          </p:cNvSpPr>
          <p:nvPr>
            <p:ph type="sldNum" sz="quarter" idx="12"/>
          </p:nvPr>
        </p:nvSpPr>
        <p:spPr/>
        <p:txBody>
          <a:bodyPr/>
          <a:lstStyle/>
          <a:p>
            <a:fld id="{4D5B3F61-8D40-454B-BE98-BE96F2E76035}" type="slidenum">
              <a:rPr lang="en-GB" smtClean="0"/>
              <a:t>68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en-GB" dirty="0"/>
              <a:t>Refers to goods which are:</a:t>
            </a:r>
          </a:p>
          <a:p>
            <a:endParaRPr lang="en-GB" dirty="0"/>
          </a:p>
          <a:p>
            <a:pPr marL="285750" indent="-285750">
              <a:spcAft>
                <a:spcPts val="1200"/>
              </a:spcAft>
              <a:buFont typeface="Arial" panose="020B0604020202020204" pitchFamily="34" charset="0"/>
              <a:buChar char="•"/>
            </a:pPr>
            <a:r>
              <a:rPr lang="en-GB" dirty="0"/>
              <a:t>commercial goods for trade or business use carried by a qualifying traveller (traveller with commercial goods in baggage or small private vehicles), who is not a commercial transport operator, who has travelled to or from the UK carrying those goods in their accompanied or a small motor vehicle;</a:t>
            </a:r>
          </a:p>
          <a:p>
            <a:pPr marL="285750" indent="-285750">
              <a:spcAft>
                <a:spcPts val="1200"/>
              </a:spcAft>
              <a:buFont typeface="Arial" panose="020B0604020202020204" pitchFamily="34" charset="0"/>
              <a:buChar char="•"/>
            </a:pPr>
            <a:r>
              <a:rPr lang="en-GB" dirty="0"/>
              <a:t>not recorded on the commercial freight manifest of a ship, train or airplane;</a:t>
            </a:r>
          </a:p>
          <a:p>
            <a:pPr marL="285750" indent="-285750">
              <a:spcAft>
                <a:spcPts val="1200"/>
              </a:spcAft>
              <a:buFont typeface="Arial" panose="020B0604020202020204" pitchFamily="34" charset="0"/>
              <a:buChar char="•"/>
            </a:pPr>
            <a:r>
              <a:rPr lang="en-GB" dirty="0"/>
              <a:t>not for the personal use of the qualifying traveller or their family, or intended as gifts;</a:t>
            </a:r>
          </a:p>
          <a:p>
            <a:endParaRPr lang="en-GB" dirty="0"/>
          </a:p>
          <a:p>
            <a:r>
              <a:rPr lang="en-GB" dirty="0"/>
              <a:t>The existing definition of “accompanied baggage” will be expanded to enable travellers with commercial goods contained in a private light motor vehicle to qualify for MiB declarations.</a:t>
            </a:r>
          </a:p>
          <a:p>
            <a:endParaRPr lang="en-GB" dirty="0"/>
          </a:p>
        </p:txBody>
      </p:sp>
      <p:sp>
        <p:nvSpPr>
          <p:cNvPr id="5" name="Rectangle 4"/>
          <p:cNvSpPr/>
          <p:nvPr/>
        </p:nvSpPr>
        <p:spPr>
          <a:xfrm>
            <a:off x="0" y="683330"/>
            <a:ext cx="12192000" cy="707886"/>
          </a:xfrm>
          <a:prstGeom prst="rect">
            <a:avLst/>
          </a:prstGeom>
        </p:spPr>
        <p:txBody>
          <a:bodyPr wrap="square">
            <a:spAutoFit/>
          </a:bodyPr>
          <a:lstStyle/>
          <a:p>
            <a:pPr lvl="1" algn="ctr"/>
            <a:r>
              <a:rPr lang="en-GB" sz="4000" dirty="0">
                <a:latin typeface="Arial" panose="020B0604020202020204" pitchFamily="34" charset="0"/>
                <a:ea typeface="+mj-ea"/>
                <a:cs typeface="Arial" panose="020B0604020202020204" pitchFamily="34" charset="0"/>
              </a:rPr>
              <a:t>Merchandise in Baggage (MiB)  </a:t>
            </a:r>
          </a:p>
        </p:txBody>
      </p:sp>
      <p:sp>
        <p:nvSpPr>
          <p:cNvPr id="6" name="TextBox 5"/>
          <p:cNvSpPr txBox="1"/>
          <p:nvPr/>
        </p:nvSpPr>
        <p:spPr>
          <a:xfrm>
            <a:off x="375781" y="1497118"/>
            <a:ext cx="1427965" cy="461665"/>
          </a:xfrm>
          <a:prstGeom prst="rect">
            <a:avLst/>
          </a:prstGeom>
          <a:noFill/>
        </p:spPr>
        <p:txBody>
          <a:bodyPr wrap="square" rtlCol="0">
            <a:spAutoFit/>
          </a:bodyPr>
          <a:lstStyle/>
          <a:p>
            <a:r>
              <a:rPr lang="en-GB" sz="2400" dirty="0"/>
              <a:t>Definition</a:t>
            </a: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69</a:t>
            </a:fld>
            <a:endParaRPr lang="en-GB"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a:t>
            </a:r>
            <a:r>
              <a:rPr lang="en-GB" b="1" dirty="0" err="1">
                <a:solidFill>
                  <a:schemeClr val="tx1"/>
                </a:solidFill>
              </a:rPr>
              <a:t>Agri</a:t>
            </a:r>
            <a:r>
              <a:rPr lang="en-GB" b="1" dirty="0">
                <a:solidFill>
                  <a:schemeClr val="tx1"/>
                </a:solidFill>
              </a:rPr>
              <a:t>-food / Products of animal origin (POAO), high-risk food not of animal origin (FNAO), live animals</a:t>
            </a:r>
            <a:endParaRPr lang="en-GB"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1087834">
              <a:buFont typeface="+mj-lt"/>
              <a:buAutoNum type="arabicPeriod"/>
            </a:pPr>
            <a:r>
              <a:rPr lang="en-US" sz="1100" dirty="0">
                <a:solidFill>
                  <a:schemeClr val="tx1"/>
                </a:solidFill>
                <a:cs typeface="Arial" panose="020B0604020202020204" pitchFamily="34" charset="0"/>
              </a:rPr>
              <a:t>Accurate and timely pre-notification via IPAFFs for 3</a:t>
            </a:r>
            <a:r>
              <a:rPr lang="en-US" sz="1100" baseline="30000" dirty="0">
                <a:solidFill>
                  <a:schemeClr val="tx1"/>
                </a:solidFill>
                <a:cs typeface="Arial" panose="020B0604020202020204" pitchFamily="34" charset="0"/>
              </a:rPr>
              <a:t>rd</a:t>
            </a:r>
            <a:r>
              <a:rPr lang="en-US" sz="1100" dirty="0">
                <a:solidFill>
                  <a:schemeClr val="tx1"/>
                </a:solidFill>
                <a:cs typeface="Arial" panose="020B0604020202020204" pitchFamily="34" charset="0"/>
              </a:rPr>
              <a:t> country trade and via APHA for live animals and germinal products</a:t>
            </a:r>
          </a:p>
          <a:p>
            <a:pPr marL="228600" indent="-228600" defTabSz="1087834">
              <a:buFont typeface="+mj-lt"/>
              <a:buAutoNum type="arabicPeriod"/>
            </a:pPr>
            <a:r>
              <a:rPr lang="en-US" sz="1100" dirty="0">
                <a:solidFill>
                  <a:schemeClr val="tx1"/>
                </a:solidFill>
                <a:cs typeface="Arial" panose="020B0604020202020204" pitchFamily="34" charset="0"/>
              </a:rPr>
              <a:t>An initial process for pre-notifications of EU high-risk food and feed will be implemented by the FSA from early 2020.</a:t>
            </a:r>
            <a:endParaRPr lang="en-US" sz="1100" dirty="0">
              <a:solidFill>
                <a:srgbClr val="FF0000"/>
              </a:solidFill>
              <a:cs typeface="Arial" panose="020B0604020202020204" pitchFamily="34" charset="0"/>
            </a:endParaRPr>
          </a:p>
          <a:p>
            <a:pPr marL="228600" indent="-228600" defTabSz="1087834">
              <a:buFont typeface="+mj-lt"/>
              <a:buAutoNum type="arabicPeriod"/>
            </a:pPr>
            <a:r>
              <a:rPr lang="en-US" sz="1100" dirty="0">
                <a:solidFill>
                  <a:schemeClr val="tx1"/>
                </a:solidFill>
                <a:cs typeface="Arial" panose="020B0604020202020204" pitchFamily="34" charset="0"/>
              </a:rPr>
              <a:t>Port Health Authorities will have sufficient capacity and food inspectors to meet extra demand from transit goods</a:t>
            </a:r>
          </a:p>
          <a:p>
            <a:pPr marL="228600" indent="-228600" defTabSz="1087834">
              <a:buFont typeface="+mj-lt"/>
              <a:buAutoNum type="arabicPeriod"/>
            </a:pPr>
            <a:r>
              <a:rPr lang="en-GB" sz="1100" dirty="0">
                <a:solidFill>
                  <a:schemeClr val="tx1"/>
                </a:solidFill>
              </a:rPr>
              <a:t>Certain goods will need to be re-routed whilst within the EU so as  to arrive in a UK BIP or DPE suitable for the type of commodities entering the UK</a:t>
            </a:r>
            <a:r>
              <a:rPr lang="en-GB" sz="1200" dirty="0">
                <a:solidFill>
                  <a:schemeClr val="tx1"/>
                </a:solidFill>
              </a:rPr>
              <a:t>.</a:t>
            </a:r>
          </a:p>
          <a:p>
            <a:pPr fontAlgn="base"/>
            <a:r>
              <a:rPr lang="en-GB" sz="1200" dirty="0"/>
              <a:t>A list of all </a:t>
            </a:r>
            <a:r>
              <a:rPr lang="en-GB" sz="1200" u="sng" dirty="0"/>
              <a:t>existing UK BIPs can be found here.</a:t>
            </a:r>
            <a:r>
              <a:rPr lang="en-GB" sz="1200" dirty="0"/>
              <a:t> </a:t>
            </a:r>
          </a:p>
          <a:p>
            <a:pPr fontAlgn="base"/>
            <a:r>
              <a:rPr lang="en-GB" sz="1200" dirty="0"/>
              <a:t>A list of all </a:t>
            </a:r>
            <a:r>
              <a:rPr lang="en-GB" sz="1200" u="sng" dirty="0"/>
              <a:t>existing UK DPEs can be found h</a:t>
            </a:r>
            <a:endParaRPr lang="en-GB" sz="1200" dirty="0">
              <a:solidFill>
                <a:schemeClr val="tx1"/>
              </a:solidFill>
            </a:endParaRPr>
          </a:p>
          <a:p>
            <a:pPr algn="just" defTabSz="914156"/>
            <a:r>
              <a:rPr lang="en-GB" sz="1200" dirty="0">
                <a:solidFill>
                  <a:srgbClr val="FF0000"/>
                </a:solidFill>
                <a:cs typeface="Arial" panose="020B0604020202020204" pitchFamily="34" charset="0"/>
              </a:rPr>
              <a:t>       </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algn="just" defTabSz="914156"/>
            <a:r>
              <a:rPr lang="en-GB" sz="1200" dirty="0">
                <a:solidFill>
                  <a:srgbClr val="FF0000"/>
                </a:solidFill>
                <a:cs typeface="Arial" panose="020B0604020202020204" pitchFamily="34" charset="0"/>
              </a:rPr>
              <a:t>•A list of all existing UK DPEs can be found here</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marL="228600" indent="-228600" algn="just" defTabSz="914156">
              <a:buFont typeface="+mj-lt"/>
              <a:buAutoNum type="arabicPeriod"/>
            </a:pPr>
            <a:endParaRPr lang="en-GB" sz="1200" b="1" dirty="0">
              <a:solidFill>
                <a:srgbClr val="FF0000"/>
              </a:solidFill>
              <a:cs typeface="Arial" panose="020B0604020202020204" pitchFamily="34" charset="0"/>
            </a:endParaRPr>
          </a:p>
          <a:p>
            <a:pPr marL="228600" indent="-228600" algn="just" defTabSz="914156">
              <a:buFont typeface="+mj-lt"/>
              <a:buAutoNum type="arabicPeriod"/>
            </a:pPr>
            <a:endParaRPr lang="en-GB" sz="1050" dirty="0">
              <a:solidFill>
                <a:srgbClr val="FF0000"/>
              </a:solidFill>
              <a:cs typeface="Arial" panose="020B0604020202020204" pitchFamily="34" charset="0"/>
            </a:endParaRP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100" dirty="0">
                <a:solidFill>
                  <a:schemeClr val="tx1"/>
                </a:solidFill>
              </a:rPr>
              <a:t>Non compliant products will be considered as illegal imports and will not be permitted to be placed on the UK market. Where detected, appropriate enforcement action will be taken</a:t>
            </a:r>
            <a:r>
              <a:rPr lang="en-GB" sz="1200" dirty="0">
                <a:solidFill>
                  <a:schemeClr val="tx1"/>
                </a:solidFill>
              </a:rPr>
              <a:t>.</a:t>
            </a:r>
            <a:endParaRPr lang="en-GB"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en-GB" smtClean="0">
                <a:solidFill>
                  <a:prstClr val="black">
                    <a:tint val="75000"/>
                  </a:prstClr>
                </a:solidFill>
              </a:rPr>
              <a:pPr/>
              <a:t>7</a:t>
            </a:fld>
            <a:endParaRPr lang="en-GB"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On 1</a:t>
            </a:r>
            <a:r>
              <a:rPr lang="en-GB" sz="1100" baseline="30000" dirty="0">
                <a:solidFill>
                  <a:schemeClr val="tx1"/>
                </a:solidFill>
                <a:cs typeface="Arial" panose="020B0604020202020204" pitchFamily="34" charset="0"/>
              </a:rPr>
              <a:t>st</a:t>
            </a:r>
            <a:r>
              <a:rPr lang="en-GB" sz="1100" dirty="0">
                <a:solidFill>
                  <a:schemeClr val="tx1"/>
                </a:solidFill>
                <a:cs typeface="Arial" panose="020B0604020202020204" pitchFamily="34" charset="0"/>
              </a:rPr>
              <a:t> point of entry from the EU into the UK for transit goods i.e. at the BIP/DPE</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From early 2020,</a:t>
            </a:r>
            <a:r>
              <a:rPr lang="en-GB" sz="1100" dirty="0">
                <a:solidFill>
                  <a:srgbClr val="FF0000"/>
                </a:solidFill>
                <a:cs typeface="Arial" panose="020B0604020202020204" pitchFamily="34" charset="0"/>
              </a:rPr>
              <a:t> </a:t>
            </a:r>
            <a:r>
              <a:rPr lang="en-GB" sz="1100" dirty="0">
                <a:solidFill>
                  <a:schemeClr val="tx1"/>
                </a:solidFill>
                <a:cs typeface="Arial" panose="020B0604020202020204" pitchFamily="34" charset="0"/>
              </a:rPr>
              <a:t>for pre-notifications of high risk food and feed from the EU</a:t>
            </a:r>
          </a:p>
          <a:p>
            <a:pPr algn="just" defTabSz="914156"/>
            <a:endParaRPr lang="en-GB" sz="120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100" dirty="0">
                <a:solidFill>
                  <a:schemeClr val="tx1"/>
                </a:solidFill>
                <a:cs typeface="Arial" panose="020B0604020202020204" pitchFamily="34" charset="0"/>
              </a:rPr>
              <a:t>To maintain public health from risks originating from high-risk food and feed imports.</a:t>
            </a:r>
          </a:p>
          <a:p>
            <a:pPr marL="228600" indent="-228600" defTabSz="914156">
              <a:buFont typeface="+mj-lt"/>
              <a:buAutoNum type="arabicPeriod"/>
            </a:pPr>
            <a:r>
              <a:rPr lang="en-GB" sz="1100" dirty="0">
                <a:solidFill>
                  <a:schemeClr val="tx1"/>
                </a:solidFill>
                <a:cs typeface="Arial" panose="020B0604020202020204" pitchFamily="34" charset="0"/>
              </a:rPr>
              <a:t>To allow DEFRA / FSA / APHA to undertake risk based controls on all high risk food and feed. </a:t>
            </a:r>
          </a:p>
          <a:p>
            <a:pPr marL="228600" indent="-228600" defTabSz="914156">
              <a:buFont typeface="+mj-lt"/>
              <a:buAutoNum type="arabicPeriod"/>
            </a:pPr>
            <a:r>
              <a:rPr lang="en-GB" sz="1100" dirty="0">
                <a:solidFill>
                  <a:schemeClr val="tx1"/>
                </a:solidFill>
                <a:cs typeface="Arial" panose="020B0604020202020204" pitchFamily="34" charset="0"/>
              </a:rPr>
              <a:t>Imports of live animals, germplasm and ABPs may be checked at the premises of destination.</a:t>
            </a:r>
          </a:p>
          <a:p>
            <a:pPr marL="228600" indent="-228600" defTabSz="914156">
              <a:buFont typeface="+mj-lt"/>
              <a:buAutoNum type="arabicPeriod"/>
            </a:pPr>
            <a:r>
              <a:rPr lang="en-GB" sz="1100" dirty="0">
                <a:solidFill>
                  <a:schemeClr val="tx1"/>
                </a:solidFill>
                <a:cs typeface="Arial" panose="020B0604020202020204" pitchFamily="34" charset="0"/>
              </a:rPr>
              <a:t>To ensure APHA and Port Health Authorities have sufficient guidance and facilities to conduct examinations on goods.</a:t>
            </a:r>
          </a:p>
          <a:p>
            <a:pPr marL="228600" indent="-228600" defTabSz="914156">
              <a:buFont typeface="+mj-lt"/>
              <a:buAutoNum type="arabicPeriod"/>
            </a:pPr>
            <a:r>
              <a:rPr lang="en-GB" sz="1100" dirty="0">
                <a:solidFill>
                  <a:schemeClr val="tx1"/>
                </a:solidFill>
                <a:cs typeface="Arial" panose="020B0604020202020204" pitchFamily="34" charset="0"/>
              </a:rPr>
              <a:t>To prevent food fraud risk escalating and address sanitary and phytosanitary risks</a:t>
            </a:r>
            <a:r>
              <a:rPr lang="en-GB" sz="1200" dirty="0">
                <a:solidFill>
                  <a:schemeClr val="tx1"/>
                </a:solidFill>
                <a:cs typeface="Arial" panose="020B0604020202020204" pitchFamily="34" charset="0"/>
              </a:rPr>
              <a:t>.</a:t>
            </a: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r>
              <a:rPr lang="en-GB" sz="1200" dirty="0">
                <a:solidFill>
                  <a:schemeClr val="tx1"/>
                </a:solidFill>
              </a:rPr>
              <a:t> - </a:t>
            </a:r>
            <a:r>
              <a:rPr lang="en-GB" sz="1100" dirty="0">
                <a:solidFill>
                  <a:schemeClr val="tx1"/>
                </a:solidFill>
                <a:hlinkClick r:id="rId2"/>
              </a:rPr>
              <a:t>https://www.gov.uk/guidance/importing-animals-animal-products-and-high-risk-food-and-feed-not-of-animal-origin-if-the-UK-leaves-the-EU-with-no-deal</a:t>
            </a:r>
            <a:r>
              <a:rPr lang="en-GB" sz="1100" dirty="0">
                <a:solidFill>
                  <a:schemeClr val="tx1"/>
                </a:solidFill>
              </a:rPr>
              <a:t>  </a:t>
            </a:r>
            <a:r>
              <a:rPr lang="en-GB" sz="1100" dirty="0">
                <a:solidFill>
                  <a:schemeClr val="tx1"/>
                </a:solidFill>
                <a:hlinkClick r:id="rId3"/>
              </a:rPr>
              <a:t>https://www.gov.uk/food-safety-as-a-food-distributor</a:t>
            </a:r>
            <a:r>
              <a:rPr lang="en-GB" sz="1100" dirty="0">
                <a:solidFill>
                  <a:schemeClr val="tx1"/>
                </a:solidFill>
              </a:rPr>
              <a:t> - </a:t>
            </a:r>
            <a:r>
              <a:rPr lang="en-GB" sz="1100" dirty="0">
                <a:solidFill>
                  <a:schemeClr val="tx1"/>
                </a:solidFill>
                <a:hlinkClick r:id="rId4"/>
              </a:rPr>
              <a:t>https://www.gov.uk/bringing-food-animals-plants-into-uk</a:t>
            </a:r>
            <a:r>
              <a:rPr lang="en-GB" sz="1100" dirty="0">
                <a:solidFill>
                  <a:schemeClr val="tx1"/>
                </a:solidFill>
              </a:rPr>
              <a:t> - </a:t>
            </a:r>
            <a:r>
              <a:rPr lang="en-GB" sz="1100" dirty="0">
                <a:solidFill>
                  <a:schemeClr val="tx1"/>
                </a:solidFill>
                <a:hlinkClick r:id="rId5"/>
              </a:rPr>
              <a:t>https://www.gov.uk/government/publications/importing-high-risk-food-and-animal-feed-if-theres-no-brexit-deal--2</a:t>
            </a:r>
            <a:endParaRPr lang="en-GB" sz="11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2422" y="486230"/>
            <a:ext cx="11861268" cy="22739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100" dirty="0">
                <a:solidFill>
                  <a:schemeClr val="tx1"/>
                </a:solidFill>
              </a:rPr>
              <a:t>EU high-risk food and feed, live animals, animal products, germplasm and animal by-products will be imported into the UK as they are now.  Notifications will continue to be required for live animals and germplasm. Fish and fish products will require an accompanying catch certificate and will be subject to risk-based checks at ports. Risk-based checks for live animals, germplasm will take place at the final point of destination. </a:t>
            </a:r>
          </a:p>
          <a:p>
            <a:pPr marL="228600" indent="-228600" defTabSz="914156">
              <a:buFont typeface="+mj-lt"/>
              <a:buAutoNum type="arabicPeriod"/>
            </a:pPr>
            <a:r>
              <a:rPr lang="en-GB" sz="1100" dirty="0">
                <a:solidFill>
                  <a:schemeClr val="tx1"/>
                </a:solidFill>
              </a:rPr>
              <a:t>Live animals, products of animal origin (POAO), certain animal by-products and germplasm from non-EU countries will have to enter through a border inspection post for checks.</a:t>
            </a:r>
          </a:p>
          <a:p>
            <a:pPr marL="228600" indent="-228600" defTabSz="914156">
              <a:buFont typeface="+mj-lt"/>
              <a:buAutoNum type="arabicPeriod"/>
            </a:pPr>
            <a:r>
              <a:rPr lang="en-GB" sz="1100" dirty="0">
                <a:solidFill>
                  <a:schemeClr val="tx1"/>
                </a:solidFill>
              </a:rPr>
              <a:t>High risk food and feed not of animal origin from non-EU countries has to enter via a designated point of entry.</a:t>
            </a:r>
          </a:p>
          <a:p>
            <a:pPr marL="228600" indent="-228600" defTabSz="914156">
              <a:buFont typeface="+mj-lt"/>
              <a:buAutoNum type="arabicPeriod"/>
            </a:pPr>
            <a:r>
              <a:rPr lang="en-GB" sz="1100" dirty="0">
                <a:solidFill>
                  <a:schemeClr val="tx1"/>
                </a:solidFill>
              </a:rPr>
              <a:t>Live animals, germplasm and ABP that are subject to vet checks, from 3rd countries which travel through EU before arriving in UK, can enter the UK at any point of entry if they can demonstrate that vet checks have taken place at an EU BIP.</a:t>
            </a:r>
          </a:p>
          <a:p>
            <a:pPr marL="228600" indent="-228600" defTabSz="914156">
              <a:buFont typeface="+mj-lt"/>
              <a:buAutoNum type="arabicPeriod"/>
            </a:pPr>
            <a:r>
              <a:rPr lang="en-GB" sz="1100" dirty="0">
                <a:solidFill>
                  <a:schemeClr val="tx1"/>
                </a:solidFill>
              </a:rPr>
              <a:t>POAO and High Risk Food and Feed Not of Animal Origin (HRFNAO) will need to be notified on IPAFFS and checked at a UK BIP or designated points of entry (DPE). There is no BIP at Dover or Eurotunnel, there is no DPE at Eurotunnel. The DPE for the RoRo terminal at Dover is only approved for a restricted category of products. A list of DPEs is available at </a:t>
            </a:r>
            <a:r>
              <a:rPr lang="en-GB" sz="1100" dirty="0">
                <a:solidFill>
                  <a:srgbClr val="FF0000"/>
                </a:solidFill>
                <a:hlinkClick r:id="rId6"/>
              </a:rPr>
              <a:t>https://www.food.gov.uk/business-guidance/port-designations</a:t>
            </a:r>
            <a:r>
              <a:rPr lang="en-GB" sz="1100" dirty="0">
                <a:solidFill>
                  <a:srgbClr val="FF0000"/>
                </a:solidFill>
              </a:rPr>
              <a:t>  </a:t>
            </a:r>
          </a:p>
          <a:p>
            <a:pPr marL="228600" indent="-228600" defTabSz="914156">
              <a:buFont typeface="+mj-lt"/>
              <a:buAutoNum type="arabicPeriod"/>
            </a:pPr>
            <a:r>
              <a:rPr lang="en-GB" sz="1100" dirty="0">
                <a:solidFill>
                  <a:schemeClr val="tx1"/>
                </a:solidFill>
              </a:rPr>
              <a:t>Pre-notifications required from importers of high-risk food and feed products originating from the EU. Further guidance on how to pre-notify will be issued in due course.</a:t>
            </a:r>
          </a:p>
          <a:p>
            <a:pPr marL="228600" indent="-228600" defTabSz="914156">
              <a:buFont typeface="+mj-lt"/>
              <a:buAutoNum type="arabicPeriod"/>
            </a:pPr>
            <a:r>
              <a:rPr lang="en-GB" sz="1100" dirty="0">
                <a:solidFill>
                  <a:schemeClr val="tx1"/>
                </a:solidFill>
              </a:rPr>
              <a:t>Checks on international trade in endangered plant and animal species or products made from them.</a:t>
            </a:r>
            <a:endParaRPr lang="en-GB"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en-GB" sz="1100" dirty="0"/>
              <a:t>-  a list of all existing UK BIPs can be found here</a:t>
            </a:r>
            <a:r>
              <a:rPr lang="en-GB" sz="1100" u="sng" dirty="0"/>
              <a:t>: https://ec.europa.eu/food/sites/food/files/animals/docs/bips_contact_unitedkingdom.pdf </a:t>
            </a:r>
            <a:r>
              <a:rPr lang="en-GB" sz="1100" dirty="0"/>
              <a:t> </a:t>
            </a:r>
          </a:p>
          <a:p>
            <a:pPr fontAlgn="base"/>
            <a:r>
              <a:rPr lang="en-GB" sz="1100" dirty="0"/>
              <a:t>-  a list of all existing UK DPEs can be found here</a:t>
            </a:r>
            <a:r>
              <a:rPr lang="en-GB" sz="1100" u="sng" dirty="0"/>
              <a:t>: https://www.food.gov.uk/business-guidance/port-designations</a:t>
            </a:r>
            <a:endParaRPr lang="en-GB"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9777758"/>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1843192">
                  <a:extLst>
                    <a:ext uri="{9D8B030D-6E8A-4147-A177-3AD203B41FA5}">
                      <a16:colId xmlns:a16="http://schemas.microsoft.com/office/drawing/2014/main" xmlns="" val="20002"/>
                    </a:ext>
                  </a:extLst>
                </a:gridCol>
                <a:gridCol w="2303433">
                  <a:extLst>
                    <a:ext uri="{9D8B030D-6E8A-4147-A177-3AD203B41FA5}">
                      <a16:colId xmlns:a16="http://schemas.microsoft.com/office/drawing/2014/main" xmlns="" val="20003"/>
                    </a:ext>
                  </a:extLst>
                </a:gridCol>
                <a:gridCol w="2925389">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100" b="1" dirty="0">
                          <a:solidFill>
                            <a:schemeClr val="tx1"/>
                          </a:solidFill>
                        </a:rPr>
                        <a:t>Traveller </a:t>
                      </a:r>
                    </a:p>
                    <a:p>
                      <a:pPr algn="just"/>
                      <a:r>
                        <a:rPr lang="en-GB" sz="1000" b="0" dirty="0">
                          <a:solidFill>
                            <a:schemeClr val="tx1"/>
                          </a:solidFill>
                        </a:rPr>
                        <a:t>(with commercial goods in baggage or small motor vehicles)</a:t>
                      </a:r>
                    </a:p>
                    <a:p>
                      <a:pPr algn="just"/>
                      <a:r>
                        <a:rPr lang="en-GB" sz="1100" b="1" dirty="0">
                          <a:solidFill>
                            <a:schemeClr val="tx1"/>
                          </a:solidFill>
                        </a:rPr>
                        <a:t>Under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a:t>
                      </a:r>
                    </a:p>
                    <a:p>
                      <a:pPr algn="just"/>
                      <a:r>
                        <a:rPr lang="en-GB" sz="1100" b="0" dirty="0">
                          <a:solidFill>
                            <a:schemeClr val="tx1"/>
                          </a:solidFill>
                        </a:rPr>
                        <a:t> </a:t>
                      </a:r>
                      <a:r>
                        <a:rPr lang="en-GB" sz="1050" b="0" dirty="0">
                          <a:solidFill>
                            <a:schemeClr val="tx1"/>
                          </a:solidFill>
                        </a:rPr>
                        <a:t>(using </a:t>
                      </a:r>
                      <a:r>
                        <a:rPr lang="en-GB" sz="1050" b="0" dirty="0" err="1">
                          <a:solidFill>
                            <a:schemeClr val="tx1"/>
                          </a:solidFill>
                        </a:rPr>
                        <a:t>RoRo</a:t>
                      </a:r>
                      <a:r>
                        <a:rPr lang="en-GB" sz="1050" b="0" dirty="0">
                          <a:solidFill>
                            <a:schemeClr val="tx1"/>
                          </a:solidFill>
                        </a:rPr>
                        <a:t> location</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HMRC Online Service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via HMRC Online Service calculates pays VAT / Duty due</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en-GB" altLang="en-GB" sz="1400" b="1" dirty="0">
                <a:latin typeface="+mn-lt"/>
              </a:rPr>
              <a:t>Day 1 No Deal - Merchandise in Baggage – Imports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8" name="TextBox 27"/>
          <p:cNvSpPr txBox="1"/>
          <p:nvPr/>
        </p:nvSpPr>
        <p:spPr>
          <a:xfrm>
            <a:off x="64696" y="109399"/>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49109" y="2974997"/>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graphicFrame>
        <p:nvGraphicFramePr>
          <p:cNvPr id="41" name="Table 40"/>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en-GB" dirty="0"/>
              <a:t>OFFICIAL </a:t>
            </a:r>
          </a:p>
        </p:txBody>
      </p:sp>
      <p:sp>
        <p:nvSpPr>
          <p:cNvPr id="7" name="Slide Number Placeholder 6"/>
          <p:cNvSpPr>
            <a:spLocks noGrp="1"/>
          </p:cNvSpPr>
          <p:nvPr>
            <p:ph type="sldNum" sz="quarter" idx="12"/>
          </p:nvPr>
        </p:nvSpPr>
        <p:spPr>
          <a:xfrm>
            <a:off x="10927830" y="6356350"/>
            <a:ext cx="425970" cy="365125"/>
          </a:xfrm>
        </p:spPr>
        <p:txBody>
          <a:bodyPr/>
          <a:lstStyle/>
          <a:p>
            <a:r>
              <a:rPr lang="en-US" dirty="0"/>
              <a:t>70</a:t>
            </a:r>
            <a:endParaRPr lang="en-GB" dirty="0"/>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en-GB" sz="900" b="1" dirty="0">
                <a:latin typeface="+mj-lt"/>
                <a:cs typeface="Arial" panose="020B0604020202020204" pitchFamily="34" charset="0"/>
              </a:rPr>
              <a:t>Notes: </a:t>
            </a:r>
          </a:p>
          <a:p>
            <a:pPr marL="171450" indent="-171450">
              <a:buFont typeface="Arial" panose="020B0604020202020204" pitchFamily="34" charset="0"/>
              <a:buChar char="•"/>
            </a:pPr>
            <a:r>
              <a:rPr lang="en-GB" sz="900" b="1" dirty="0">
                <a:latin typeface="+mj-lt"/>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900" b="1" dirty="0">
                <a:latin typeface="+mj-lt"/>
                <a:cs typeface="Arial" panose="020B0604020202020204" pitchFamily="34" charset="0"/>
              </a:rPr>
              <a:t>Due to limited infrastructure at RoRo listed location </a:t>
            </a:r>
            <a:r>
              <a:rPr lang="en-GB" sz="900" b="1" dirty="0" err="1">
                <a:latin typeface="+mj-lt"/>
                <a:cs typeface="Arial" panose="020B0604020202020204" pitchFamily="34" charset="0"/>
              </a:rPr>
              <a:t>MiB</a:t>
            </a:r>
            <a:r>
              <a:rPr lang="en-GB" sz="900" b="1" dirty="0">
                <a:latin typeface="+mj-lt"/>
                <a:cs typeface="Arial" panose="020B0604020202020204" pitchFamily="34" charset="0"/>
              </a:rPr>
              <a:t> Declarations should be made prior to arrival at the UK </a:t>
            </a:r>
            <a:r>
              <a:rPr lang="en-GB" sz="900" b="1" dirty="0" err="1">
                <a:latin typeface="+mj-lt"/>
                <a:cs typeface="Arial" panose="020B0604020202020204" pitchFamily="34" charset="0"/>
              </a:rPr>
              <a:t>RoRo</a:t>
            </a:r>
            <a:r>
              <a:rPr lang="en-GB" sz="900" b="1" dirty="0">
                <a:latin typeface="+mj-lt"/>
                <a:cs typeface="Arial" panose="020B0604020202020204" pitchFamily="34" charset="0"/>
              </a:rPr>
              <a:t> point of Entry.</a:t>
            </a:r>
          </a:p>
          <a:p>
            <a:pPr marL="171450" indent="-171450">
              <a:buFont typeface="Arial" panose="020B0604020202020204" pitchFamily="34" charset="0"/>
              <a:buChar char="•"/>
            </a:pPr>
            <a:r>
              <a:rPr lang="en-GB" sz="900" b="1" dirty="0">
                <a:latin typeface="+mj-lt"/>
                <a:cs typeface="Arial" panose="020B0604020202020204" pitchFamily="34" charset="0"/>
              </a:rPr>
              <a:t>Traveller is not allowed to make use of VAT Postponed Accounting.</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a16="http://schemas.microsoft.com/office/drawing/2014/main" xmlns="" val="20000"/>
                    </a:ext>
                  </a:extLst>
                </a:gridCol>
                <a:gridCol w="3474995">
                  <a:extLst>
                    <a:ext uri="{9D8B030D-6E8A-4147-A177-3AD203B41FA5}">
                      <a16:colId xmlns:a16="http://schemas.microsoft.com/office/drawing/2014/main" xmlns="" val="20001"/>
                    </a:ext>
                  </a:extLst>
                </a:gridCol>
                <a:gridCol w="2196790">
                  <a:extLst>
                    <a:ext uri="{9D8B030D-6E8A-4147-A177-3AD203B41FA5}">
                      <a16:colId xmlns:a16="http://schemas.microsoft.com/office/drawing/2014/main" xmlns="" val="20002"/>
                    </a:ext>
                  </a:extLst>
                </a:gridCol>
                <a:gridCol w="2826834">
                  <a:extLst>
                    <a:ext uri="{9D8B030D-6E8A-4147-A177-3AD203B41FA5}">
                      <a16:colId xmlns:a16="http://schemas.microsoft.com/office/drawing/2014/main" xmlns="" val="20003"/>
                    </a:ext>
                  </a:extLst>
                </a:gridCol>
                <a:gridCol w="230092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(using a RoRo</a:t>
                      </a:r>
                      <a:r>
                        <a:rPr lang="en-GB" sz="1100" b="0" baseline="0" dirty="0">
                          <a:solidFill>
                            <a:schemeClr val="tx1"/>
                          </a:solidFill>
                        </a:rPr>
                        <a:t> Port)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US" sz="900" b="1" dirty="0">
                <a:solidFill>
                  <a:schemeClr val="tx1"/>
                </a:solidFill>
                <a:cs typeface="Arial" panose="020B0604020202020204" pitchFamily="34" charset="0"/>
              </a:rPr>
              <a:t>Traveler / Agent Prelodges a MiB Import Declaration (C88) into HMRC system </a:t>
            </a:r>
            <a:r>
              <a:rPr lang="en-GB" sz="900" b="1" dirty="0">
                <a:solidFill>
                  <a:schemeClr val="tx1"/>
                </a:solidFill>
                <a:cs typeface="Arial" panose="020B0604020202020204" pitchFamily="34" charset="0"/>
              </a:rPr>
              <a:t>up to 5 working days prior to arrival.</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sp>
        <p:nvSpPr>
          <p:cNvPr id="16" name="Title 1"/>
          <p:cNvSpPr>
            <a:spLocks noGrp="1"/>
          </p:cNvSpPr>
          <p:nvPr>
            <p:ph type="title"/>
          </p:nvPr>
        </p:nvSpPr>
        <p:spPr>
          <a:xfrm>
            <a:off x="951672" y="130571"/>
            <a:ext cx="10356591" cy="395901"/>
          </a:xfrm>
        </p:spPr>
        <p:txBody>
          <a:bodyPr numCol="1">
            <a:noAutofit/>
          </a:bodyPr>
          <a:lstStyle/>
          <a:p>
            <a:r>
              <a:rPr lang="en-GB" altLang="en-GB" sz="1400" b="1" dirty="0">
                <a:latin typeface="+mn-lt"/>
              </a:rPr>
              <a:t>Day 1 No Deal - Merchandise in Baggage – Imports above Declaration limit of £900</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a:t>
            </a:r>
            <a:r>
              <a:rPr lang="en-GB" sz="900" dirty="0">
                <a:cs typeface="Arial" panose="020B0604020202020204" pitchFamily="34" charset="0"/>
              </a:rPr>
              <a:t> </a:t>
            </a:r>
          </a:p>
          <a:p>
            <a:pPr marL="171450" indent="-171450">
              <a:buFont typeface="Arial" panose="020B0604020202020204" pitchFamily="34" charset="0"/>
              <a:buChar char="•"/>
            </a:pPr>
            <a:r>
              <a:rPr lang="en-GB" sz="900"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900"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updates pre-lodged MiB Import Declaration to show goods have arrived in the UK and makes payment.</a:t>
            </a:r>
          </a:p>
          <a:p>
            <a:r>
              <a:rPr lang="en-US" sz="900" b="1" dirty="0">
                <a:solidFill>
                  <a:schemeClr val="tx1"/>
                </a:solidFill>
                <a:cs typeface="Arial" panose="020B0604020202020204" pitchFamily="34" charset="0"/>
              </a:rPr>
              <a:t>This must be done by the next working day after arrival in the UK</a:t>
            </a:r>
            <a:endParaRPr lang="en-GB" sz="900" b="1" dirty="0">
              <a:solidFill>
                <a:schemeClr val="tx1"/>
              </a:solidFill>
              <a:cs typeface="Arial" panose="020B0604020202020204" pitchFamily="34" charset="0"/>
            </a:endParaRP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5.</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pPr/>
              <a:t>71</a:t>
            </a:fld>
            <a:endParaRPr lang="en-GB"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370672">
                  <a:extLst>
                    <a:ext uri="{9D8B030D-6E8A-4147-A177-3AD203B41FA5}">
                      <a16:colId xmlns:a16="http://schemas.microsoft.com/office/drawing/2014/main" xmlns="" val="20002"/>
                    </a:ext>
                  </a:extLst>
                </a:gridCol>
                <a:gridCol w="2345635">
                  <a:extLst>
                    <a:ext uri="{9D8B030D-6E8A-4147-A177-3AD203B41FA5}">
                      <a16:colId xmlns:a16="http://schemas.microsoft.com/office/drawing/2014/main" xmlns="" val="20003"/>
                    </a:ext>
                  </a:extLst>
                </a:gridCol>
                <a:gridCol w="235570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050" b="1" dirty="0">
                          <a:solidFill>
                            <a:schemeClr val="tx1"/>
                          </a:solidFill>
                        </a:rPr>
                        <a:t>Traveller </a:t>
                      </a:r>
                      <a:r>
                        <a:rPr lang="en-GB" sz="1050" b="1" dirty="0">
                          <a:solidFill>
                            <a:srgbClr val="7030A0"/>
                          </a:solidFill>
                        </a:rPr>
                        <a:t> </a:t>
                      </a:r>
                    </a:p>
                    <a:p>
                      <a:pPr algn="just"/>
                      <a:r>
                        <a:rPr lang="en-GB" sz="1050" b="0" dirty="0">
                          <a:solidFill>
                            <a:schemeClr val="tx1"/>
                          </a:solidFill>
                        </a:rPr>
                        <a:t>(with commercial goods in baggage or small motor vehicles)</a:t>
                      </a:r>
                    </a:p>
                    <a:p>
                      <a:pPr algn="just"/>
                      <a:r>
                        <a:rPr lang="en-GB" sz="1050" b="1" dirty="0">
                          <a:solidFill>
                            <a:schemeClr val="tx1"/>
                          </a:solidFill>
                        </a:rPr>
                        <a:t>Under </a:t>
                      </a:r>
                      <a:r>
                        <a:rPr lang="en-GB" sz="1050" b="0" dirty="0">
                          <a:solidFill>
                            <a:schemeClr val="tx1"/>
                          </a:solidFill>
                        </a:rPr>
                        <a:t>Declaration limit</a:t>
                      </a:r>
                      <a:r>
                        <a:rPr lang="en-GB" sz="1050" b="0" baseline="0" dirty="0">
                          <a:solidFill>
                            <a:schemeClr val="tx1"/>
                          </a:solidFill>
                        </a:rPr>
                        <a:t> </a:t>
                      </a:r>
                      <a:r>
                        <a:rPr lang="en-GB" sz="1050" b="0" dirty="0">
                          <a:solidFill>
                            <a:schemeClr val="tx1"/>
                          </a:solidFill>
                        </a:rPr>
                        <a:t>of £900</a:t>
                      </a:r>
                    </a:p>
                    <a:p>
                      <a:pPr algn="just"/>
                      <a:r>
                        <a:rPr lang="en-GB" sz="1050" b="0" dirty="0">
                          <a:solidFill>
                            <a:schemeClr val="tx1"/>
                          </a:solidFill>
                        </a:rPr>
                        <a:t>(using Eurotunnel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HMRC Online Service OPS/DDS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calculates via HMRC Online Service OPS/DDS to pays VAT / Duty due</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0713609" cy="395901"/>
          </a:xfrm>
        </p:spPr>
        <p:txBody>
          <a:bodyPr numCol="1">
            <a:noAutofit/>
          </a:bodyPr>
          <a:lstStyle/>
          <a:p>
            <a:r>
              <a:rPr lang="en-GB" altLang="en-GB" sz="1400" b="1" dirty="0">
                <a:latin typeface="+mn-lt"/>
              </a:rPr>
              <a:t>Day 1 No Deal - Merchandise in Baggage – Imports under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dirty="0"/>
              <a:t>	</a:t>
            </a:r>
            <a:r>
              <a:rPr lang="en-GB" altLang="en-GB" sz="1400" b="1" dirty="0">
                <a:solidFill>
                  <a:prstClr val="black"/>
                </a:solidFill>
              </a:rPr>
              <a:t/>
            </a:r>
            <a:br>
              <a:rPr lang="en-GB" altLang="en-GB" sz="1400" b="1" dirty="0">
                <a:solidFill>
                  <a:prstClr val="black"/>
                </a:solidFill>
              </a:rPr>
            </a:br>
            <a:r>
              <a:rPr lang="en-GB" altLang="en-GB" sz="1600" dirty="0">
                <a:latin typeface="+mn-lt"/>
              </a:rPr>
              <a:t>							</a:t>
            </a:r>
          </a:p>
        </p:txBody>
      </p:sp>
      <p:sp>
        <p:nvSpPr>
          <p:cNvPr id="2" name="TextBox 1"/>
          <p:cNvSpPr txBox="1"/>
          <p:nvPr/>
        </p:nvSpPr>
        <p:spPr>
          <a:xfrm>
            <a:off x="4289664" y="5716750"/>
            <a:ext cx="7514410"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Eurotunnel MiB Declarations should be made prior to arrival at Eurotunnel – UK Terminal.</a:t>
            </a:r>
          </a:p>
          <a:p>
            <a:pPr marL="171450" indent="-171450">
              <a:buFont typeface="Arial" panose="020B0604020202020204" pitchFamily="34" charset="0"/>
              <a:buChar char="•"/>
            </a:pPr>
            <a:r>
              <a:rPr lang="en-GB" sz="800" b="1" dirty="0">
                <a:cs typeface="Arial" panose="020B0604020202020204" pitchFamily="34" charset="0"/>
              </a:rPr>
              <a:t>Traveller is not allowed to make use of VAT Postponed Accounting.</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cs typeface="Arial" panose="020B0604020202020204" pitchFamily="34" charset="0"/>
              </a:rPr>
              <a:t>The legal requirement is for payment &amp; declaration to be completed before the goods leave Eurotunnel UK Terminal.</a:t>
            </a:r>
          </a:p>
          <a:p>
            <a:pPr algn="ctr"/>
            <a:r>
              <a:rPr lang="en-GB" sz="800" b="1" dirty="0">
                <a:solidFill>
                  <a:schemeClr val="tx1"/>
                </a:solidFill>
                <a:cs typeface="Arial" panose="020B0604020202020204" pitchFamily="34" charset="0"/>
              </a:rPr>
              <a:t>There is limited infrastructure to facilitate declarations / payment  being made at Eurotunnel.</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graphicFrame>
        <p:nvGraphicFramePr>
          <p:cNvPr id="57" name="Table 56"/>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72</a:t>
            </a:fld>
            <a:endParaRPr lang="en-GB"/>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a16="http://schemas.microsoft.com/office/drawing/2014/main" xmlns="" val="20000"/>
                    </a:ext>
                  </a:extLst>
                </a:gridCol>
                <a:gridCol w="3060665">
                  <a:extLst>
                    <a:ext uri="{9D8B030D-6E8A-4147-A177-3AD203B41FA5}">
                      <a16:colId xmlns:a16="http://schemas.microsoft.com/office/drawing/2014/main" xmlns="" val="20001"/>
                    </a:ext>
                  </a:extLst>
                </a:gridCol>
                <a:gridCol w="2936566">
                  <a:extLst>
                    <a:ext uri="{9D8B030D-6E8A-4147-A177-3AD203B41FA5}">
                      <a16:colId xmlns:a16="http://schemas.microsoft.com/office/drawing/2014/main" xmlns="" val="20002"/>
                    </a:ext>
                  </a:extLst>
                </a:gridCol>
                <a:gridCol w="2272126">
                  <a:extLst>
                    <a:ext uri="{9D8B030D-6E8A-4147-A177-3AD203B41FA5}">
                      <a16:colId xmlns:a16="http://schemas.microsoft.com/office/drawing/2014/main" xmlns="" val="20003"/>
                    </a:ext>
                  </a:extLst>
                </a:gridCol>
                <a:gridCol w="242386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(using Eurotunnel</a:t>
                      </a:r>
                      <a:r>
                        <a:rPr lang="en-GB" sz="110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 </a:t>
            </a:r>
          </a:p>
          <a:p>
            <a:pPr marL="171450" indent="-171450">
              <a:buFont typeface="Arial" panose="020B0604020202020204" pitchFamily="34" charset="0"/>
              <a:buChar char="•"/>
            </a:pPr>
            <a:r>
              <a:rPr lang="en-US" sz="800" b="1" dirty="0">
                <a:solidFill>
                  <a:schemeClr val="tx1"/>
                </a:solidFill>
                <a:cs typeface="Arial" panose="020B0604020202020204" pitchFamily="34" charset="0"/>
              </a:rPr>
              <a:t>Traveler / Agent Prelodges a MiB Import Declaration (C88) into HMRC system </a:t>
            </a:r>
            <a:r>
              <a:rPr lang="en-GB" sz="800" b="1" dirty="0">
                <a:solidFill>
                  <a:schemeClr val="tx1"/>
                </a:solidFill>
                <a:cs typeface="Arial" panose="020B0604020202020204" pitchFamily="34" charset="0"/>
              </a:rPr>
              <a:t>up to 5 working days prior to arrival.</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5" y="173029"/>
            <a:ext cx="10793470" cy="395901"/>
          </a:xfrm>
        </p:spPr>
        <p:txBody>
          <a:bodyPr numCol="1">
            <a:noAutofit/>
          </a:bodyPr>
          <a:lstStyle/>
          <a:p>
            <a:r>
              <a:rPr lang="en-GB" altLang="en-GB" sz="1400" b="1" dirty="0">
                <a:latin typeface="+mn-lt"/>
              </a:rPr>
              <a:t>Day 1 No Deal - Merchandise in Baggage – Imports above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b="1" dirty="0">
                <a:solidFill>
                  <a:prstClr val="black"/>
                </a:solidFill>
              </a:rPr>
              <a:t/>
            </a:r>
            <a:br>
              <a:rPr lang="en-GB" altLang="en-GB" sz="1400" b="1" dirty="0">
                <a:solidFill>
                  <a:prstClr val="black"/>
                </a:solidFill>
              </a:rPr>
            </a:br>
            <a:r>
              <a:rPr lang="en-GB" altLang="en-GB" sz="1400" b="1" dirty="0">
                <a:solidFill>
                  <a:prstClr val="black"/>
                </a:solidFill>
              </a:rPr>
              <a:t> </a:t>
            </a:r>
            <a:r>
              <a:rPr lang="en-GB" altLang="en-GB" sz="1400" dirty="0">
                <a:latin typeface="+mn-lt"/>
              </a:rPr>
              <a:t>	</a:t>
            </a:r>
          </a:p>
        </p:txBody>
      </p:sp>
      <p:sp>
        <p:nvSpPr>
          <p:cNvPr id="2" name="TextBox 1"/>
          <p:cNvSpPr txBox="1"/>
          <p:nvPr/>
        </p:nvSpPr>
        <p:spPr>
          <a:xfrm>
            <a:off x="4248268" y="5566432"/>
            <a:ext cx="7050587" cy="584775"/>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800" b="1"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updates pre-lodged MiB Import Declaration to show goods have arrived in the UK and makes payment.</a:t>
            </a:r>
          </a:p>
          <a:p>
            <a:r>
              <a:rPr lang="en-US" sz="800" b="1" dirty="0">
                <a:solidFill>
                  <a:schemeClr val="tx1"/>
                </a:solidFill>
                <a:cs typeface="Arial" panose="020B0604020202020204" pitchFamily="34" charset="0"/>
              </a:rPr>
              <a:t>This must be done by the next working day after arrival in the UK</a:t>
            </a:r>
            <a:endParaRPr lang="en-GB" sz="800" b="1" dirty="0">
              <a:solidFill>
                <a:schemeClr val="tx1"/>
              </a:solidFill>
              <a:cs typeface="Arial" panose="020B0604020202020204" pitchFamily="34" charset="0"/>
            </a:endParaRP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5.</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73</a:t>
            </a:fld>
            <a:endParaRPr lang="en-GB"/>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Import Requirement </a:t>
            </a:r>
          </a:p>
          <a:p>
            <a:pPr defTabSz="914156"/>
            <a:r>
              <a:rPr lang="en-GB" b="1" dirty="0">
                <a:solidFill>
                  <a:schemeClr val="tx1"/>
                </a:solidFill>
              </a:rPr>
              <a:t>Merchandise in Baggage (MiB)– Traveller submits a MiB Declaration for importing goods under &amp; above threshold of £900</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WILL </a:t>
            </a:r>
            <a:r>
              <a:rPr lang="en-GB" sz="1050" b="1" dirty="0">
                <a:solidFill>
                  <a:schemeClr val="tx1"/>
                </a:solidFill>
              </a:rPr>
              <a:t>AN IMPORT DECLARATION BE MADE?</a:t>
            </a:r>
          </a:p>
          <a:p>
            <a:pPr defTabSz="914156"/>
            <a:endParaRPr lang="en-GB" sz="400" b="1" dirty="0">
              <a:solidFill>
                <a:schemeClr val="tx1"/>
              </a:solidFill>
            </a:endParaRPr>
          </a:p>
          <a:p>
            <a:pPr defTabSz="914156"/>
            <a:r>
              <a:rPr lang="en-US" sz="1050" b="1" u="sng" dirty="0">
                <a:solidFill>
                  <a:schemeClr val="tx1"/>
                </a:solidFill>
                <a:cs typeface="Arial" panose="020B0604020202020204" pitchFamily="34" charset="0"/>
              </a:rPr>
              <a:t>For goods under threshold of £900</a:t>
            </a:r>
            <a:r>
              <a:rPr lang="en-US" sz="1050" b="1" dirty="0">
                <a:solidFill>
                  <a:schemeClr val="tx1"/>
                </a:solidFill>
                <a:cs typeface="Arial" panose="020B0604020202020204" pitchFamily="34" charset="0"/>
              </a:rPr>
              <a:t>.</a:t>
            </a:r>
            <a:endParaRPr lang="en-US" sz="1050"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opting to pay required duties and tax before arrival in the UK.</a:t>
            </a:r>
            <a:endParaRPr lang="en-GB" sz="1050" b="1" i="1" dirty="0">
              <a:solidFill>
                <a:schemeClr val="tx1"/>
              </a:solidFill>
              <a:cs typeface="Arial" panose="020B0604020202020204" pitchFamily="34" charset="0"/>
            </a:endParaRPr>
          </a:p>
          <a:p>
            <a:pPr algn="just" defTabSz="914156"/>
            <a:r>
              <a:rPr lang="en-GB" sz="1050" dirty="0">
                <a:solidFill>
                  <a:schemeClr val="tx1"/>
                </a:solidFill>
              </a:rPr>
              <a:t>How / when Travellers will make a simple declaration to HMRC using an Online Service paying any duties or tax. This will be done by completion of an online form available on Gov.UK, any time between </a:t>
            </a:r>
            <a:r>
              <a:rPr lang="en-GB" sz="1050" dirty="0">
                <a:solidFill>
                  <a:schemeClr val="tx1"/>
                </a:solidFill>
                <a:cs typeface="Arial" panose="020B0604020202020204" pitchFamily="34" charset="0"/>
              </a:rPr>
              <a:t>five working days before arriving into the UK and the point where the goods leave the port. </a:t>
            </a:r>
          </a:p>
          <a:p>
            <a:pPr algn="just" defTabSz="914156"/>
            <a:endParaRPr lang="en-US" sz="500" b="1" i="1" dirty="0">
              <a:solidFill>
                <a:schemeClr val="tx1"/>
              </a:solidFill>
              <a:cs typeface="Arial" panose="020B0604020202020204" pitchFamily="34" charset="0"/>
            </a:endParaRPr>
          </a:p>
          <a:p>
            <a:pPr algn="just" defTabSz="914156"/>
            <a:r>
              <a:rPr lang="en-US" sz="1050" b="1" dirty="0">
                <a:solidFill>
                  <a:schemeClr val="tx1"/>
                </a:solidFill>
              </a:rPr>
              <a:t>Evidence - </a:t>
            </a:r>
            <a:r>
              <a:rPr lang="en-GB" sz="1050" dirty="0">
                <a:solidFill>
                  <a:schemeClr val="tx1"/>
                </a:solidFill>
              </a:rPr>
              <a:t>A traveller who submits a MiB Declaration via the online service </a:t>
            </a:r>
            <a:r>
              <a:rPr lang="en-GB" sz="1050" dirty="0">
                <a:solidFill>
                  <a:schemeClr val="tx1"/>
                </a:solidFill>
                <a:cs typeface="Arial" panose="020B0604020202020204" pitchFamily="34" charset="0"/>
              </a:rPr>
              <a:t>will get a notification of the declaration and a notification of payment. </a:t>
            </a:r>
            <a:endParaRPr lang="en-GB" sz="600" dirty="0">
              <a:solidFill>
                <a:schemeClr val="tx1"/>
              </a:solidFill>
            </a:endParaRPr>
          </a:p>
          <a:p>
            <a:pPr defTabSz="914156"/>
            <a:endParaRPr lang="en-US" sz="1050" b="1" i="1"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NOT opting to pay required duties until physical arrival in the UK.</a:t>
            </a:r>
            <a:endParaRPr lang="en-GB" sz="1050" b="1" i="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Travellers not wanting to make a voluntary payment before arrival in the UK must use the process for goods above threshold of £900, as the online payment service can only be used for travellers moving goods under the threshold of £900 and wanting to pay required duties before physical arrival in the UK.</a:t>
            </a:r>
          </a:p>
          <a:p>
            <a:pPr defTabSz="914156"/>
            <a:endParaRPr lang="en-GB" sz="800" dirty="0">
              <a:solidFill>
                <a:schemeClr val="tx1"/>
              </a:solidFill>
            </a:endParaRPr>
          </a:p>
          <a:p>
            <a:pPr defTabSz="914156"/>
            <a:r>
              <a:rPr lang="en-US" sz="1050" b="1" u="sng" dirty="0">
                <a:solidFill>
                  <a:schemeClr val="tx1"/>
                </a:solidFill>
                <a:cs typeface="Arial" panose="020B0604020202020204" pitchFamily="34" charset="0"/>
              </a:rPr>
              <a:t>For goods above threshold of £900.</a:t>
            </a:r>
            <a:endParaRPr lang="en-GB" sz="1050" dirty="0">
              <a:solidFill>
                <a:schemeClr val="tx1"/>
              </a:solidFill>
              <a:cs typeface="Arial" panose="020B0604020202020204" pitchFamily="34" charset="0"/>
            </a:endParaRPr>
          </a:p>
          <a:p>
            <a:pPr algn="just" defTabSz="914156"/>
            <a:r>
              <a:rPr lang="en-GB" sz="1050" dirty="0">
                <a:solidFill>
                  <a:schemeClr val="tx1"/>
                </a:solidFill>
              </a:rPr>
              <a:t>Travellers / their representative will need to pre-lodge a C88 (SAD) Import Declaration </a:t>
            </a:r>
            <a:r>
              <a:rPr lang="en-US" sz="1050" dirty="0">
                <a:solidFill>
                  <a:schemeClr val="tx1"/>
                </a:solidFill>
              </a:rPr>
              <a:t>Information up to 5 working days prior to arrival in the UK. </a:t>
            </a:r>
          </a:p>
          <a:p>
            <a:pPr algn="just" defTabSz="914156"/>
            <a:endParaRPr lang="en-US" sz="1050" dirty="0">
              <a:solidFill>
                <a:schemeClr val="tx1"/>
              </a:solidFill>
            </a:endParaRPr>
          </a:p>
          <a:p>
            <a:pPr algn="just" defTabSz="914156"/>
            <a:r>
              <a:rPr lang="en-US" sz="1050" dirty="0">
                <a:solidFill>
                  <a:schemeClr val="tx1"/>
                </a:solidFill>
              </a:rPr>
              <a:t>The Declaration must be updated to show the goods have arrived the next working day after physical arrival in the UK, payment can be made at this point. </a:t>
            </a:r>
          </a:p>
          <a:p>
            <a:pPr algn="just" defTabSz="914156"/>
            <a:endParaRPr lang="en-US" sz="400" dirty="0">
              <a:solidFill>
                <a:schemeClr val="tx1"/>
              </a:solidFill>
            </a:endParaRPr>
          </a:p>
          <a:p>
            <a:pPr algn="just" defTabSz="914156"/>
            <a:r>
              <a:rPr lang="en-US" sz="1050" b="1" dirty="0">
                <a:solidFill>
                  <a:schemeClr val="tx1"/>
                </a:solidFill>
              </a:rPr>
              <a:t>Evidence - </a:t>
            </a:r>
            <a:r>
              <a:rPr lang="en-US" sz="1050" dirty="0">
                <a:solidFill>
                  <a:schemeClr val="tx1"/>
                </a:solidFill>
              </a:rPr>
              <a:t>A MiB C88 Import Declaration used for goods above the threshold will create a Entry Number or MRN which is required by the traveler, if they are asked by Border Force to confirm a valid customs declaration has been made.</a:t>
            </a:r>
            <a:endParaRPr lang="en-US" sz="1050" dirty="0">
              <a:solidFill>
                <a:schemeClr val="tx1"/>
              </a:solidFill>
              <a:cs typeface="Arial" panose="020B0604020202020204" pitchFamily="34" charset="0"/>
            </a:endParaRPr>
          </a:p>
          <a:p>
            <a:pPr algn="just" defTabSz="914156"/>
            <a:endParaRPr lang="en-US" sz="1050" b="1" i="1" dirty="0">
              <a:solidFill>
                <a:schemeClr val="tx1"/>
              </a:solidFill>
              <a:cs typeface="Arial" panose="020B0604020202020204" pitchFamily="34" charset="0"/>
            </a:endParaRPr>
          </a:p>
          <a:p>
            <a:pPr algn="just" defTabSz="914156"/>
            <a:endParaRPr lang="en-GB" sz="1050" dirty="0">
              <a:solidFill>
                <a:schemeClr val="tx1"/>
              </a:solidFill>
            </a:endParaRPr>
          </a:p>
          <a:p>
            <a:pPr defTabSz="914156"/>
            <a:endParaRPr lang="en-GB"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the goods leave the UK Terminal / Port of arrival. We will support importers in understanding and complying with requirements and will be proportionate and even-handed in our approach.</a:t>
            </a:r>
            <a:endParaRPr lang="en-GB"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74</a:t>
            </a:fld>
            <a:endParaRPr lang="en-GB"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 </a:t>
            </a:r>
            <a:r>
              <a:rPr lang="en-GB" sz="1050" dirty="0">
                <a:solidFill>
                  <a:schemeClr val="tx1"/>
                </a:solidFill>
                <a:cs typeface="Arial" panose="020B0604020202020204" pitchFamily="34" charset="0"/>
              </a:rPr>
              <a:t>or their appointed representative submits </a:t>
            </a:r>
            <a:r>
              <a:rPr lang="en-GB" sz="1050" b="1" dirty="0">
                <a:solidFill>
                  <a:schemeClr val="tx1"/>
                </a:solidFill>
              </a:rPr>
              <a:t>a MiB Declaration</a:t>
            </a:r>
          </a:p>
          <a:p>
            <a:pPr algn="just" defTabSz="914156"/>
            <a:endParaRPr lang="en-GB" sz="1050" b="1" dirty="0">
              <a:solidFill>
                <a:schemeClr val="tx1"/>
              </a:solidFill>
            </a:endParaRP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existing C88 SAD Declaration form</a:t>
            </a:r>
          </a:p>
          <a:p>
            <a:pPr algn="just" defTabSz="914156"/>
            <a:endParaRPr lang="en-GB" sz="60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between up to five working days before arriving into the UK and the point where the goods leave the Eurotunnel UK Terminal / RoRo port of arrival.</a:t>
            </a:r>
            <a:r>
              <a:rPr lang="en-US" sz="1050" dirty="0">
                <a:solidFill>
                  <a:schemeClr val="tx1"/>
                </a:solidFill>
                <a:cs typeface="Arial" panose="020B0604020202020204" pitchFamily="34" charset="0"/>
              </a:rPr>
              <a:t> </a:t>
            </a:r>
          </a:p>
          <a:p>
            <a:pPr algn="just" defTabSz="914156"/>
            <a:r>
              <a:rPr lang="en-US" sz="1050" dirty="0">
                <a:solidFill>
                  <a:schemeClr val="tx1"/>
                </a:solidFill>
                <a:cs typeface="Arial" panose="020B0604020202020204" pitchFamily="34" charset="0"/>
              </a:rPr>
              <a:t>Due to limited infrastructure at RoRo Ports &amp; Eurotunnel, MiB Declarations should be made prior to arriving at the UK Terminal / Port of arrival.</a:t>
            </a:r>
            <a:endParaRPr lang="en-GB" sz="1050" dirty="0">
              <a:solidFill>
                <a:schemeClr val="tx1"/>
              </a:solidFill>
              <a:cs typeface="Arial" panose="020B0604020202020204" pitchFamily="34" charset="0"/>
            </a:endParaRP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If you choose to import commercial goods under the MiB procedure, it will be a legal requirement for importers to lodge a declaration, to enable the movement of goods from the EU into the UK.</a:t>
            </a:r>
            <a:endParaRPr lang="en-US" sz="1050" dirty="0">
              <a:solidFill>
                <a:schemeClr val="tx1"/>
              </a:solidFill>
              <a:cs typeface="Arial" panose="020B0604020202020204" pitchFamily="34" charset="0"/>
            </a:endParaRPr>
          </a:p>
          <a:p>
            <a:pPr algn="just" defTabSz="914156"/>
            <a:endParaRPr lang="en-GB" sz="1050" dirty="0">
              <a:solidFill>
                <a:schemeClr val="tx1"/>
              </a:solidFill>
            </a:endParaRPr>
          </a:p>
          <a:p>
            <a:pPr algn="just" defTabSz="914156"/>
            <a:r>
              <a:rPr lang="en-GB" sz="1050" dirty="0">
                <a:solidFill>
                  <a:schemeClr val="tx1"/>
                </a:solidFill>
              </a:rPr>
              <a:t>The traveller may be stopped by Border Force and asked to provide evidence that a declaration has been made. Pre-lodging MiB declarations will give the required evidence for the traveller to use as proof of customs formalities being completed.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algn="just" defTabSz="914156"/>
            <a:r>
              <a:rPr lang="en-US" sz="1050" dirty="0">
                <a:solidFill>
                  <a:schemeClr val="tx1"/>
                </a:solidFill>
              </a:rPr>
              <a:t>Information on use of the online service and detailed guidance on MiB will be made available on gov.uk</a:t>
            </a:r>
            <a:endParaRPr lang="en-GB" sz="1000" dirty="0">
              <a:solidFill>
                <a:schemeClr val="tx1"/>
              </a:solidFill>
              <a:cs typeface="Arial" panose="020B0604020202020204" pitchFamily="34" charset="0"/>
            </a:endParaRPr>
          </a:p>
          <a:p>
            <a:pPr algn="just" defTabSz="914156"/>
            <a:endParaRPr lang="en-GB"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en-GB" dirty="0"/>
              <a:t>OFFICIAL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en-GB" smtClean="0"/>
              <a:t>74</a:t>
            </a:fld>
            <a:endParaRPr lang="en-GB"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641210">
                  <a:extLst>
                    <a:ext uri="{9D8B030D-6E8A-4147-A177-3AD203B41FA5}">
                      <a16:colId xmlns:a16="http://schemas.microsoft.com/office/drawing/2014/main" xmlns="" val="20002"/>
                    </a:ext>
                  </a:extLst>
                </a:gridCol>
                <a:gridCol w="1940312">
                  <a:extLst>
                    <a:ext uri="{9D8B030D-6E8A-4147-A177-3AD203B41FA5}">
                      <a16:colId xmlns:a16="http://schemas.microsoft.com/office/drawing/2014/main" xmlns="" val="20003"/>
                    </a:ext>
                  </a:extLst>
                </a:gridCol>
                <a:gridCol w="2490492">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0" dirty="0">
                        <a:solidFill>
                          <a:srgbClr val="FF0000"/>
                        </a:solidFill>
                      </a:endParaRPr>
                    </a:p>
                    <a:p>
                      <a:endParaRPr lang="en-GB" sz="1100" b="0" dirty="0">
                        <a:solidFill>
                          <a:srgbClr val="FF0000"/>
                        </a:solidFill>
                      </a:endParaRPr>
                    </a:p>
                    <a:p>
                      <a:r>
                        <a:rPr lang="en-GB" sz="1100" b="0"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departure</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646331"/>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 </a:t>
            </a:r>
          </a:p>
          <a:p>
            <a:pPr marL="171450" indent="-171450">
              <a:buFont typeface="Arial" panose="020B0604020202020204" pitchFamily="34" charset="0"/>
              <a:buChar char="•"/>
            </a:pPr>
            <a:r>
              <a:rPr lang="en-GB" sz="900" b="1" dirty="0">
                <a:cs typeface="Arial" panose="020B0604020202020204" pitchFamily="34" charset="0"/>
              </a:rPr>
              <a:t>Licensable goods, restricted goods, goods over 1000kg or any goods subject to excise duty are not eligible for this route and must use the process for goods &gt;£900 </a:t>
            </a:r>
          </a:p>
          <a:p>
            <a:pPr marL="171450" indent="-171450">
              <a:buFont typeface="Arial" panose="020B0604020202020204" pitchFamily="34" charset="0"/>
              <a:buChar char="•"/>
            </a:pPr>
            <a:r>
              <a:rPr lang="en-GB" sz="900" b="1" dirty="0">
                <a:cs typeface="Arial" panose="020B0604020202020204" pitchFamily="34" charset="0"/>
              </a:rPr>
              <a:t>Due to limited infrastructure at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locations </a:t>
            </a:r>
            <a:r>
              <a:rPr lang="en-GB" sz="900" b="1" dirty="0" err="1">
                <a:cs typeface="Arial" panose="020B0604020202020204" pitchFamily="34" charset="0"/>
              </a:rPr>
              <a:t>MiB</a:t>
            </a:r>
            <a:r>
              <a:rPr lang="en-GB" sz="900" b="1" dirty="0">
                <a:cs typeface="Arial" panose="020B0604020202020204" pitchFamily="34" charset="0"/>
              </a:rPr>
              <a:t> Declarations should be made prior to arrival at the UK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point</a:t>
            </a:r>
            <a:r>
              <a:rPr lang="en-GB" sz="900" b="1" dirty="0">
                <a:cs typeface="Arial" panose="020B0604020202020204" pitchFamily="34" charset="0"/>
              </a:rPr>
              <a:t> of Exit</a:t>
            </a:r>
          </a:p>
        </p:txBody>
      </p:sp>
      <p:sp>
        <p:nvSpPr>
          <p:cNvPr id="25" name="Title 1"/>
          <p:cNvSpPr>
            <a:spLocks noGrp="1"/>
          </p:cNvSpPr>
          <p:nvPr>
            <p:ph type="title"/>
          </p:nvPr>
        </p:nvSpPr>
        <p:spPr>
          <a:xfrm>
            <a:off x="1235470" y="93326"/>
            <a:ext cx="10546113" cy="395901"/>
          </a:xfrm>
        </p:spPr>
        <p:txBody>
          <a:bodyPr numCol="1">
            <a:noAutofit/>
          </a:bodyPr>
          <a:lstStyle/>
          <a:p>
            <a:r>
              <a:rPr lang="en-GB" altLang="en-GB" sz="1400" b="1" dirty="0">
                <a:latin typeface="+mn-lt"/>
              </a:rPr>
              <a:t>Day 1 No Deal – Merchandise in Baggage – Export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r>
              <a:rPr lang="en-GB" altLang="en-GB" sz="1400" dirty="0">
                <a:latin typeface="+mn-lt"/>
              </a:rPr>
              <a:t>	</a:t>
            </a:r>
            <a:r>
              <a:rPr lang="en-GB" altLang="en-GB" sz="1600" dirty="0">
                <a:latin typeface="+mn-lt"/>
              </a:rPr>
              <a:t>    </a:t>
            </a:r>
          </a:p>
        </p:txBody>
      </p:sp>
      <p:sp>
        <p:nvSpPr>
          <p:cNvPr id="7" name="TextBox 6"/>
          <p:cNvSpPr txBox="1"/>
          <p:nvPr/>
        </p:nvSpPr>
        <p:spPr>
          <a:xfrm>
            <a:off x="48709" y="108740"/>
            <a:ext cx="1211283" cy="5847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a:p>
            <a:pPr algn="ctr"/>
            <a:endParaRPr lang="en-GB"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 Port of arrival</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graphicFrame>
        <p:nvGraphicFramePr>
          <p:cNvPr id="35" name="Table 34"/>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75</a:t>
            </a:fld>
            <a:endParaRPr lang="en-GB"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a16="http://schemas.microsoft.com/office/drawing/2014/main" xmlns="" val="20000"/>
                    </a:ext>
                  </a:extLst>
                </a:gridCol>
                <a:gridCol w="3152125">
                  <a:extLst>
                    <a:ext uri="{9D8B030D-6E8A-4147-A177-3AD203B41FA5}">
                      <a16:colId xmlns:a16="http://schemas.microsoft.com/office/drawing/2014/main" xmlns="" val="20001"/>
                    </a:ext>
                  </a:extLst>
                </a:gridCol>
                <a:gridCol w="2720482">
                  <a:extLst>
                    <a:ext uri="{9D8B030D-6E8A-4147-A177-3AD203B41FA5}">
                      <a16:colId xmlns:a16="http://schemas.microsoft.com/office/drawing/2014/main" xmlns="" val="20002"/>
                    </a:ext>
                  </a:extLst>
                </a:gridCol>
                <a:gridCol w="2061659">
                  <a:extLst>
                    <a:ext uri="{9D8B030D-6E8A-4147-A177-3AD203B41FA5}">
                      <a16:colId xmlns:a16="http://schemas.microsoft.com/office/drawing/2014/main" xmlns="" val="20003"/>
                    </a:ext>
                  </a:extLst>
                </a:gridCol>
                <a:gridCol w="247497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3182493">
                <a:tc>
                  <a:txBody>
                    <a:bodyPr/>
                    <a:lstStyle/>
                    <a:p>
                      <a:endParaRPr lang="en-GB" sz="1100" b="0" dirty="0">
                        <a:solidFill>
                          <a:srgbClr val="FF0000"/>
                        </a:solidFill>
                      </a:endParaRPr>
                    </a:p>
                    <a:p>
                      <a:r>
                        <a:rPr lang="en-GB" sz="1100" b="1"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544418">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EU Terminal</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a:t>
            </a:r>
            <a:r>
              <a:rPr lang="en-GB" sz="800" b="1" dirty="0" err="1">
                <a:cs typeface="Arial" panose="020B0604020202020204" pitchFamily="34" charset="0"/>
              </a:rPr>
              <a:t>RoRo</a:t>
            </a:r>
            <a:r>
              <a:rPr lang="en-GB" sz="800" b="1" dirty="0">
                <a:cs typeface="Arial" panose="020B0604020202020204" pitchFamily="34" charset="0"/>
              </a:rPr>
              <a:t> listed locations </a:t>
            </a:r>
            <a:r>
              <a:rPr lang="en-GB" sz="800" b="1" dirty="0" err="1">
                <a:cs typeface="Arial" panose="020B0604020202020204" pitchFamily="34" charset="0"/>
              </a:rPr>
              <a:t>MiB</a:t>
            </a:r>
            <a:r>
              <a:rPr lang="en-GB" sz="800" b="1" dirty="0">
                <a:cs typeface="Arial" panose="020B0604020202020204" pitchFamily="34" charset="0"/>
              </a:rPr>
              <a:t> Declarations should be made prior to arrival at the UK </a:t>
            </a:r>
            <a:r>
              <a:rPr lang="en-GB" sz="800" b="1" dirty="0" err="1">
                <a:cs typeface="Arial" panose="020B0604020202020204" pitchFamily="34" charset="0"/>
              </a:rPr>
              <a:t>RoRo</a:t>
            </a:r>
            <a:r>
              <a:rPr lang="en-GB" sz="800" b="1" dirty="0">
                <a:cs typeface="Arial" panose="020B0604020202020204" pitchFamily="34" charset="0"/>
              </a:rPr>
              <a:t> point of Exit</a:t>
            </a:r>
          </a:p>
          <a:p>
            <a:pPr marL="171450" indent="-171450">
              <a:buFont typeface="Arial" panose="020B0604020202020204" pitchFamily="34" charset="0"/>
              <a:buChar char="•"/>
            </a:pPr>
            <a:r>
              <a:rPr lang="en-GB" sz="800" b="1" dirty="0">
                <a:cs typeface="Arial" panose="020B0604020202020204" pitchFamily="34" charset="0"/>
              </a:rPr>
              <a:t>Please refer to the excise notices and guidance if you exporting goods that are under excise duty suspension arrangements.</a:t>
            </a:r>
          </a:p>
        </p:txBody>
      </p:sp>
      <p:sp>
        <p:nvSpPr>
          <p:cNvPr id="25" name="Title 1"/>
          <p:cNvSpPr>
            <a:spLocks noGrp="1"/>
          </p:cNvSpPr>
          <p:nvPr>
            <p:ph type="title"/>
          </p:nvPr>
        </p:nvSpPr>
        <p:spPr>
          <a:xfrm>
            <a:off x="1268823" y="177845"/>
            <a:ext cx="10588693" cy="395901"/>
          </a:xfrm>
        </p:spPr>
        <p:txBody>
          <a:bodyPr numCol="1">
            <a:noAutofit/>
          </a:bodyPr>
          <a:lstStyle/>
          <a:p>
            <a:r>
              <a:rPr lang="en-GB" altLang="en-GB" sz="1400" b="1" dirty="0">
                <a:latin typeface="+mn-lt"/>
              </a:rPr>
              <a:t>Day 1 No Deal – Merchandise in Baggage – Export Under Declaration limit of £900 – Folkestone to </a:t>
            </a:r>
            <a:r>
              <a:rPr lang="en-GB" altLang="en-GB" sz="1400" b="1" dirty="0" err="1">
                <a:latin typeface="+mn-lt"/>
              </a:rPr>
              <a:t>Coquelles</a:t>
            </a:r>
            <a:r>
              <a:rPr lang="en-GB" altLang="en-GB" sz="1400" dirty="0">
                <a:latin typeface="+mn-lt"/>
              </a:rPr>
              <a:t>		</a:t>
            </a:r>
            <a:r>
              <a:rPr lang="en-GB" altLang="en-GB" sz="1400" b="1" dirty="0">
                <a:latin typeface="+mn-lt"/>
              </a:rPr>
              <a:t>HMG </a:t>
            </a:r>
            <a:r>
              <a:rPr lang="en-GB" altLang="en-GB" sz="1400" b="1" dirty="0" err="1"/>
              <a:t>vfinal</a:t>
            </a:r>
            <a:r>
              <a:rPr lang="en-GB" altLang="en-GB" sz="1400" b="1" dirty="0">
                <a:latin typeface="+mn-lt"/>
              </a:rPr>
              <a:t/>
            </a:r>
            <a:br>
              <a:rPr lang="en-GB" altLang="en-GB" sz="1400" b="1" dirty="0">
                <a:latin typeface="+mn-lt"/>
              </a:rPr>
            </a:br>
            <a:endParaRPr lang="en-GB"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cs typeface="Arial" panose="020B0604020202020204" pitchFamily="34" charset="0"/>
              </a:rPr>
              <a:t>The legal requirement is for payment &amp; declaration to be completed before the goods leave Eurotunnel UK Terminal.</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UK Terminal</a:t>
            </a:r>
          </a:p>
        </p:txBody>
      </p:sp>
      <p:graphicFrame>
        <p:nvGraphicFramePr>
          <p:cNvPr id="31" name="Table 30"/>
          <p:cNvGraphicFramePr>
            <a:graphicFrameLocks noGrp="1"/>
          </p:cNvGraphicFramePr>
          <p:nvPr>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t>76</a:t>
            </a:fld>
            <a:endParaRPr lang="en-GB"/>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a16="http://schemas.microsoft.com/office/drawing/2014/main" xmlns="" val="20000"/>
                    </a:ext>
                  </a:extLst>
                </a:gridCol>
                <a:gridCol w="4279392">
                  <a:extLst>
                    <a:ext uri="{9D8B030D-6E8A-4147-A177-3AD203B41FA5}">
                      <a16:colId xmlns:a16="http://schemas.microsoft.com/office/drawing/2014/main" xmlns="" val="20001"/>
                    </a:ext>
                  </a:extLst>
                </a:gridCol>
                <a:gridCol w="2185214">
                  <a:extLst>
                    <a:ext uri="{9D8B030D-6E8A-4147-A177-3AD203B41FA5}">
                      <a16:colId xmlns:a16="http://schemas.microsoft.com/office/drawing/2014/main" xmlns="" val="20002"/>
                    </a:ext>
                  </a:extLst>
                </a:gridCol>
                <a:gridCol w="4013865">
                  <a:extLst>
                    <a:ext uri="{9D8B030D-6E8A-4147-A177-3AD203B41FA5}">
                      <a16:colId xmlns:a16="http://schemas.microsoft.com/office/drawing/2014/main" xmlns=""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1" dirty="0">
                        <a:solidFill>
                          <a:srgbClr val="FF0000"/>
                        </a:solidFill>
                      </a:endParaRPr>
                    </a:p>
                    <a:p>
                      <a:endParaRPr lang="en-GB" sz="1100" b="1" dirty="0">
                        <a:solidFill>
                          <a:srgbClr val="FF0000"/>
                        </a:solidFill>
                      </a:endParaRPr>
                    </a:p>
                    <a:p>
                      <a:r>
                        <a:rPr lang="en-GB" sz="1100" b="1" dirty="0">
                          <a:solidFill>
                            <a:schemeClr val="tx1"/>
                          </a:solidFill>
                        </a:rPr>
                        <a:t>Traveller</a:t>
                      </a:r>
                    </a:p>
                    <a:p>
                      <a:r>
                        <a:rPr lang="en-GB" sz="1100" b="0" dirty="0">
                          <a:solidFill>
                            <a:schemeClr val="tx1"/>
                          </a:solidFill>
                        </a:rPr>
                        <a:t>(with commercial goods in baggage or small motor vehicles) </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(at</a:t>
                      </a:r>
                      <a:r>
                        <a:rPr lang="en-GB" sz="1100" b="0" baseline="0" dirty="0">
                          <a:solidFill>
                            <a:schemeClr val="tx1"/>
                          </a:solidFill>
                        </a:rPr>
                        <a:t> RoRo ports)</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Terminal / Port of departure</a:t>
            </a:r>
          </a:p>
        </p:txBody>
      </p:sp>
      <p:sp>
        <p:nvSpPr>
          <p:cNvPr id="2" name="TextBox 1"/>
          <p:cNvSpPr txBox="1"/>
          <p:nvPr/>
        </p:nvSpPr>
        <p:spPr>
          <a:xfrm>
            <a:off x="4516866" y="5672674"/>
            <a:ext cx="7076416" cy="707886"/>
          </a:xfrm>
          <a:prstGeom prst="rect">
            <a:avLst/>
          </a:prstGeom>
          <a:noFill/>
          <a:ln>
            <a:solidFill>
              <a:schemeClr val="tx1"/>
            </a:solidFill>
          </a:ln>
        </p:spPr>
        <p:txBody>
          <a:bodyPr wrap="square" rtlCol="0">
            <a:spAutoFit/>
          </a:bodyPr>
          <a:lstStyle/>
          <a:p>
            <a:r>
              <a:rPr lang="en-GB" sz="1000" b="1" dirty="0">
                <a:cs typeface="Arial" panose="020B0604020202020204" pitchFamily="34" charset="0"/>
              </a:rPr>
              <a:t>Notes:</a:t>
            </a:r>
            <a:r>
              <a:rPr lang="en-GB" sz="1000" dirty="0">
                <a:cs typeface="Arial" panose="020B0604020202020204" pitchFamily="34" charset="0"/>
              </a:rPr>
              <a:t> </a:t>
            </a:r>
          </a:p>
          <a:p>
            <a:pPr marL="171450" indent="-171450">
              <a:buFont typeface="Arial" panose="020B0604020202020204" pitchFamily="34" charset="0"/>
              <a:buChar char="•"/>
            </a:pPr>
            <a:r>
              <a:rPr lang="en-GB" sz="1000" dirty="0">
                <a:cs typeface="Arial" panose="020B0604020202020204" pitchFamily="34" charset="0"/>
              </a:rPr>
              <a:t>Licensable goods, goods above 1000kg, restricted goods or any goods subject to excise duty must use this route. </a:t>
            </a:r>
          </a:p>
          <a:p>
            <a:pPr marL="171450" indent="-171450">
              <a:buFont typeface="Arial" panose="020B0604020202020204" pitchFamily="34" charset="0"/>
              <a:buChar char="•"/>
            </a:pPr>
            <a:r>
              <a:rPr lang="en-GB" sz="1000" dirty="0">
                <a:cs typeface="Arial" panose="020B0604020202020204" pitchFamily="34" charset="0"/>
              </a:rPr>
              <a:t>Due to limited infrastructure at </a:t>
            </a:r>
            <a:r>
              <a:rPr lang="en-GB" sz="1000" dirty="0" err="1">
                <a:cs typeface="Arial" panose="020B0604020202020204" pitchFamily="34" charset="0"/>
              </a:rPr>
              <a:t>RoRo</a:t>
            </a:r>
            <a:r>
              <a:rPr lang="en-GB" sz="1000" dirty="0">
                <a:cs typeface="Arial" panose="020B0604020202020204" pitchFamily="34" charset="0"/>
              </a:rPr>
              <a:t> locations / Eurotunnel MiB Declarations should be made prior to arrival at the UK </a:t>
            </a:r>
            <a:r>
              <a:rPr lang="en-GB" sz="1000" dirty="0" err="1">
                <a:cs typeface="Arial" panose="020B0604020202020204" pitchFamily="34" charset="0"/>
              </a:rPr>
              <a:t>RoRo</a:t>
            </a:r>
            <a:r>
              <a:rPr lang="en-GB" sz="1000" dirty="0">
                <a:cs typeface="Arial" panose="020B0604020202020204" pitchFamily="34" charset="0"/>
              </a:rPr>
              <a:t> point of Exit</a:t>
            </a:r>
          </a:p>
        </p:txBody>
      </p:sp>
      <p:sp>
        <p:nvSpPr>
          <p:cNvPr id="25" name="Title 1"/>
          <p:cNvSpPr>
            <a:spLocks noGrp="1"/>
          </p:cNvSpPr>
          <p:nvPr>
            <p:ph type="title"/>
          </p:nvPr>
        </p:nvSpPr>
        <p:spPr>
          <a:xfrm>
            <a:off x="1293240" y="81222"/>
            <a:ext cx="10060560" cy="395901"/>
          </a:xfrm>
        </p:spPr>
        <p:txBody>
          <a:bodyPr numCol="1">
            <a:noAutofit/>
          </a:bodyPr>
          <a:lstStyle/>
          <a:p>
            <a:r>
              <a:rPr lang="en-GB" altLang="en-GB" sz="1400" b="1" dirty="0">
                <a:latin typeface="+mn-lt"/>
              </a:rPr>
              <a:t>Day 1 No Deal – Merchandise in Baggage – Export Above Declaration limit of £900	</a:t>
            </a:r>
            <a:r>
              <a:rPr lang="en-GB" altLang="en-GB" sz="1400" dirty="0">
                <a:latin typeface="+mn-lt"/>
              </a:rPr>
              <a:t>   		 HMG </a:t>
            </a:r>
            <a:r>
              <a:rPr lang="en-GB" altLang="en-GB" sz="1400" dirty="0" err="1">
                <a:latin typeface="+mn-lt"/>
              </a:rPr>
              <a:t>vfinal</a:t>
            </a:r>
            <a:endParaRPr lang="en-GB" altLang="en-GB" sz="1400" dirty="0">
              <a:latin typeface="+mn-lt"/>
            </a:endParaRPr>
          </a:p>
        </p:txBody>
      </p:sp>
      <p:sp>
        <p:nvSpPr>
          <p:cNvPr id="7" name="TextBox 6"/>
          <p:cNvSpPr txBox="1"/>
          <p:nvPr/>
        </p:nvSpPr>
        <p:spPr>
          <a:xfrm>
            <a:off x="35502" y="11650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27" name="TextBox 26"/>
          <p:cNvSpPr txBox="1"/>
          <p:nvPr/>
        </p:nvSpPr>
        <p:spPr>
          <a:xfrm>
            <a:off x="1700949" y="1605268"/>
            <a:ext cx="8536769" cy="101566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500" b="1" dirty="0">
                <a:cs typeface="Arial" panose="020B0604020202020204" pitchFamily="34" charset="0"/>
              </a:rPr>
              <a:t>If a traveller is exporting goods through RoRo listed locations above threshold of £900, which fall under the definition of MiB then the traveller / agent must use the RoRo Export process (refer to slide 26). </a:t>
            </a:r>
          </a:p>
          <a:p>
            <a:endParaRPr lang="en-GB" sz="1500" b="1" dirty="0">
              <a:cs typeface="Arial" panose="020B0604020202020204" pitchFamily="34" charset="0"/>
            </a:endParaRPr>
          </a:p>
          <a:p>
            <a:pPr marL="171450" indent="-171450">
              <a:buFont typeface="Arial" panose="020B0604020202020204" pitchFamily="34" charset="0"/>
              <a:buChar char="•"/>
            </a:pPr>
            <a:r>
              <a:rPr lang="en-GB" sz="1500" b="1" dirty="0">
                <a:cs typeface="Arial" panose="020B0604020202020204" pitchFamily="34" charset="0"/>
              </a:rPr>
              <a:t>Please refer to the Day One RoRo Export guidance for detailed process and information</a:t>
            </a:r>
          </a:p>
        </p:txBody>
      </p:sp>
      <p:sp>
        <p:nvSpPr>
          <p:cNvPr id="3" name="Footer Placeholder 2"/>
          <p:cNvSpPr>
            <a:spLocks noGrp="1"/>
          </p:cNvSpPr>
          <p:nvPr>
            <p:ph type="ftr" sz="quarter" idx="11"/>
          </p:nvPr>
        </p:nvSpPr>
        <p:spPr>
          <a:xfrm>
            <a:off x="7855527" y="6368455"/>
            <a:ext cx="4249479"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77</a:t>
            </a:fld>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Merchandise in Baggage (MiB) – Traveller submits a MiB Declaration for Exporting goods </a:t>
            </a:r>
            <a:endParaRPr lang="en-GB"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EXPORT CUSTOMS DECLARATION BE PRE-LODGED FOR MiB GOODS?</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under threshold of £900.</a:t>
            </a:r>
          </a:p>
          <a:p>
            <a:pPr marL="171450" indent="-171450" algn="just" defTabSz="914156">
              <a:buFont typeface="Arial" panose="020B0604020202020204" pitchFamily="34" charset="0"/>
              <a:buChar char="•"/>
            </a:pPr>
            <a:r>
              <a:rPr lang="en-GB" sz="1050" dirty="0">
                <a:solidFill>
                  <a:schemeClr val="tx1"/>
                </a:solidFill>
              </a:rPr>
              <a:t>Travellers will make a simple declaration to HMRC using an Online Service. This will be done by completion of an online form available on gov.uK, up to 5 working days prior to leaving the UK.</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above threshold of £900.</a:t>
            </a:r>
          </a:p>
          <a:p>
            <a:pPr marL="171450" indent="-171450">
              <a:buFont typeface="Arial" panose="020B0604020202020204" pitchFamily="34" charset="0"/>
              <a:buChar char="•"/>
            </a:pPr>
            <a:r>
              <a:rPr lang="en-GB" sz="1050" dirty="0">
                <a:solidFill>
                  <a:schemeClr val="tx1"/>
                </a:solidFill>
                <a:cs typeface="Arial" panose="020B0604020202020204" pitchFamily="34" charset="0"/>
              </a:rPr>
              <a:t>A traveller exporting goods above threshold of £900, which fall under the definition of MiB through </a:t>
            </a:r>
            <a:r>
              <a:rPr lang="en-GB" sz="1050" dirty="0" err="1">
                <a:solidFill>
                  <a:schemeClr val="tx1"/>
                </a:solidFill>
                <a:cs typeface="Arial" panose="020B0604020202020204" pitchFamily="34" charset="0"/>
              </a:rPr>
              <a:t>RoRo</a:t>
            </a:r>
            <a:r>
              <a:rPr lang="en-GB" sz="1050" dirty="0">
                <a:solidFill>
                  <a:schemeClr val="tx1"/>
                </a:solidFill>
                <a:cs typeface="Arial" panose="020B0604020202020204" pitchFamily="34" charset="0"/>
              </a:rPr>
              <a:t> locations / Eurotunnel, the traveller / agent must use the RoRo Export process.</a:t>
            </a:r>
          </a:p>
          <a:p>
            <a:pPr marL="171450" indent="-171450">
              <a:buFont typeface="Arial" panose="020B0604020202020204" pitchFamily="34" charset="0"/>
              <a:buChar char="•"/>
            </a:pPr>
            <a:r>
              <a:rPr lang="en-GB" sz="1050" dirty="0">
                <a:solidFill>
                  <a:schemeClr val="tx1"/>
                </a:solidFill>
                <a:cs typeface="Arial" panose="020B0604020202020204" pitchFamily="34" charset="0"/>
              </a:rPr>
              <a:t>Please refer to the Day One RoRo Export guidance for detailed process and information.</a:t>
            </a:r>
          </a:p>
          <a:p>
            <a:pPr marL="171450" indent="-171450">
              <a:buFont typeface="Arial" panose="020B0604020202020204" pitchFamily="34" charset="0"/>
              <a:buChar char="•"/>
            </a:pPr>
            <a:r>
              <a:rPr lang="en-GB" sz="1050" dirty="0">
                <a:solidFill>
                  <a:schemeClr val="tx1"/>
                </a:solidFill>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endParaRPr lang="en-GB"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US" sz="1050" dirty="0">
              <a:solidFill>
                <a:schemeClr val="tx1"/>
              </a:solidFill>
            </a:endParaRPr>
          </a:p>
          <a:p>
            <a:pPr marL="171450" indent="-171450" defTabSz="914156">
              <a:buFont typeface="Arial" panose="020B0604020202020204" pitchFamily="34" charset="0"/>
              <a:buChar char="•"/>
            </a:pPr>
            <a:endParaRPr lang="en-US"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of arriving at the port / Eurotunnel. We will support exporters in understanding and complying with requirements and will be proportionate and even-handed in our approach.</a:t>
            </a:r>
          </a:p>
          <a:p>
            <a:pPr defTabSz="914156"/>
            <a:endParaRPr lang="en-GB"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a:t>
            </a:r>
            <a:r>
              <a:rPr lang="en-GB" sz="1050" dirty="0">
                <a:solidFill>
                  <a:schemeClr val="tx1"/>
                </a:solidFill>
                <a:cs typeface="Arial" panose="020B0604020202020204" pitchFamily="34" charset="0"/>
              </a:rPr>
              <a:t> or their appointed representative submits </a:t>
            </a:r>
            <a:r>
              <a:rPr lang="en-GB" sz="1050" b="1" dirty="0">
                <a:solidFill>
                  <a:schemeClr val="tx1"/>
                </a:solidFill>
              </a:rPr>
              <a:t>a MiB Declaration </a:t>
            </a: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RoRo Day One Export Process.</a:t>
            </a:r>
          </a:p>
          <a:p>
            <a:pPr marL="171450" indent="-171450" algn="just" defTabSz="914156">
              <a:buFont typeface="Arial" panose="020B0604020202020204" pitchFamily="34" charset="0"/>
              <a:buChar char="•"/>
            </a:pPr>
            <a:endParaRPr lang="en-US" sz="105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up to five working days before departing the UK.</a:t>
            </a:r>
          </a:p>
          <a:p>
            <a:pPr algn="just" defTabSz="914156"/>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in the UK Point of Departure / Eurotunnel UK Terminal</a:t>
            </a:r>
            <a:endParaRPr lang="en-GB" sz="1050" b="1" dirty="0">
              <a:solidFill>
                <a:schemeClr val="tx1"/>
              </a:solidFill>
            </a:endParaRPr>
          </a:p>
          <a:p>
            <a:pPr algn="just" defTabSz="914156"/>
            <a:endParaRPr lang="en-US" sz="1050" dirty="0">
              <a:solidFill>
                <a:schemeClr val="tx1"/>
              </a:solidFill>
              <a:cs typeface="Arial" panose="020B0604020202020204" pitchFamily="34" charset="0"/>
            </a:endParaRPr>
          </a:p>
          <a:p>
            <a:pPr defTabSz="914156"/>
            <a:endParaRPr lang="en-GB"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legal requirement for exporters carrying commercial “Merchandise in Baggage” goods valued under and above threshold of £900 to lodge the relevant MiB Customs declaration, to enable the movement of goods from the UK into the EU.  </a:t>
            </a: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 Eurotunnel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at the UK point of departure.</a:t>
            </a:r>
            <a:endParaRPr lang="en-GB" sz="105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endParaRPr lang="en-GB" sz="1050" dirty="0">
              <a:solidFill>
                <a:srgbClr val="FF0000"/>
              </a:solidFill>
            </a:endParaRPr>
          </a:p>
          <a:p>
            <a:endParaRPr lang="en-GB" sz="1050" dirty="0">
              <a:solidFill>
                <a:schemeClr val="tx1"/>
              </a:solidFill>
            </a:endParaRPr>
          </a:p>
          <a:p>
            <a:endParaRPr lang="en-GB"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1087834"/>
            <a:r>
              <a:rPr lang="en-US" sz="1050" dirty="0">
                <a:solidFill>
                  <a:schemeClr val="tx1"/>
                </a:solidFill>
                <a:cs typeface="Arial" panose="020B0604020202020204" pitchFamily="34" charset="0"/>
              </a:rPr>
              <a:t>Information on the MiB Export Process and the Online MiB declaration service will be made available on Gov.uk</a:t>
            </a:r>
          </a:p>
          <a:p>
            <a:pPr defTabSz="1087834"/>
            <a:r>
              <a:rPr lang="en-US" sz="1050" dirty="0">
                <a:solidFill>
                  <a:schemeClr val="tx1"/>
                </a:solidFill>
                <a:cs typeface="Arial" panose="020B0604020202020204" pitchFamily="34" charset="0"/>
              </a:rPr>
              <a:t>The Day One RoRo Export process is available on gov.uk.</a:t>
            </a:r>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en-GB"/>
              <a:t>OFFICIAL </a:t>
            </a:r>
            <a:endParaRPr lang="en-GB" dirty="0"/>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en-GB" smtClean="0">
                <a:solidFill>
                  <a:prstClr val="black">
                    <a:tint val="75000"/>
                  </a:prstClr>
                </a:solidFill>
              </a:rPr>
              <a:pPr/>
              <a:t>78</a:t>
            </a:fld>
            <a:endParaRPr lang="en-GB"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en-GB" sz="2400" dirty="0">
                <a:latin typeface="+mn-lt"/>
                <a:ea typeface="+mn-ea"/>
                <a:cs typeface="Arial" panose="020B0604020202020204" pitchFamily="34" charset="0"/>
              </a:rPr>
              <a:t>Glossary</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en-GB" smtClean="0"/>
              <a:pPr algn="ctr"/>
              <a:t>79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9497447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a16="http://schemas.microsoft.com/office/drawing/2014/main" xmlns="" val="20000"/>
                    </a:ext>
                  </a:extLst>
                </a:gridCol>
                <a:gridCol w="7300911">
                  <a:extLst>
                    <a:ext uri="{9D8B030D-6E8A-4147-A177-3AD203B41FA5}">
                      <a16:colId xmlns:a16="http://schemas.microsoft.com/office/drawing/2014/main" xmlns="" val="20001"/>
                    </a:ext>
                  </a:extLst>
                </a:gridCol>
              </a:tblGrid>
              <a:tr h="368056">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Abbreviation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ATA Carnet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Admission </a:t>
                      </a:r>
                      <a:r>
                        <a:rPr lang="en-GB" sz="1400" kern="1200" dirty="0" err="1">
                          <a:solidFill>
                            <a:schemeClr val="tx1"/>
                          </a:solidFill>
                          <a:effectLst/>
                          <a:latin typeface="+mn-lt"/>
                          <a:ea typeface="+mn-ea"/>
                          <a:cs typeface="Arial" panose="020B0604020202020204" pitchFamily="34" charset="0"/>
                        </a:rPr>
                        <a:t>Temporaire</a:t>
                      </a:r>
                      <a:r>
                        <a:rPr lang="en-GB" sz="1400" kern="1200" dirty="0">
                          <a:solidFill>
                            <a:schemeClr val="tx1"/>
                          </a:solidFill>
                          <a:effectLst/>
                          <a:latin typeface="+mn-lt"/>
                          <a:ea typeface="+mn-ea"/>
                          <a:cs typeface="Arial" panose="020B0604020202020204" pitchFamily="34" charset="0"/>
                        </a:rPr>
                        <a:t>/Temporary Admission Carnet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Freight Simplified Procedures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Supervised Exports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Designated Export Place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Entry in Declarant’s Records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Economic Operator Registration and Identification</a:t>
                      </a:r>
                      <a:r>
                        <a:rPr lang="en-GB" sz="1400" kern="1200" baseline="0" dirty="0">
                          <a:solidFill>
                            <a:schemeClr val="tx1"/>
                          </a:solidFill>
                          <a:effectLst/>
                          <a:latin typeface="+mn-lt"/>
                          <a:ea typeface="+mn-ea"/>
                          <a:cs typeface="Arial" panose="020B0604020202020204" pitchFamily="34" charset="0"/>
                        </a:rPr>
                        <a:t> Number</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Import Control System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Her Majesty’s Government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effectLst/>
                          <a:latin typeface="+mn-lt"/>
                          <a:ea typeface="+mn-ea"/>
                          <a:cs typeface="Arial" panose="020B0604020202020204" pitchFamily="34" charset="0"/>
                        </a:rPr>
                        <a:t>Master Reference Number -  Note</a:t>
                      </a:r>
                      <a:r>
                        <a:rPr lang="en-GB" sz="1400" kern="1200" dirty="0">
                          <a:solidFill>
                            <a:schemeClr val="tx1"/>
                          </a:solidFill>
                          <a:effectLst/>
                          <a:latin typeface="+mn-lt"/>
                          <a:ea typeface="+mn-ea"/>
                          <a:cs typeface="+mn-cs"/>
                        </a:rPr>
                        <a:t> </a:t>
                      </a:r>
                      <a:r>
                        <a:rPr lang="en-GB" sz="1400" kern="1200" dirty="0">
                          <a:solidFill>
                            <a:schemeClr val="tx1"/>
                          </a:solidFill>
                          <a:effectLst/>
                          <a:latin typeface="+mn-lt"/>
                          <a:ea typeface="+mn-ea"/>
                          <a:cs typeface="Arial" panose="020B0604020202020204" pitchFamily="34" charset="0"/>
                        </a:rPr>
                        <a:t>known as a Movement Reference Number or Entry Number in some guides.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Permission to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368056">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TSP</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Transitional Simplified Procedures</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Union Customs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00" b="1" dirty="0">
                <a:solidFill>
                  <a:prstClr val="black"/>
                </a:solidFill>
              </a:rPr>
              <a:t>WHERE TO FIND MORE INFORMATION</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endParaRPr lang="en-GB" altLang="en-US" sz="200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defTabSz="914156"/>
            <a:r>
              <a:rPr lang="en-GB" b="1" dirty="0">
                <a:solidFill>
                  <a:prstClr val="black"/>
                </a:solidFill>
              </a:rPr>
              <a:t>Importer or their appointed representative - pre-lodging an import Customs Declaration</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en-GB" smtClean="0">
                <a:solidFill>
                  <a:prstClr val="black">
                    <a:tint val="75000"/>
                  </a:prstClr>
                </a:solidFill>
              </a:rPr>
              <a:pPr/>
              <a:t>8</a:t>
            </a:fld>
            <a:endParaRPr lang="en-GB">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en-GB"/>
              <a:t>OFFICIAL </a:t>
            </a:r>
            <a:endParaRPr lang="en-GB" dirty="0"/>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The Importer of the goods or their appointed representative must do this prior to the goods arriving at the point of departure.</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Importers or their appointed representative to pre-lodge a customs declaration to enable the movement of goods from the EU into the UK if they are using a RoRo listed location.  </a:t>
            </a:r>
            <a:r>
              <a:rPr lang="en-GB" sz="1050" dirty="0">
                <a:solidFill>
                  <a:schemeClr val="tx1"/>
                </a:solidFill>
              </a:rPr>
              <a:t>This should be done no earlier than 21 days prior to the goods arriving at the EU Port.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 CUSTOMS DECLARATION BE PRE-LODGED?</a:t>
            </a:r>
            <a:endParaRPr lang="en-GB" sz="1050" dirty="0">
              <a:solidFill>
                <a:schemeClr val="tx1"/>
              </a:solidFill>
              <a:cs typeface="Arial" panose="020B0604020202020204" pitchFamily="34" charset="0"/>
            </a:endParaRPr>
          </a:p>
          <a:p>
            <a:r>
              <a:rPr lang="en-GB" sz="1050" dirty="0">
                <a:solidFill>
                  <a:schemeClr val="tx1"/>
                </a:solidFill>
              </a:rPr>
              <a:t>There are three types of customs declarations which will allow the Importer to move goods into the UK:</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full Customs Declaration  - To be pre-lodged in HMRC System </a:t>
            </a:r>
            <a:r>
              <a:rPr lang="en-GB" sz="1050" dirty="0">
                <a:solidFill>
                  <a:schemeClr val="tx1"/>
                </a:solidFill>
              </a:rPr>
              <a:t>(CHIEF / CDS)</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Simplified Frontier Declaration  - To be pre-lodged in HMRC System </a:t>
            </a:r>
            <a:r>
              <a:rPr lang="en-GB" sz="1050" dirty="0">
                <a:solidFill>
                  <a:schemeClr val="tx1"/>
                </a:solidFill>
              </a:rPr>
              <a:t>(Transitional Simplified Procedures (TSP) registration or existing CFSP authorisation required)</a:t>
            </a:r>
          </a:p>
          <a:p>
            <a:pPr marL="171450" lvl="0" indent="-171450">
              <a:buFont typeface="Arial" panose="020B0604020202020204" pitchFamily="34" charset="0"/>
              <a:buChar char="•"/>
            </a:pPr>
            <a:r>
              <a:rPr lang="en-GB" sz="1050" dirty="0">
                <a:solidFill>
                  <a:schemeClr val="tx1"/>
                </a:solidFill>
              </a:rPr>
              <a:t>An </a:t>
            </a:r>
            <a:r>
              <a:rPr lang="en-GB" sz="1050" b="1" dirty="0">
                <a:solidFill>
                  <a:schemeClr val="tx1"/>
                </a:solidFill>
              </a:rPr>
              <a:t>Entry in the Declarants Records (EIDR</a:t>
            </a:r>
            <a:r>
              <a:rPr lang="en-GB" sz="1050" dirty="0">
                <a:solidFill>
                  <a:schemeClr val="tx1"/>
                </a:solidFill>
              </a:rPr>
              <a:t>) – </a:t>
            </a:r>
            <a:r>
              <a:rPr lang="en-GB" sz="1050" b="1" dirty="0">
                <a:solidFill>
                  <a:schemeClr val="tx1"/>
                </a:solidFill>
              </a:rPr>
              <a:t>This is a simpler method as it does not require the information to be submitted into a HMRC system at the time of import. Instead the Customs Declaration is made within Trader’s commercial records before the goods cross the border</a:t>
            </a:r>
            <a:r>
              <a:rPr lang="en-GB" sz="1050" dirty="0">
                <a:solidFill>
                  <a:schemeClr val="tx1"/>
                </a:solidFill>
              </a:rPr>
              <a:t>. The information that needs to be recorded in commercial records is detailed in the </a:t>
            </a:r>
            <a:r>
              <a:rPr lang="en-GB" sz="1050" b="1" dirty="0">
                <a:solidFill>
                  <a:schemeClr val="tx1"/>
                </a:solidFill>
              </a:rPr>
              <a:t>Transitional Simplified Procedure slide which follows this slide</a:t>
            </a:r>
            <a:r>
              <a:rPr lang="en-GB" sz="1050" dirty="0">
                <a:solidFill>
                  <a:schemeClr val="tx1"/>
                </a:solidFill>
              </a:rPr>
              <a:t> (TSP - Standard goods procedure registration or an existing CFSP authorisation is required). </a:t>
            </a:r>
            <a:endParaRPr lang="en-GB" sz="700" dirty="0">
              <a:solidFill>
                <a:schemeClr val="tx1"/>
              </a:solidFill>
            </a:endParaRPr>
          </a:p>
          <a:p>
            <a:endParaRPr lang="en-GB" sz="500" dirty="0">
              <a:solidFill>
                <a:schemeClr val="tx1"/>
              </a:solidFill>
            </a:endParaRPr>
          </a:p>
          <a:p>
            <a:r>
              <a:rPr lang="en-GB" sz="1050" dirty="0">
                <a:solidFill>
                  <a:schemeClr val="tx1"/>
                </a:solidFill>
              </a:rPr>
              <a:t>To make it easier to import goods from the EU through RoRo listed locations,  declarations can be pre-lodged using an </a:t>
            </a:r>
            <a:r>
              <a:rPr lang="en-GB" sz="1050" b="1" dirty="0">
                <a:solidFill>
                  <a:schemeClr val="tx1"/>
                </a:solidFill>
              </a:rPr>
              <a:t>Entry in the Declarants Records (EIDR</a:t>
            </a:r>
            <a:r>
              <a:rPr lang="en-GB" sz="1050" dirty="0">
                <a:solidFill>
                  <a:schemeClr val="tx1"/>
                </a:solidFill>
              </a:rPr>
              <a:t>) or a </a:t>
            </a:r>
            <a:r>
              <a:rPr lang="en-GB" sz="1050" b="1" dirty="0">
                <a:solidFill>
                  <a:schemeClr val="tx1"/>
                </a:solidFill>
              </a:rPr>
              <a:t>Simplified Frontier Declaration (SFD), </a:t>
            </a:r>
            <a:r>
              <a:rPr lang="en-GB" sz="1050" dirty="0">
                <a:solidFill>
                  <a:schemeClr val="tx1"/>
                </a:solidFill>
              </a:rPr>
              <a:t>this allows the Importer to defer giving a full customs declaration and to defer paying any duty. To facilitate this, we will allow:</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Registration to the TSP scheme. This will permit traders </a:t>
            </a:r>
            <a:r>
              <a:rPr lang="en-GB" sz="1050" dirty="0">
                <a:solidFill>
                  <a:schemeClr val="tx1"/>
                </a:solidFill>
              </a:rPr>
              <a:t>to  </a:t>
            </a:r>
            <a:r>
              <a:rPr lang="en-GB" sz="1050" b="1" dirty="0">
                <a:solidFill>
                  <a:schemeClr val="tx1"/>
                </a:solidFill>
              </a:rPr>
              <a:t>i)</a:t>
            </a:r>
            <a:r>
              <a:rPr lang="en-GB" sz="1050" dirty="0">
                <a:solidFill>
                  <a:schemeClr val="tx1"/>
                </a:solidFill>
              </a:rPr>
              <a:t> submit a SFD before crossing the border - </a:t>
            </a:r>
            <a:r>
              <a:rPr lang="en-GB" sz="1050" dirty="0">
                <a:solidFill>
                  <a:schemeClr val="tx1"/>
                </a:solidFill>
                <a:cs typeface="Arial" panose="020B0604020202020204" pitchFamily="34" charset="0"/>
              </a:rPr>
              <a:t>TSP Controlled Goods Procedure</a:t>
            </a:r>
            <a:r>
              <a:rPr lang="en-GB" sz="1050" dirty="0">
                <a:solidFill>
                  <a:schemeClr val="tx1"/>
                </a:solidFill>
              </a:rPr>
              <a:t>, or   </a:t>
            </a:r>
            <a:r>
              <a:rPr lang="en-GB" sz="1050" b="1" dirty="0">
                <a:solidFill>
                  <a:schemeClr val="tx1"/>
                </a:solidFill>
              </a:rPr>
              <a:t>ii</a:t>
            </a:r>
            <a:r>
              <a:rPr lang="en-GB" sz="1050" dirty="0">
                <a:solidFill>
                  <a:schemeClr val="tx1"/>
                </a:solidFill>
              </a:rPr>
              <a:t>) make an entry in their commercial records - </a:t>
            </a:r>
            <a:r>
              <a:rPr lang="en-GB" sz="1050" dirty="0">
                <a:solidFill>
                  <a:schemeClr val="tx1"/>
                </a:solidFill>
                <a:cs typeface="Arial" panose="020B0604020202020204" pitchFamily="34" charset="0"/>
              </a:rPr>
              <a:t>TSP Standard Goods Procedure, to release goods to free circulation</a:t>
            </a:r>
            <a:r>
              <a:rPr lang="en-GB" sz="1050" dirty="0">
                <a:solidFill>
                  <a:schemeClr val="tx1"/>
                </a:solidFill>
              </a:rPr>
              <a:t>.  Both of these would be followed up with a supplementary declaration by the 4</a:t>
            </a:r>
            <a:r>
              <a:rPr lang="en-GB" sz="1050" baseline="30000" dirty="0">
                <a:solidFill>
                  <a:schemeClr val="tx1"/>
                </a:solidFill>
              </a:rPr>
              <a:t>th</a:t>
            </a:r>
            <a:r>
              <a:rPr lang="en-GB" sz="1050" dirty="0">
                <a:solidFill>
                  <a:schemeClr val="tx1"/>
                </a:solidFill>
              </a:rPr>
              <a:t> working day of the following month with payment. If using TSP standard goods procedure you may opt to delay submission of the supplementary </a:t>
            </a:r>
            <a:r>
              <a:rPr lang="en-GB" sz="1050" dirty="0" smtClean="0">
                <a:solidFill>
                  <a:schemeClr val="tx1"/>
                </a:solidFill>
              </a:rPr>
              <a:t>declaration </a:t>
            </a:r>
            <a:r>
              <a:rPr lang="en-GB" sz="1050" b="1" dirty="0" smtClean="0">
                <a:solidFill>
                  <a:srgbClr val="C00000"/>
                </a:solidFill>
              </a:rPr>
              <a:t>for 6 months from 31 October, it would be due by the 4</a:t>
            </a:r>
            <a:r>
              <a:rPr lang="en-GB" sz="1050" b="1" baseline="30000" dirty="0" smtClean="0">
                <a:solidFill>
                  <a:srgbClr val="C00000"/>
                </a:solidFill>
              </a:rPr>
              <a:t>th</a:t>
            </a:r>
            <a:r>
              <a:rPr lang="en-GB" sz="1050" b="1" dirty="0" smtClean="0">
                <a:solidFill>
                  <a:srgbClr val="C00000"/>
                </a:solidFill>
              </a:rPr>
              <a:t> working day of May 2020 (which is 7 May).</a:t>
            </a:r>
            <a:endParaRPr lang="en-GB" sz="1050" b="1" dirty="0">
              <a:solidFill>
                <a:srgbClr val="C00000"/>
              </a:solidFill>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Intermediaries to submit Simplified Frontier Declarations or supplementary declarations on behalf of traders using the trader’s TSP registration under the rules of direct representation (where the liability is with the trader). Intermediaries are not permitted to register for TSP, so are unable to act as indirect representatives for TSP. This does not affect existing CFSP processes. The trader must have a duty deferment account if any duties or VAT are payable, and will need to provide a financial guarantee to cover monthly liabilitie</a:t>
            </a:r>
            <a:r>
              <a:rPr lang="en-GB" sz="1050" dirty="0">
                <a:solidFill>
                  <a:srgbClr val="FF0000"/>
                </a:solidFill>
                <a:cs typeface="Arial" panose="020B0604020202020204" pitchFamily="34" charset="0"/>
              </a:rPr>
              <a:t>s </a:t>
            </a:r>
            <a:r>
              <a:rPr lang="en-GB" sz="1050" b="1" dirty="0">
                <a:solidFill>
                  <a:srgbClr val="FF0000"/>
                </a:solidFill>
                <a:cs typeface="Arial" panose="020B0604020202020204" pitchFamily="34" charset="0"/>
              </a:rPr>
              <a:t>by </a:t>
            </a:r>
            <a:r>
              <a:rPr lang="en-GB" sz="1050" b="1" dirty="0" smtClean="0">
                <a:solidFill>
                  <a:srgbClr val="FF0000"/>
                </a:solidFill>
                <a:cs typeface="Arial" panose="020B0604020202020204" pitchFamily="34" charset="0"/>
              </a:rPr>
              <a:t>30 April 2020</a:t>
            </a:r>
            <a:r>
              <a:rPr lang="en-GB" sz="1050" dirty="0">
                <a:solidFill>
                  <a:srgbClr val="FF0000"/>
                </a:solidFill>
                <a:cs typeface="Arial" panose="020B0604020202020204" pitchFamily="34" charset="0"/>
              </a:rPr>
              <a:t>.</a:t>
            </a:r>
          </a:p>
          <a:p>
            <a:pPr algn="just" defTabSz="914156"/>
            <a:r>
              <a:rPr lang="en-GB" sz="1050" b="1" dirty="0">
                <a:solidFill>
                  <a:schemeClr val="tx1"/>
                </a:solidFill>
                <a:cs typeface="Arial" panose="020B0604020202020204" pitchFamily="34" charset="0"/>
              </a:rPr>
              <a:t>Please note that if a pre-lodged declaration hasn’t been submitted, including the excise guarantee information provided for goods being imported for excise duty suspension arrangements, then the goods are liable to forfeiture. </a:t>
            </a:r>
            <a:endParaRPr lang="en-GB" sz="1050" dirty="0">
              <a:solidFill>
                <a:schemeClr val="tx1"/>
              </a:solidFill>
              <a:cs typeface="Arial" panose="020B0604020202020204" pitchFamily="34" charset="0"/>
            </a:endParaRPr>
          </a:p>
          <a:p>
            <a:pPr algn="just" defTabSz="914156"/>
            <a:endParaRPr lang="en-US" sz="600" dirty="0">
              <a:solidFill>
                <a:schemeClr val="tx1"/>
              </a:solidFill>
            </a:endParaRPr>
          </a:p>
          <a:p>
            <a:pPr algn="just" defTabSz="914156"/>
            <a:r>
              <a:rPr lang="en-US" sz="1050" b="1" dirty="0">
                <a:solidFill>
                  <a:schemeClr val="tx1"/>
                </a:solidFill>
              </a:rPr>
              <a:t>SHARE MRN, ENTRY NUMBER OR EORI NUMBER WITH HAULAGE COMPANY / DRIVER</a:t>
            </a:r>
          </a:p>
          <a:p>
            <a:pPr marL="171450" indent="-171450" algn="just" defTabSz="914156">
              <a:buFont typeface="Wingdings" panose="05000000000000000000" pitchFamily="2" charset="2"/>
              <a:buChar char="Ø"/>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Wingdings" panose="05000000000000000000" pitchFamily="2" charset="2"/>
              <a:buChar char="Ø"/>
            </a:pPr>
            <a:r>
              <a:rPr lang="en-GB" sz="1050" dirty="0">
                <a:solidFill>
                  <a:schemeClr val="tx1"/>
                </a:solidFill>
              </a:rPr>
              <a:t>Where a trader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 </a:t>
            </a:r>
            <a:r>
              <a:rPr lang="en-GB" sz="1050" dirty="0">
                <a:solidFill>
                  <a:schemeClr val="tx1"/>
                </a:solidFill>
              </a:rPr>
              <a:t>which is required by the driver should they be asked by Border Force to provide proof of customs formalities.</a:t>
            </a:r>
            <a:endParaRPr lang="en-US" sz="600" dirty="0">
              <a:solidFill>
                <a:schemeClr val="tx1"/>
              </a:solidFill>
            </a:endParaRPr>
          </a:p>
          <a:p>
            <a:pPr algn="just" defTabSz="914156"/>
            <a:r>
              <a:rPr lang="en-GB" sz="1050" b="1" dirty="0">
                <a:solidFill>
                  <a:schemeClr val="tx1"/>
                </a:solidFill>
              </a:rPr>
              <a:t>INCLUDE VEHICLE / TRACTOR OR TRAILER / CONTAINER REFERENCE ONTO CUSTOMS DECLARATION</a:t>
            </a:r>
          </a:p>
          <a:p>
            <a:pPr algn="just" defTabSz="914156"/>
            <a:r>
              <a:rPr lang="en-GB" sz="1050" dirty="0">
                <a:solidFill>
                  <a:schemeClr val="tx1"/>
                </a:solidFill>
              </a:rPr>
              <a:t>A new data item for </a:t>
            </a:r>
            <a:r>
              <a:rPr lang="en-GB" sz="1050" dirty="0" err="1">
                <a:solidFill>
                  <a:schemeClr val="tx1"/>
                </a:solidFill>
              </a:rPr>
              <a:t>RoRo</a:t>
            </a:r>
            <a:r>
              <a:rPr lang="en-GB" sz="1050" dirty="0">
                <a:solidFill>
                  <a:schemeClr val="tx1"/>
                </a:solidFill>
              </a:rPr>
              <a:t> will be required on the declaration, this is a vehicle registration number or trailer/container number. This should be entered onto the customs declaration if known at the point of pre-lodgement. If it is not known at this point, the trader / their representative can enter “unknown”. Details must be entered before the status of declaration is updated to show goods have arrived.</a:t>
            </a:r>
            <a:endParaRPr lang="en-GB"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VALID CUSTOMS DECLARATION IS NOT PRE-LODGED?</a:t>
            </a:r>
          </a:p>
          <a:p>
            <a:pPr algn="just" defTabSz="914156"/>
            <a:r>
              <a:rPr lang="en-GB" sz="1050" dirty="0">
                <a:solidFill>
                  <a:schemeClr val="tx1"/>
                </a:solidFill>
              </a:rPr>
              <a:t>We expect customers to have made their declaration by the time of arriving at the port and being able to travel. We will support customers in understanding and complying with the requirements and will be proportionate and even-handed in our approach</a:t>
            </a:r>
            <a:endParaRPr lang="en-GB"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en-GB" sz="2400" dirty="0">
                <a:latin typeface="+mn-lt"/>
                <a:cs typeface="Arial" panose="020B0604020202020204" pitchFamily="34" charset="0"/>
              </a:rPr>
              <a:t>Terminology</a:t>
            </a:r>
          </a:p>
        </p:txBody>
      </p:sp>
      <p:sp>
        <p:nvSpPr>
          <p:cNvPr id="6" name="Slide Number Placeholder 5"/>
          <p:cNvSpPr>
            <a:spLocks noGrp="1"/>
          </p:cNvSpPr>
          <p:nvPr>
            <p:ph type="sldNum" sz="quarter" idx="12"/>
          </p:nvPr>
        </p:nvSpPr>
        <p:spPr/>
        <p:txBody>
          <a:bodyPr/>
          <a:lstStyle/>
          <a:p>
            <a:fld id="{4D5B3F61-8D40-454B-BE98-BE96F2E76035}" type="slidenum">
              <a:rPr lang="en-GB" smtClean="0"/>
              <a:t>80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042885093"/>
              </p:ext>
            </p:extLst>
          </p:nvPr>
        </p:nvGraphicFramePr>
        <p:xfrm>
          <a:off x="967740" y="742559"/>
          <a:ext cx="9928860" cy="4943186"/>
        </p:xfrm>
        <a:graphic>
          <a:graphicData uri="http://schemas.openxmlformats.org/drawingml/2006/table">
            <a:tbl>
              <a:tblPr firstRow="1" firstCol="1" bandRow="1">
                <a:tableStyleId>{2D5ABB26-0587-4C30-8999-92F81FD0307C}</a:tableStyleId>
              </a:tblPr>
              <a:tblGrid>
                <a:gridCol w="1556702">
                  <a:extLst>
                    <a:ext uri="{9D8B030D-6E8A-4147-A177-3AD203B41FA5}">
                      <a16:colId xmlns:a16="http://schemas.microsoft.com/office/drawing/2014/main" xmlns="" val="20000"/>
                    </a:ext>
                  </a:extLst>
                </a:gridCol>
                <a:gridCol w="8372158">
                  <a:extLst>
                    <a:ext uri="{9D8B030D-6E8A-4147-A177-3AD203B41FA5}">
                      <a16:colId xmlns:a16="http://schemas.microsoft.com/office/drawing/2014/main" xmlns="" val="20001"/>
                    </a:ext>
                  </a:extLst>
                </a:gridCol>
              </a:tblGrid>
              <a:tr h="256205">
                <a:tc>
                  <a:txBody>
                    <a:bodyPr/>
                    <a:lstStyle/>
                    <a:p>
                      <a:pPr>
                        <a:spcBef>
                          <a:spcPts val="600"/>
                        </a:spcBef>
                        <a:spcAft>
                          <a:spcPts val="300"/>
                        </a:spcAft>
                      </a:pPr>
                      <a:r>
                        <a:rPr lang="en-GB" sz="11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1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33995">
                <a:tc>
                  <a:txBody>
                    <a:bodyPr/>
                    <a:lstStyle/>
                    <a:p>
                      <a:pPr>
                        <a:spcBef>
                          <a:spcPts val="600"/>
                        </a:spcBef>
                        <a:spcAft>
                          <a:spcPts val="300"/>
                        </a:spcAft>
                      </a:pPr>
                      <a:r>
                        <a:rPr lang="en-GB" sz="1400" dirty="0">
                          <a:effectLst/>
                          <a:latin typeface="+mn-lt"/>
                          <a:ea typeface="Arial" panose="020B0604020202020204" pitchFamily="34" charset="0"/>
                        </a:rPr>
                        <a:t>Appointed Representative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en-GB" sz="1400" dirty="0">
                          <a:effectLst/>
                          <a:latin typeface="+mn-lt"/>
                          <a:ea typeface="Arial" panose="020B0604020202020204" pitchFamily="34" charset="0"/>
                        </a:rPr>
                        <a:t>A customs or logistics professional who acts on behalf of the importer or exporter to move their goods from one country to another.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3995">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Article 50</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The EU Exit clause that is part of the Lisbon Treaty. By invoking it or triggering it, a country formally and legally signals it is leaving the EU</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115848">
                <a:tc>
                  <a:txBody>
                    <a:bodyPr/>
                    <a:lstStyle/>
                    <a:p>
                      <a:pPr>
                        <a:spcBef>
                          <a:spcPts val="600"/>
                        </a:spcBef>
                        <a:spcAft>
                          <a:spcPts val="300"/>
                        </a:spcAft>
                      </a:pPr>
                      <a:r>
                        <a:rPr lang="en-GB" sz="1400">
                          <a:effectLst/>
                          <a:latin typeface="+mn-lt"/>
                          <a:ea typeface="Arial" panose="020B0604020202020204" pitchFamily="34" charset="0"/>
                        </a:rPr>
                        <a:t>Arrived</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In customs terms, the arrival message is the trigger for a change of status for the goods in a declaration. At import it signifies the point where the goods are available for presentation to customs (electronically in RoRo) and the point where the tax, duty and exchange rates are set. ‎Where goods are moving to an inland location their arrival will need to be recorded so that any required controls can be undertaken there.</a:t>
                      </a:r>
                      <a:endParaRPr lang="en-GB" sz="1400" dirty="0">
                        <a:effectLst/>
                        <a:latin typeface="+mn-lt"/>
                        <a:ea typeface="Arial" panose="020B0604020202020204" pitchFamily="34" charset="0"/>
                      </a:endParaRPr>
                    </a:p>
                    <a:p>
                      <a:pPr>
                        <a:spcBef>
                          <a:spcPts val="600"/>
                        </a:spcBef>
                        <a:spcAft>
                          <a:spcPts val="300"/>
                        </a:spcAft>
                      </a:pPr>
                      <a:r>
                        <a:rPr lang="en-GB" sz="1400" dirty="0">
                          <a:solidFill>
                            <a:srgbClr val="262626"/>
                          </a:solidFill>
                          <a:effectLst/>
                          <a:latin typeface="+mn-lt"/>
                          <a:ea typeface="Times New Roman" panose="02020603050405020304" pitchFamily="18" charset="0"/>
                        </a:rPr>
                        <a:t>At export, the goods are arrived at the relevant premises (a port or DEP, or Trader CSE) to permit any controls‎ to be undertaken before they are given Permission to Progress and depart</a:t>
                      </a:r>
                      <a:r>
                        <a:rPr lang="en-GB" sz="1400" baseline="0" dirty="0">
                          <a:solidFill>
                            <a:srgbClr val="262626"/>
                          </a:solidFill>
                          <a:effectLst/>
                          <a:latin typeface="+mn-lt"/>
                          <a:ea typeface="Times New Roman" panose="02020603050405020304" pitchFamily="18" charset="0"/>
                        </a:rPr>
                        <a:t> from the UK.</a:t>
                      </a:r>
                      <a:endParaRPr lang="en-GB" sz="140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6646">
                <a:tc>
                  <a:txBody>
                    <a:bodyPr/>
                    <a:lstStyle/>
                    <a:p>
                      <a:pPr>
                        <a:spcBef>
                          <a:spcPts val="600"/>
                        </a:spcBef>
                        <a:spcAft>
                          <a:spcPts val="300"/>
                        </a:spcAft>
                      </a:pPr>
                      <a:r>
                        <a:rPr lang="en-GB" sz="140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Border Systems Programme – The directorate within HMG responsible for ensuring successful delivery and landing of IT systems involved in cross border movements.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439054">
                <a:tc>
                  <a:txBody>
                    <a:bodyPr/>
                    <a:lstStyle/>
                    <a:p>
                      <a:pPr>
                        <a:spcBef>
                          <a:spcPts val="600"/>
                        </a:spcBef>
                        <a:spcAft>
                          <a:spcPts val="300"/>
                        </a:spcAft>
                      </a:pPr>
                      <a:r>
                        <a:rPr lang="en-GB" sz="1400" kern="1200" dirty="0">
                          <a:solidFill>
                            <a:srgbClr val="262626"/>
                          </a:solidFill>
                          <a:effectLst/>
                          <a:latin typeface="+mn-lt"/>
                          <a:ea typeface="Times New Roman" panose="02020603050405020304" pitchFamily="18" charset="0"/>
                          <a:cs typeface="+mn-cs"/>
                        </a:rPr>
                        <a:t>CSP</a:t>
                      </a:r>
                      <a:r>
                        <a:rPr lang="en-GB" sz="140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Community System Providers - Commercial system provider that brings together the relevant parties around a customs transaction. Shares relevant data with permitted parties and exchanges data with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4034">
                <a:tc>
                  <a:txBody>
                    <a:bodyPr/>
                    <a:lstStyle/>
                    <a:p>
                      <a:pPr>
                        <a:spcBef>
                          <a:spcPts val="600"/>
                        </a:spcBef>
                        <a:spcAft>
                          <a:spcPts val="300"/>
                        </a:spcAft>
                      </a:pPr>
                      <a:r>
                        <a:rPr lang="en-GB" sz="140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Customer Strategy &amp; Tax Design – The directorate within HMG responsible for the design and policy ownership of the business processes which enable customers to undertake customs activity.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3458">
                <a:tc>
                  <a:txBody>
                    <a:bodyPr/>
                    <a:lstStyle/>
                    <a:p>
                      <a:pPr>
                        <a:spcBef>
                          <a:spcPts val="600"/>
                        </a:spcBef>
                        <a:spcAft>
                          <a:spcPts val="300"/>
                        </a:spcAft>
                      </a:pPr>
                      <a:r>
                        <a:rPr lang="en-GB" sz="1400" dirty="0">
                          <a:solidFill>
                            <a:schemeClr val="tx1"/>
                          </a:solidFill>
                          <a:effectLst/>
                          <a:latin typeface="+mn-lt"/>
                          <a:ea typeface="Arial" panose="020B0604020202020204" pitchFamily="34" charset="0"/>
                        </a:rPr>
                        <a:t>Customs </a:t>
                      </a:r>
                      <a:r>
                        <a:rPr lang="en-GB" sz="1400" strike="noStrike" dirty="0">
                          <a:solidFill>
                            <a:schemeClr val="tx1"/>
                          </a:solidFill>
                          <a:effectLst/>
                          <a:latin typeface="+mn-lt"/>
                          <a:ea typeface="Arial" panose="020B0604020202020204" pitchFamily="34" charset="0"/>
                        </a:rPr>
                        <a:t>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The ‘Taxation (Cross-border) </a:t>
                      </a:r>
                      <a:r>
                        <a:rPr lang="en-GB" sz="1400" strike="noStrike" dirty="0">
                          <a:effectLst/>
                          <a:latin typeface="+mn-lt"/>
                          <a:ea typeface="Arial" panose="020B0604020202020204" pitchFamily="34" charset="0"/>
                        </a:rPr>
                        <a:t>Trade</a:t>
                      </a:r>
                      <a:r>
                        <a:rPr lang="en-GB" sz="1400" strike="noStrike" baseline="0" dirty="0">
                          <a:effectLst/>
                          <a:latin typeface="+mn-lt"/>
                          <a:ea typeface="Arial" panose="020B0604020202020204" pitchFamily="34" charset="0"/>
                        </a:rPr>
                        <a:t> Act</a:t>
                      </a:r>
                      <a:r>
                        <a:rPr lang="en-GB" sz="1400" strike="noStrike" dirty="0">
                          <a:effectLst/>
                          <a:latin typeface="+mn-lt"/>
                          <a:ea typeface="Arial" panose="020B0604020202020204" pitchFamily="34" charset="0"/>
                        </a:rPr>
                        <a:t>, whose purpose is to allow the Government to create a functioning customs, VAT and excise regime for the UK after its exit from the EU</a:t>
                      </a:r>
                      <a:r>
                        <a:rPr lang="en-GB" sz="140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45833">
                <a:tc>
                  <a:txBody>
                    <a:bodyPr/>
                    <a:lstStyle/>
                    <a:p>
                      <a:pPr>
                        <a:spcBef>
                          <a:spcPts val="600"/>
                        </a:spcBef>
                        <a:spcAft>
                          <a:spcPts val="300"/>
                        </a:spcAft>
                      </a:pPr>
                      <a:r>
                        <a:rPr lang="en-GB" sz="1400" dirty="0">
                          <a:effectLst/>
                          <a:latin typeface="+mn-lt"/>
                          <a:ea typeface="Arial" panose="020B0604020202020204" pitchFamily="34" charset="0"/>
                        </a:rPr>
                        <a:t>Day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Refers to</a:t>
                      </a:r>
                      <a:r>
                        <a:rPr lang="en-GB" sz="1400" baseline="0" dirty="0">
                          <a:effectLst/>
                          <a:latin typeface="+mn-lt"/>
                          <a:ea typeface="Arial" panose="020B0604020202020204" pitchFamily="34" charset="0"/>
                        </a:rPr>
                        <a:t> </a:t>
                      </a:r>
                      <a:r>
                        <a:rPr lang="en-GB" sz="1400" dirty="0">
                          <a:effectLst/>
                          <a:latin typeface="+mn-lt"/>
                          <a:ea typeface="Arial" panose="020B0604020202020204" pitchFamily="34" charset="0"/>
                        </a:rPr>
                        <a:t>the day the UK leaves the EU without a deal.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6646">
                <a:tc>
                  <a:txBody>
                    <a:bodyPr/>
                    <a:lstStyle/>
                    <a:p>
                      <a:pPr>
                        <a:spcBef>
                          <a:spcPts val="600"/>
                        </a:spcBef>
                        <a:spcAft>
                          <a:spcPts val="300"/>
                        </a:spcAft>
                      </a:pPr>
                      <a:r>
                        <a:rPr lang="en-GB" sz="1400" dirty="0">
                          <a:effectLst/>
                          <a:latin typeface="+mn-lt"/>
                          <a:ea typeface="Arial" panose="020B0604020202020204" pitchFamily="34" charset="0"/>
                        </a:rPr>
                        <a:t>Freight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In the context of this document, the definition of Freight is Goods, not owned by the Haulier, or the driver, being transported into or out of the UK in a commercial vehicle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en-GB" sz="2400" dirty="0">
                <a:latin typeface="+mn-lt"/>
                <a:cs typeface="Arial" panose="020B0604020202020204" pitchFamily="34" charset="0"/>
              </a:rPr>
              <a:t>Terminology continued</a:t>
            </a:r>
          </a:p>
        </p:txBody>
      </p:sp>
      <p:sp>
        <p:nvSpPr>
          <p:cNvPr id="5"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81</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25832659"/>
              </p:ext>
            </p:extLst>
          </p:nvPr>
        </p:nvGraphicFramePr>
        <p:xfrm>
          <a:off x="1120848" y="633880"/>
          <a:ext cx="10338303" cy="3356209"/>
        </p:xfrm>
        <a:graphic>
          <a:graphicData uri="http://schemas.openxmlformats.org/drawingml/2006/table">
            <a:tbl>
              <a:tblPr firstRow="1" firstCol="1" bandRow="1">
                <a:tableStyleId>{2D5ABB26-0587-4C30-8999-92F81FD0307C}</a:tableStyleId>
              </a:tblPr>
              <a:tblGrid>
                <a:gridCol w="1620898">
                  <a:extLst>
                    <a:ext uri="{9D8B030D-6E8A-4147-A177-3AD203B41FA5}">
                      <a16:colId xmlns:a16="http://schemas.microsoft.com/office/drawing/2014/main" xmlns="" val="20000"/>
                    </a:ext>
                  </a:extLst>
                </a:gridCol>
                <a:gridCol w="8717405">
                  <a:extLst>
                    <a:ext uri="{9D8B030D-6E8A-4147-A177-3AD203B41FA5}">
                      <a16:colId xmlns:a16="http://schemas.microsoft.com/office/drawing/2014/main" xmlns="" val="20001"/>
                    </a:ext>
                  </a:extLst>
                </a:gridCol>
              </a:tblGrid>
              <a:tr h="390465">
                <a:tc>
                  <a:txBody>
                    <a:bodyPr/>
                    <a:lstStyle/>
                    <a:p>
                      <a:pPr>
                        <a:spcBef>
                          <a:spcPts val="600"/>
                        </a:spcBef>
                        <a:spcAft>
                          <a:spcPts val="300"/>
                        </a:spcAft>
                      </a:pPr>
                      <a:r>
                        <a:rPr lang="en-GB" sz="14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4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68056">
                <a:tc>
                  <a:txBody>
                    <a:bodyPr/>
                    <a:lstStyle/>
                    <a:p>
                      <a:pPr>
                        <a:spcBef>
                          <a:spcPts val="600"/>
                        </a:spcBef>
                        <a:spcAft>
                          <a:spcPts val="300"/>
                        </a:spcAft>
                      </a:pPr>
                      <a:r>
                        <a:rPr lang="en-GB" sz="140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National Clearance Hub – An operational unit within HMG that deal with the processing of Trader documentation to support customs transactions.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8056">
                <a:tc>
                  <a:txBody>
                    <a:bodyPr/>
                    <a:lstStyle/>
                    <a:p>
                      <a:pPr>
                        <a:spcBef>
                          <a:spcPts val="600"/>
                        </a:spcBef>
                        <a:spcAft>
                          <a:spcPts val="300"/>
                        </a:spcAft>
                      </a:pPr>
                      <a:r>
                        <a:rPr lang="en-GB" sz="1400" dirty="0">
                          <a:effectLst/>
                          <a:latin typeface="+mn-lt"/>
                          <a:ea typeface="Arial" panose="020B0604020202020204" pitchFamily="34" charset="0"/>
                        </a:rPr>
                        <a:t>No Deal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No agreements in place with the EU for Day 1 or thereafter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68056">
                <a:tc>
                  <a:txBody>
                    <a:bodyPr/>
                    <a:lstStyle/>
                    <a:p>
                      <a:pPr>
                        <a:spcBef>
                          <a:spcPts val="600"/>
                        </a:spcBef>
                        <a:spcAft>
                          <a:spcPts val="300"/>
                        </a:spcAft>
                      </a:pPr>
                      <a:r>
                        <a:rPr lang="en-GB" sz="1400" dirty="0">
                          <a:effectLst/>
                          <a:latin typeface="+mn-lt"/>
                          <a:ea typeface="Arial" panose="020B0604020202020204" pitchFamily="34" charset="0"/>
                        </a:rPr>
                        <a:t>Office of Import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This is the Customs Unit associated with the Location at which an Import entry comes under Customs control in the UK, i.e. where the Import Entry arrives and becomes legally accepted.  For an Import Entry this is also the Office of Declaration.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68056">
                <a:tc>
                  <a:txBody>
                    <a:bodyPr/>
                    <a:lstStyle/>
                    <a:p>
                      <a:pPr>
                        <a:spcBef>
                          <a:spcPts val="600"/>
                        </a:spcBef>
                        <a:spcAft>
                          <a:spcPts val="300"/>
                        </a:spcAft>
                      </a:pPr>
                      <a:r>
                        <a:rPr lang="en-GB" sz="1400" dirty="0">
                          <a:effectLst/>
                          <a:latin typeface="+mn-lt"/>
                          <a:ea typeface="Arial" panose="020B0604020202020204" pitchFamily="34" charset="0"/>
                        </a:rPr>
                        <a:t>Port Operator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The Party that operates the Port or Airport. This is sometimes on behalf of the Port Owner (</a:t>
                      </a:r>
                      <a:r>
                        <a:rPr lang="en-GB" sz="1400" dirty="0" err="1">
                          <a:effectLst/>
                          <a:latin typeface="+mn-lt"/>
                          <a:ea typeface="Arial" panose="020B0604020202020204" pitchFamily="34" charset="0"/>
                        </a:rPr>
                        <a:t>eg</a:t>
                      </a:r>
                      <a:r>
                        <a:rPr lang="en-GB" sz="1400" dirty="0">
                          <a:effectLst/>
                          <a:latin typeface="+mn-lt"/>
                          <a:ea typeface="Arial" panose="020B0604020202020204" pitchFamily="34" charset="0"/>
                        </a:rPr>
                        <a:t> Port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68056">
                <a:tc>
                  <a:txBody>
                    <a:bodyPr/>
                    <a:lstStyle/>
                    <a:p>
                      <a:pPr>
                        <a:spcBef>
                          <a:spcPts val="600"/>
                        </a:spcBef>
                        <a:spcAft>
                          <a:spcPts val="300"/>
                        </a:spcAft>
                      </a:pPr>
                      <a:r>
                        <a:rPr lang="en-GB" sz="140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Roll on Roll off – The typical reference for wheeled driver accompanied transport using a 3rd party vessel as a means of entering or exiting the UK via road.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68056">
                <a:tc>
                  <a:txBody>
                    <a:bodyPr/>
                    <a:lstStyle/>
                    <a:p>
                      <a:pPr>
                        <a:spcBef>
                          <a:spcPts val="600"/>
                        </a:spcBef>
                        <a:spcAft>
                          <a:spcPts val="300"/>
                        </a:spcAft>
                      </a:pPr>
                      <a:r>
                        <a:rPr lang="en-GB" sz="1400" dirty="0">
                          <a:effectLst/>
                          <a:latin typeface="+mn-lt"/>
                          <a:ea typeface="Arial" panose="020B0604020202020204" pitchFamily="34" charset="0"/>
                        </a:rPr>
                        <a:t>Rest of 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This refers to countries which are currently outside of the EU – but will include EU countries after Day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8056">
                <a:tc>
                  <a:txBody>
                    <a:bodyPr/>
                    <a:lstStyle/>
                    <a:p>
                      <a:pPr>
                        <a:spcBef>
                          <a:spcPts val="600"/>
                        </a:spcBef>
                        <a:spcAft>
                          <a:spcPts val="300"/>
                        </a:spcAft>
                      </a:pPr>
                      <a:r>
                        <a:rPr lang="en-GB" sz="1400" dirty="0">
                          <a:effectLst/>
                          <a:latin typeface="+mn-lt"/>
                          <a:ea typeface="Arial" panose="020B0604020202020204" pitchFamily="34" charset="0"/>
                        </a:rPr>
                        <a:t>Trader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Collective term for the importer/exporter or their representative (customs agent or freight agent).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defTabSz="914156"/>
            <a:r>
              <a:rPr lang="en-US" sz="1050" dirty="0">
                <a:solidFill>
                  <a:srgbClr val="0B0C0C"/>
                </a:solidFill>
              </a:rPr>
              <a:t>Guidance on Transitional Simplified Procedures : </a:t>
            </a:r>
            <a:r>
              <a:rPr lang="en-US" sz="1050" dirty="0">
                <a:solidFill>
                  <a:srgbClr val="0B0C0C"/>
                </a:solidFill>
                <a:hlinkClick r:id="rId2"/>
              </a:rPr>
              <a:t>https://www.gov.uk/guidance/register-for-simplified-import-procedures-if-the-uk-leaves-the-eu-without-a-deal</a:t>
            </a:r>
            <a:endParaRPr lang="en-US" sz="1050" dirty="0">
              <a:solidFill>
                <a:srgbClr val="0B0C0C"/>
              </a:solidFill>
            </a:endParaRPr>
          </a:p>
          <a:p>
            <a:pPr defTabSz="914156"/>
            <a:r>
              <a:rPr lang="en-US" sz="1050" dirty="0">
                <a:solidFill>
                  <a:srgbClr val="0B0C0C"/>
                </a:solidFill>
              </a:rPr>
              <a:t>The full list of controlled goods for Transitional Simplified Procedures  : </a:t>
            </a:r>
            <a:r>
              <a:rPr lang="en-GB" sz="1050" dirty="0">
                <a:solidFill>
                  <a:srgbClr val="0B0C0C"/>
                </a:solidFill>
                <a:hlinkClick r:id="rId3"/>
              </a:rPr>
              <a:t>https://www.gov.uk/guidance/list-of-controlled-goods-for-transitional-simplified-procedures</a:t>
            </a:r>
            <a:endParaRPr lang="en-GB" sz="1050" dirty="0">
              <a:solidFill>
                <a:srgbClr val="0B0C0C"/>
              </a:solidFill>
            </a:endParaRPr>
          </a:p>
          <a:p>
            <a:pPr defTabSz="914156"/>
            <a:endParaRPr lang="en-GB"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en-GB" b="1" dirty="0">
                <a:solidFill>
                  <a:schemeClr val="tx1"/>
                </a:solidFill>
                <a:cs typeface="Arial" panose="020B0604020202020204" pitchFamily="34" charset="0"/>
              </a:rPr>
              <a:t>Import (customs) easements - Transitional Simplified Procedures (TSP)</a:t>
            </a:r>
          </a:p>
          <a:p>
            <a:pPr defTabSz="914156"/>
            <a:endParaRPr lang="en-GB"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dirty="0">
                <a:solidFill>
                  <a:schemeClr val="tx1"/>
                </a:solidFill>
              </a:rPr>
              <a:t>Under transitional simplified procedures, there are two ways of declaring, depending on the types of goods you are importing.</a:t>
            </a:r>
            <a:endParaRPr lang="en-US" sz="1050" b="1" dirty="0">
              <a:solidFill>
                <a:schemeClr val="tx1"/>
              </a:solidFill>
              <a:cs typeface="Arial" panose="020B0604020202020204" pitchFamily="34" charset="0"/>
            </a:endParaRPr>
          </a:p>
          <a:p>
            <a:r>
              <a:rPr lang="en-US" sz="1050" b="1" dirty="0">
                <a:solidFill>
                  <a:schemeClr val="tx1"/>
                </a:solidFill>
                <a:cs typeface="Arial" panose="020B0604020202020204" pitchFamily="34" charset="0"/>
              </a:rPr>
              <a:t>CONTROLLED GOODS PROCEDURE </a:t>
            </a:r>
            <a:endParaRPr lang="en-GB" sz="1050" dirty="0">
              <a:solidFill>
                <a:schemeClr val="tx1"/>
              </a:solidFill>
            </a:endParaRPr>
          </a:p>
          <a:p>
            <a:r>
              <a:rPr lang="en-GB" sz="1050" dirty="0">
                <a:solidFill>
                  <a:schemeClr val="tx1"/>
                </a:solidFill>
              </a:rPr>
              <a:t>If the importer / declarant uses transitional simplified procedures they must follow the controlled goods process if importing goods listed in the “TSP Controlled goods” list (Link to guidance and full list of goods can be found below):</a:t>
            </a:r>
          </a:p>
          <a:p>
            <a:pPr marL="171450" indent="-171450">
              <a:buFont typeface="Arial" panose="020B0604020202020204" pitchFamily="34" charset="0"/>
              <a:buChar char="•"/>
            </a:pPr>
            <a:r>
              <a:rPr lang="en-GB" sz="1050" dirty="0">
                <a:solidFill>
                  <a:schemeClr val="tx1"/>
                </a:solidFill>
              </a:rPr>
              <a:t> Electronically submit a Simplified Frontier Declaration before you import the controlled goods into the UK into HMRC systems CHIEF / CDS</a:t>
            </a:r>
          </a:p>
          <a:p>
            <a:pPr marL="171450" indent="-171450">
              <a:buFont typeface="Arial" panose="020B0604020202020204" pitchFamily="34" charset="0"/>
              <a:buChar char="•"/>
            </a:pPr>
            <a:r>
              <a:rPr lang="en-GB" sz="1050" dirty="0">
                <a:solidFill>
                  <a:schemeClr val="tx1"/>
                </a:solidFill>
              </a:rPr>
              <a:t> Make sure that the correct licences and/or certificates for controlled goods have been obtained, declared and are available for inspection.</a:t>
            </a:r>
            <a:endParaRPr lang="en-US" sz="1050" strike="sngStrike" dirty="0">
              <a:solidFill>
                <a:schemeClr val="tx1"/>
              </a:solidFill>
            </a:endParaRPr>
          </a:p>
          <a:p>
            <a:pPr marL="171450" indent="-171450">
              <a:buFont typeface="Arial" panose="020B0604020202020204" pitchFamily="34" charset="0"/>
              <a:buChar char="•"/>
            </a:pPr>
            <a:r>
              <a:rPr lang="en-US" sz="1050" dirty="0">
                <a:solidFill>
                  <a:schemeClr val="tx1"/>
                </a:solidFill>
              </a:rPr>
              <a:t> Share the MRN or Entry Number with the Haulage Company / Driver, should they be asked to provide proof of customs formalities being completed by Border Force during their journey.</a:t>
            </a:r>
            <a:endParaRPr lang="en-GB" sz="1050" dirty="0">
              <a:solidFill>
                <a:schemeClr val="tx1"/>
              </a:solidFill>
            </a:endParaRPr>
          </a:p>
          <a:p>
            <a:pPr marL="171450" indent="-171450">
              <a:buFont typeface="Arial" panose="020B0604020202020204" pitchFamily="34" charset="0"/>
              <a:buChar char="•"/>
            </a:pPr>
            <a:r>
              <a:rPr lang="en-GB" sz="1050" dirty="0">
                <a:solidFill>
                  <a:schemeClr val="tx1"/>
                </a:solidFill>
              </a:rPr>
              <a:t> Send a supplementary declaration by the fourth working day of the month following the arrival of the goods into the UK</a:t>
            </a:r>
          </a:p>
          <a:p>
            <a:pPr marL="171450" indent="-171450">
              <a:buFont typeface="Arial" panose="020B0604020202020204" pitchFamily="34" charset="0"/>
              <a:buChar char="•"/>
            </a:pPr>
            <a:r>
              <a:rPr lang="en-GB" sz="1050" dirty="0">
                <a:solidFill>
                  <a:schemeClr val="tx1"/>
                </a:solidFill>
              </a:rPr>
              <a:t>HMRC will take your direct debit in the month that the supplementary declaration is submitted, if you have duties or taxes to pay and have not imported goods under excise duty suspension arrangements. </a:t>
            </a:r>
          </a:p>
          <a:p>
            <a:endParaRPr lang="en-US" sz="600" dirty="0">
              <a:solidFill>
                <a:schemeClr val="tx1"/>
              </a:solidFill>
            </a:endParaRPr>
          </a:p>
          <a:p>
            <a:r>
              <a:rPr lang="en-GB" sz="1050" b="1" dirty="0">
                <a:solidFill>
                  <a:schemeClr val="tx1"/>
                </a:solidFill>
              </a:rPr>
              <a:t>STANDARD GOODS PROCEDURE </a:t>
            </a:r>
          </a:p>
          <a:p>
            <a:r>
              <a:rPr lang="en-GB" sz="1050" dirty="0">
                <a:solidFill>
                  <a:schemeClr val="tx1"/>
                </a:solidFill>
              </a:rPr>
              <a:t>If you’re importing goods that are not on the transitional simplified procedures controlled goods list you’ll need to make a Customs declaration within your commercial records before the goods cross the border (also known as Entry in Declarants Record – EIDR). This is a simpler method as it does not require the information to be submitted into a HMRC system. </a:t>
            </a:r>
          </a:p>
          <a:p>
            <a:endParaRPr lang="en-GB" sz="600" dirty="0">
              <a:solidFill>
                <a:schemeClr val="tx1"/>
              </a:solidFill>
            </a:endParaRPr>
          </a:p>
          <a:p>
            <a:r>
              <a:rPr lang="en-GB" sz="1050" u="sng" dirty="0">
                <a:solidFill>
                  <a:schemeClr val="tx1"/>
                </a:solidFill>
              </a:rPr>
              <a:t>What information do I need to include within my commercial records?</a:t>
            </a:r>
          </a:p>
          <a:p>
            <a:pPr marL="171450" indent="-171450">
              <a:buFont typeface="Arial" panose="020B0604020202020204" pitchFamily="34" charset="0"/>
              <a:buChar char="•"/>
            </a:pPr>
            <a:r>
              <a:rPr lang="en-GB" sz="1050" b="1" dirty="0">
                <a:solidFill>
                  <a:schemeClr val="tx1"/>
                </a:solidFill>
              </a:rPr>
              <a:t>a unique reference number for each consignment</a:t>
            </a:r>
          </a:p>
          <a:p>
            <a:pPr marL="171450" indent="-171450">
              <a:buFont typeface="Arial" panose="020B0604020202020204" pitchFamily="34" charset="0"/>
              <a:buChar char="•"/>
            </a:pPr>
            <a:r>
              <a:rPr lang="en-GB" sz="1050" b="1" dirty="0">
                <a:solidFill>
                  <a:schemeClr val="tx1"/>
                </a:solidFill>
              </a:rPr>
              <a:t>a description of the goods and the commodity code and quantity imported</a:t>
            </a:r>
          </a:p>
          <a:p>
            <a:pPr marL="171450" indent="-171450">
              <a:buFont typeface="Arial" panose="020B0604020202020204" pitchFamily="34" charset="0"/>
              <a:buChar char="•"/>
            </a:pPr>
            <a:r>
              <a:rPr lang="en-GB" sz="1050" b="1" dirty="0">
                <a:solidFill>
                  <a:schemeClr val="tx1"/>
                </a:solidFill>
              </a:rPr>
              <a:t>purchase and (if available) sales invoice numbers</a:t>
            </a:r>
          </a:p>
          <a:p>
            <a:pPr marL="171450" indent="-171450">
              <a:buFont typeface="Arial" panose="020B0604020202020204" pitchFamily="34" charset="0"/>
              <a:buChar char="•"/>
            </a:pPr>
            <a:r>
              <a:rPr lang="en-GB" sz="1050" b="1" dirty="0">
                <a:solidFill>
                  <a:schemeClr val="tx1"/>
                </a:solidFill>
              </a:rPr>
              <a:t>the customs value</a:t>
            </a:r>
          </a:p>
          <a:p>
            <a:pPr marL="171450" indent="-171450">
              <a:buFont typeface="Arial" panose="020B0604020202020204" pitchFamily="34" charset="0"/>
              <a:buChar char="•"/>
            </a:pPr>
            <a:r>
              <a:rPr lang="en-GB" sz="1050" b="1" dirty="0">
                <a:solidFill>
                  <a:schemeClr val="tx1"/>
                </a:solidFill>
              </a:rPr>
              <a:t>delivery details</a:t>
            </a:r>
          </a:p>
          <a:p>
            <a:pPr marL="171450" indent="-171450">
              <a:buFont typeface="Arial" panose="020B0604020202020204" pitchFamily="34" charset="0"/>
              <a:buChar char="•"/>
            </a:pPr>
            <a:r>
              <a:rPr lang="en-GB" sz="1050" b="1" dirty="0">
                <a:solidFill>
                  <a:schemeClr val="tx1"/>
                </a:solidFill>
              </a:rPr>
              <a:t>supplier emails</a:t>
            </a:r>
          </a:p>
          <a:p>
            <a:pPr marL="171450" indent="-171450">
              <a:buFont typeface="Arial" panose="020B0604020202020204" pitchFamily="34" charset="0"/>
              <a:buChar char="•"/>
            </a:pPr>
            <a:r>
              <a:rPr lang="en-GB" sz="1050" b="1" dirty="0">
                <a:solidFill>
                  <a:schemeClr val="tx1"/>
                </a:solidFill>
              </a:rPr>
              <a:t>serial numbers of any certificates or </a:t>
            </a:r>
            <a:r>
              <a:rPr lang="en-GB" sz="1050" b="1" dirty="0" smtClean="0">
                <a:solidFill>
                  <a:schemeClr val="tx1"/>
                </a:solidFill>
              </a:rPr>
              <a:t>licences</a:t>
            </a:r>
            <a:endParaRPr lang="en-GB" sz="600" dirty="0" smtClean="0">
              <a:solidFill>
                <a:schemeClr val="tx1"/>
              </a:solidFill>
            </a:endParaRPr>
          </a:p>
          <a:p>
            <a:r>
              <a:rPr lang="en-GB" sz="1050" dirty="0" smtClean="0">
                <a:solidFill>
                  <a:schemeClr val="tx1"/>
                </a:solidFill>
              </a:rPr>
              <a:t>After </a:t>
            </a:r>
            <a:r>
              <a:rPr lang="en-GB" sz="1050" dirty="0">
                <a:solidFill>
                  <a:schemeClr val="tx1"/>
                </a:solidFill>
              </a:rPr>
              <a:t>you've imported the goods, you'll need to update your commercial records with the date and approximate time the goods arrived in the UK.  You'll also need to send a supplementary declaration by the fourth working day of the month following the arrival of the goods into the UK. When using TSP standard goods procedure you may opt to delay submission of the supplementary </a:t>
            </a:r>
            <a:r>
              <a:rPr lang="en-GB" sz="1050" dirty="0" smtClean="0">
                <a:solidFill>
                  <a:schemeClr val="tx1"/>
                </a:solidFill>
              </a:rPr>
              <a:t>declaration</a:t>
            </a:r>
            <a:r>
              <a:rPr lang="en-GB" sz="1050" b="1" dirty="0">
                <a:solidFill>
                  <a:srgbClr val="C00000"/>
                </a:solidFill>
              </a:rPr>
              <a:t> for 6 months from 31 October, it would be due by the 4</a:t>
            </a:r>
            <a:r>
              <a:rPr lang="en-GB" sz="1050" b="1" baseline="30000" dirty="0">
                <a:solidFill>
                  <a:srgbClr val="C00000"/>
                </a:solidFill>
              </a:rPr>
              <a:t>th</a:t>
            </a:r>
            <a:r>
              <a:rPr lang="en-GB" sz="1050" b="1" dirty="0">
                <a:solidFill>
                  <a:srgbClr val="C00000"/>
                </a:solidFill>
              </a:rPr>
              <a:t> working day of May 2020 (which is 7 May</a:t>
            </a:r>
            <a:r>
              <a:rPr lang="en-GB" sz="1050" b="1" dirty="0" smtClean="0">
                <a:solidFill>
                  <a:srgbClr val="C00000"/>
                </a:solidFill>
              </a:rPr>
              <a:t>). </a:t>
            </a:r>
            <a:r>
              <a:rPr lang="en-GB" sz="1050" dirty="0" smtClean="0">
                <a:solidFill>
                  <a:schemeClr val="tx1"/>
                </a:solidFill>
              </a:rPr>
              <a:t>HMRC </a:t>
            </a:r>
            <a:r>
              <a:rPr lang="en-GB" sz="1050" dirty="0">
                <a:solidFill>
                  <a:schemeClr val="tx1"/>
                </a:solidFill>
              </a:rPr>
              <a:t>will take your direct debit in the month that the supplementary declaration is submitted, if you have duties or taxes to pay.</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en-GB" smtClean="0">
                <a:solidFill>
                  <a:prstClr val="black">
                    <a:tint val="75000"/>
                  </a:prstClr>
                </a:solidFill>
              </a:rPr>
              <a:pPr/>
              <a:t>9</a:t>
            </a:fld>
            <a:endParaRPr lang="en-GB" dirty="0">
              <a:solidFill>
                <a:prstClr val="black">
                  <a:tint val="75000"/>
                </a:prstClr>
              </a:solidFill>
            </a:endParaRPr>
          </a:p>
        </p:txBody>
      </p:sp>
      <p:graphicFrame>
        <p:nvGraphicFramePr>
          <p:cNvPr id="12" name="Table 11"/>
          <p:cNvGraphicFramePr>
            <a:graphicFrameLocks noGrp="1"/>
          </p:cNvGraphicFramePr>
          <p:nvPr>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a16="http://schemas.microsoft.com/office/drawing/2014/main" xmlns="" val="20000"/>
                    </a:ext>
                  </a:extLst>
                </a:gridCol>
                <a:gridCol w="3094683">
                  <a:extLst>
                    <a:ext uri="{9D8B030D-6E8A-4147-A177-3AD203B41FA5}">
                      <a16:colId xmlns:a16="http://schemas.microsoft.com/office/drawing/2014/main" xmlns="" val="20001"/>
                    </a:ext>
                  </a:extLst>
                </a:gridCol>
                <a:gridCol w="3831243">
                  <a:extLst>
                    <a:ext uri="{9D8B030D-6E8A-4147-A177-3AD203B41FA5}">
                      <a16:colId xmlns:a16="http://schemas.microsoft.com/office/drawing/2014/main" xmlns="" val="20002"/>
                    </a:ext>
                  </a:extLst>
                </a:gridCol>
                <a:gridCol w="2358122">
                  <a:extLst>
                    <a:ext uri="{9D8B030D-6E8A-4147-A177-3AD203B41FA5}">
                      <a16:colId xmlns:a16="http://schemas.microsoft.com/office/drawing/2014/main" xmlns=""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Type of Goods</a:t>
                      </a:r>
                      <a:endParaRPr lang="en-GB" sz="1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a Full Customs Declaration be used? </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Simplified Frontier Declaration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EIDR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26127">
                <a:tc>
                  <a:txBody>
                    <a:bodyPr/>
                    <a:lstStyle/>
                    <a:p>
                      <a:pPr marL="0" algn="l" defTabSz="914400" rtl="0" eaLnBrk="1" latinLnBrk="0" hangingPunct="1"/>
                      <a:r>
                        <a:rPr lang="en-GB" sz="1000" b="1" strike="noStrike" kern="1200" dirty="0">
                          <a:solidFill>
                            <a:schemeClr val="tx1"/>
                          </a:solidFill>
                        </a:rPr>
                        <a:t>TSP Controlled Goods</a:t>
                      </a:r>
                      <a:endParaRPr lang="en-GB" sz="1000" b="1"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No</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26127">
                <a:tc>
                  <a:txBody>
                    <a:bodyPr/>
                    <a:lstStyle/>
                    <a:p>
                      <a:pPr algn="l"/>
                      <a:r>
                        <a:rPr lang="en-GB" sz="1000" b="1" dirty="0">
                          <a:solidFill>
                            <a:schemeClr val="tx1"/>
                          </a:solidFill>
                        </a:rPr>
                        <a:t>All other goods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dirty="0">
                <a:solidFill>
                  <a:schemeClr val="tx1"/>
                </a:solidFill>
              </a:rPr>
              <a:t>HMRC has put in place transitional simplified procedures to make it easier to import goods from the EU through roll on roll off locations</a:t>
            </a:r>
            <a:r>
              <a:rPr lang="en-GB" sz="1050" dirty="0"/>
              <a:t>. </a:t>
            </a:r>
          </a:p>
          <a:p>
            <a:pPr defTabSz="914156"/>
            <a:r>
              <a:rPr lang="en-GB" sz="1050" dirty="0">
                <a:solidFill>
                  <a:schemeClr val="tx1"/>
                </a:solidFill>
              </a:rPr>
              <a:t>TSP will give access to the Simplified Frontier Declaration and Entry in Declarants Records  </a:t>
            </a:r>
          </a:p>
          <a:p>
            <a:pPr defTabSz="914156"/>
            <a:r>
              <a:rPr lang="en-GB" sz="1050" dirty="0">
                <a:solidFill>
                  <a:schemeClr val="tx1"/>
                </a:solidFill>
              </a:rPr>
              <a:t>Using TSP will reduce the amount of information you need to give in an import declaration when the goods are crossing the border. This will allow you to defer giving a full declaration and paying duties.  </a:t>
            </a:r>
            <a:endParaRPr lang="en-GB" sz="1050" dirty="0"/>
          </a:p>
          <a:p>
            <a:pPr defTabSz="914156"/>
            <a:endParaRPr lang="en-GB"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en-US"/>
              <a:t>OFFICIAL </a:t>
            </a:r>
            <a:endParaRPr lang="en-GB" dirty="0"/>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D3ECB3-36EB-4037-84FD-81341A4BD056}"/>
</file>

<file path=customXml/itemProps2.xml><?xml version="1.0" encoding="utf-8"?>
<ds:datastoreItem xmlns:ds="http://schemas.openxmlformats.org/officeDocument/2006/customXml" ds:itemID="{EF70F161-EA3F-47D3-9664-E8CEEDF56D5C}"/>
</file>

<file path=customXml/itemProps3.xml><?xml version="1.0" encoding="utf-8"?>
<ds:datastoreItem xmlns:ds="http://schemas.openxmlformats.org/officeDocument/2006/customXml" ds:itemID="{0B06DC91-00A7-489E-AB6B-EF4A5B16C602}"/>
</file>

<file path=docProps/app.xml><?xml version="1.0" encoding="utf-8"?>
<Properties xmlns="http://schemas.openxmlformats.org/officeDocument/2006/extended-properties" xmlns:vt="http://schemas.openxmlformats.org/officeDocument/2006/docPropsVTypes">
  <TotalTime>24883</TotalTime>
  <Words>19926</Words>
  <Application>Microsoft Office PowerPoint</Application>
  <PresentationFormat>Widescreen</PresentationFormat>
  <Paragraphs>2142</Paragraphs>
  <Slides>81</Slides>
  <Notes>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Arail</vt:lpstr>
      <vt:lpstr>Arial</vt:lpstr>
      <vt:lpstr>Calibri</vt:lpstr>
      <vt:lpstr>Calibri Light</vt:lpstr>
      <vt:lpstr>Courier New</vt:lpstr>
      <vt:lpstr>Geneva</vt:lpstr>
      <vt:lpstr>Segoe UI</vt:lpstr>
      <vt:lpstr>Times New Roman</vt:lpstr>
      <vt:lpstr>Trebuchet MS</vt:lpstr>
      <vt:lpstr>Wingdings</vt:lpstr>
      <vt:lpstr>Office Theme</vt:lpstr>
      <vt:lpstr>1_HMRC_standard_2015_No logo</vt:lpstr>
      <vt:lpstr>think-cell Slide</vt:lpstr>
      <vt:lpstr>PowerPoint Presentation</vt:lpstr>
      <vt:lpstr>Introduction</vt:lpstr>
      <vt:lpstr>Purpose</vt:lpstr>
      <vt:lpstr>Contents</vt:lpstr>
      <vt:lpstr>Starting an import   Pre-import - registration &amp; administrative processes – these slides include:  1. What an Economic Operator Registration and Identification (EORI) number is and why it is needed 2. Pre-notification of certain goods – e.g. agri-food, plants etc 3. Designation of UK border locations to import which categories of goods 4. Presentation and certification of which categories of goods 5. Role of a customs agent 6. Transitional simplified procedures for imports to the UK 7. Inbound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RoRo Inbound freight – process maps</vt:lpstr>
      <vt:lpstr>PowerPoint Presentation</vt:lpstr>
      <vt:lpstr>PowerPoint Presentation</vt:lpstr>
      <vt:lpstr>PowerPoint Presentation</vt:lpstr>
      <vt:lpstr>      Haulier &amp; RoRo operator / carrier requirements – goods for import to the UK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Ending an import - UK importer requirements   </vt:lpstr>
      <vt:lpstr>PowerPoint Presentation</vt:lpstr>
      <vt:lpstr>PowerPoint Presentation</vt:lpstr>
      <vt:lpstr>      Other regimes - Pets &amp; horses – moving into the UK   </vt:lpstr>
      <vt:lpstr>PowerPoint Presentation</vt:lpstr>
      <vt:lpstr>PowerPoint Presentation</vt:lpstr>
      <vt:lpstr>      Product Conformity, Safety and Standards   </vt:lpstr>
      <vt:lpstr>PowerPoint Presentation</vt:lpstr>
      <vt:lpstr>PowerPoint Presentation</vt:lpstr>
      <vt:lpstr>Non-harmonised goods</vt:lpstr>
      <vt:lpstr>Automotive manufacturers: how things work today</vt:lpstr>
      <vt:lpstr>Automotive: checklist of actions for selling into the UK</vt:lpstr>
      <vt:lpstr>Other issues – travel, data transfers and geo-blocking</vt:lpstr>
      <vt:lpstr>     Starting an export  Pre-export – pre-notification and other administrative processes – these slides include:  1. Economic Operator Registration and Identification (EORI) number and why it is needed 2. Pre-notification of certain goods – e.g. agri-food, plants etc 3. Designation of UK RoRo border locations to export which categories of goods 4. Presentation and certification of which categories of goods 5. Role of a customs agent 6. Outbound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      Haulier &amp; RoRo operator / carrier requirements – goods for export from the UK   </vt:lpstr>
      <vt:lpstr>PowerPoint Presentation</vt:lpstr>
      <vt:lpstr>RoRo outbound freight – process maps</vt:lpstr>
      <vt:lpstr>PowerPoint Presentation</vt:lpstr>
      <vt:lpstr>PowerPoint Presentation</vt:lpstr>
      <vt:lpstr>PowerPoint Presentation</vt:lpstr>
      <vt:lpstr>PowerPoint Presentation</vt:lpstr>
      <vt:lpstr>PowerPoint Presentation</vt:lpstr>
      <vt:lpstr>Annexes – other HMRC processes</vt:lpstr>
      <vt:lpstr>Other HMRC processes – Common Transit Convention / transit movements</vt:lpstr>
      <vt:lpstr>PowerPoint Presentation</vt:lpstr>
      <vt:lpstr>PowerPoint Presentation</vt:lpstr>
      <vt:lpstr>Transit and the Common Transit Convention (CTC)</vt:lpstr>
      <vt:lpstr>PowerPoint Presentation</vt:lpstr>
      <vt:lpstr>PowerPoint Presentation</vt:lpstr>
      <vt:lpstr>PowerPoint Presentation</vt:lpstr>
      <vt:lpstr>PowerPoint Presentation</vt:lpstr>
      <vt:lpstr>Other HMRC processes - ATA Carnets</vt:lpstr>
      <vt:lpstr>PowerPoint Presentation</vt:lpstr>
      <vt:lpstr>RoRo ATA Carnet Journey</vt:lpstr>
      <vt:lpstr>Day 1 No Deal - UK origin – ATA Carnet RoRo Ports</vt:lpstr>
      <vt:lpstr>Day 1 No Deal – Non-UK origin – ATA Carnet RoRo Ports</vt:lpstr>
      <vt:lpstr>Other HMRC processes – Merchandise in Baggage</vt:lpstr>
      <vt:lpstr>PowerPoint Presentation</vt:lpstr>
      <vt:lpstr>Day 1 No Deal - Merchandise in Baggage – Imports under Declaration limit of £900    HMG vfinal</vt:lpstr>
      <vt:lpstr>Day 1 No Deal - Merchandise in Baggage – Imports above Declaration limit of £900    HMG vfinal</vt:lpstr>
      <vt:lpstr>Day 1 No Deal - Merchandise in Baggage – Imports under Declaration limit of £900 - Coquelles to Folkestone         HMG vfinal         </vt:lpstr>
      <vt:lpstr>Day 1 No Deal - Merchandise in Baggage – Imports above Declaration limit of £900 -  Coquelles to Folkestone HMG vfinal   </vt:lpstr>
      <vt:lpstr>PowerPoint Presentation</vt:lpstr>
      <vt:lpstr>Day 1 No Deal – Merchandise in Baggage – Export Under Declaration limit of £900      HMG vfinal     </vt:lpstr>
      <vt:lpstr>Day 1 No Deal – Merchandise in Baggage – Export Under Declaration limit of £900 – Folkestone to Coquelles  HMG vfinal </vt:lpstr>
      <vt:lpstr>Day 1 No Deal – Merchandise in Baggage – Export Above Declaration limit of £900       HMG vfinal</vt:lpstr>
      <vt:lpstr>PowerPoint Presentation</vt:lpstr>
      <vt:lpstr>Glossary</vt:lpstr>
      <vt:lpstr>Terminology</vt:lpstr>
      <vt:lpstr>Terminology continued</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Whitby, Margaret (CS&amp;TD)</cp:lastModifiedBy>
  <cp:revision>1793</cp:revision>
  <cp:lastPrinted>2019-07-30T07:01:06Z</cp:lastPrinted>
  <dcterms:created xsi:type="dcterms:W3CDTF">2018-06-12T07:50:55Z</dcterms:created>
  <dcterms:modified xsi:type="dcterms:W3CDTF">2019-08-20T16:51:00Z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3300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