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Lst>
  <p:notesMasterIdLst>
    <p:notesMasterId r:id="rId87"/>
  </p:notesMasterIdLst>
  <p:sldIdLst>
    <p:sldId id="524" r:id="rId6"/>
    <p:sldId id="527" r:id="rId7"/>
    <p:sldId id="528" r:id="rId8"/>
    <p:sldId id="640" r:id="rId9"/>
    <p:sldId id="622" r:id="rId10"/>
    <p:sldId id="681" r:id="rId11"/>
    <p:sldId id="680" r:id="rId12"/>
    <p:sldId id="682" r:id="rId13"/>
    <p:sldId id="690" r:id="rId14"/>
    <p:sldId id="687" r:id="rId15"/>
    <p:sldId id="688" r:id="rId16"/>
    <p:sldId id="691" r:id="rId17"/>
    <p:sldId id="728" r:id="rId18"/>
    <p:sldId id="532" r:id="rId19"/>
    <p:sldId id="496" r:id="rId20"/>
    <p:sldId id="587" r:id="rId21"/>
    <p:sldId id="584" r:id="rId22"/>
    <p:sldId id="683" r:id="rId23"/>
    <p:sldId id="704" r:id="rId24"/>
    <p:sldId id="692" r:id="rId25"/>
    <p:sldId id="693" r:id="rId26"/>
    <p:sldId id="599" r:id="rId27"/>
    <p:sldId id="541" r:id="rId28"/>
    <p:sldId id="439" r:id="rId29"/>
    <p:sldId id="664" r:id="rId30"/>
    <p:sldId id="684" r:id="rId31"/>
    <p:sldId id="625" r:id="rId32"/>
    <p:sldId id="695" r:id="rId33"/>
    <p:sldId id="685" r:id="rId34"/>
    <p:sldId id="558" r:id="rId35"/>
    <p:sldId id="554" r:id="rId36"/>
    <p:sldId id="689" r:id="rId37"/>
    <p:sldId id="729" r:id="rId38"/>
    <p:sldId id="699" r:id="rId39"/>
    <p:sldId id="700" r:id="rId40"/>
    <p:sldId id="701" r:id="rId41"/>
    <p:sldId id="702" r:id="rId42"/>
    <p:sldId id="703" r:id="rId43"/>
    <p:sldId id="705" r:id="rId44"/>
    <p:sldId id="710" r:id="rId45"/>
    <p:sldId id="443" r:id="rId46"/>
    <p:sldId id="447" r:id="rId47"/>
    <p:sldId id="586" r:id="rId48"/>
    <p:sldId id="711" r:id="rId49"/>
    <p:sldId id="712" r:id="rId50"/>
    <p:sldId id="714" r:id="rId51"/>
    <p:sldId id="715" r:id="rId52"/>
    <p:sldId id="709" r:id="rId53"/>
    <p:sldId id="706" r:id="rId54"/>
    <p:sldId id="707" r:id="rId55"/>
    <p:sldId id="708" r:id="rId56"/>
    <p:sldId id="559" r:id="rId57"/>
    <p:sldId id="555" r:id="rId58"/>
    <p:sldId id="716" r:id="rId59"/>
    <p:sldId id="719" r:id="rId60"/>
    <p:sldId id="720" r:id="rId61"/>
    <p:sldId id="721" r:id="rId62"/>
    <p:sldId id="722" r:id="rId63"/>
    <p:sldId id="723" r:id="rId64"/>
    <p:sldId id="724" r:id="rId65"/>
    <p:sldId id="725" r:id="rId66"/>
    <p:sldId id="726" r:id="rId67"/>
    <p:sldId id="717" r:id="rId68"/>
    <p:sldId id="609" r:id="rId69"/>
    <p:sldId id="538" r:id="rId70"/>
    <p:sldId id="607" r:id="rId71"/>
    <p:sldId id="608" r:id="rId72"/>
    <p:sldId id="718" r:id="rId73"/>
    <p:sldId id="648" r:id="rId74"/>
    <p:sldId id="655" r:id="rId75"/>
    <p:sldId id="656" r:id="rId76"/>
    <p:sldId id="657" r:id="rId77"/>
    <p:sldId id="658" r:id="rId78"/>
    <p:sldId id="651" r:id="rId79"/>
    <p:sldId id="652" r:id="rId80"/>
    <p:sldId id="659" r:id="rId81"/>
    <p:sldId id="653" r:id="rId82"/>
    <p:sldId id="654" r:id="rId83"/>
    <p:sldId id="548" r:id="rId84"/>
    <p:sldId id="549" r:id="rId85"/>
    <p:sldId id="550" r:id="rId8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F9F100D-6FE4-4C2F-9620-7CD46146AA08}">
          <p14:sldIdLst>
            <p14:sldId id="524"/>
            <p14:sldId id="527"/>
            <p14:sldId id="528"/>
            <p14:sldId id="640"/>
            <p14:sldId id="622"/>
            <p14:sldId id="681"/>
            <p14:sldId id="680"/>
            <p14:sldId id="682"/>
            <p14:sldId id="690"/>
            <p14:sldId id="687"/>
            <p14:sldId id="688"/>
            <p14:sldId id="691"/>
            <p14:sldId id="728"/>
            <p14:sldId id="532"/>
            <p14:sldId id="496"/>
            <p14:sldId id="587"/>
            <p14:sldId id="584"/>
            <p14:sldId id="683"/>
            <p14:sldId id="704"/>
            <p14:sldId id="692"/>
            <p14:sldId id="693"/>
            <p14:sldId id="599"/>
            <p14:sldId id="541"/>
            <p14:sldId id="439"/>
            <p14:sldId id="664"/>
            <p14:sldId id="684"/>
            <p14:sldId id="625"/>
            <p14:sldId id="695"/>
            <p14:sldId id="685"/>
            <p14:sldId id="558"/>
            <p14:sldId id="554"/>
            <p14:sldId id="689"/>
            <p14:sldId id="729"/>
            <p14:sldId id="699"/>
            <p14:sldId id="700"/>
            <p14:sldId id="701"/>
            <p14:sldId id="702"/>
            <p14:sldId id="703"/>
            <p14:sldId id="705"/>
            <p14:sldId id="710"/>
            <p14:sldId id="443"/>
            <p14:sldId id="447"/>
            <p14:sldId id="586"/>
            <p14:sldId id="711"/>
            <p14:sldId id="712"/>
            <p14:sldId id="714"/>
            <p14:sldId id="715"/>
            <p14:sldId id="709"/>
            <p14:sldId id="706"/>
            <p14:sldId id="707"/>
            <p14:sldId id="708"/>
            <p14:sldId id="559"/>
            <p14:sldId id="555"/>
            <p14:sldId id="716"/>
            <p14:sldId id="719"/>
            <p14:sldId id="720"/>
            <p14:sldId id="721"/>
            <p14:sldId id="722"/>
            <p14:sldId id="723"/>
            <p14:sldId id="724"/>
            <p14:sldId id="725"/>
            <p14:sldId id="726"/>
            <p14:sldId id="717"/>
            <p14:sldId id="609"/>
            <p14:sldId id="538"/>
            <p14:sldId id="607"/>
            <p14:sldId id="608"/>
            <p14:sldId id="718"/>
            <p14:sldId id="648"/>
            <p14:sldId id="655"/>
            <p14:sldId id="656"/>
            <p14:sldId id="657"/>
            <p14:sldId id="658"/>
            <p14:sldId id="651"/>
            <p14:sldId id="652"/>
            <p14:sldId id="659"/>
            <p14:sldId id="653"/>
            <p14:sldId id="654"/>
          </p14:sldIdLst>
        </p14:section>
        <p14:section name="Glossary and Terminology" id="{3741BF1F-2253-4F45-9D8B-E16E6F1E235F}">
          <p14:sldIdLst>
            <p14:sldId id="548"/>
            <p14:sldId id="549"/>
            <p14:sldId id="5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yles Adam (Border Force)" initials="EA(F" lastIdx="16" clrIdx="6">
    <p:extLst>
      <p:ext uri="{19B8F6BF-5375-455C-9EA6-DF929625EA0E}">
        <p15:presenceInfo xmlns:p15="http://schemas.microsoft.com/office/powerpoint/2012/main" userId="S-1-5-21-2000478354-507921405-839522115-178928" providerId="AD"/>
      </p:ext>
    </p:extLst>
  </p:cmAuthor>
  <p:cmAuthor id="1" name="Garrod, Nicola (CS&amp;TD Business, Assets &amp; International)" initials="GN(BA&amp;I" lastIdx="4" clrIdx="0">
    <p:extLst>
      <p:ext uri="{19B8F6BF-5375-455C-9EA6-DF929625EA0E}">
        <p15:presenceInfo xmlns:p15="http://schemas.microsoft.com/office/powerpoint/2012/main" userId="S-1-5-21-2716677057-2768811587-3286137756-242048" providerId="AD"/>
      </p:ext>
    </p:extLst>
  </p:cmAuthor>
  <p:cmAuthor id="8" name="Adams-Collins, Michele (CS&amp;TD)" initials="AM(" lastIdx="3" clrIdx="7">
    <p:extLst>
      <p:ext uri="{19B8F6BF-5375-455C-9EA6-DF929625EA0E}">
        <p15:presenceInfo xmlns:p15="http://schemas.microsoft.com/office/powerpoint/2012/main" userId="S-1-5-21-2716677057-2768811587-3286137756-723155" providerId="AD"/>
      </p:ext>
    </p:extLst>
  </p:cmAuthor>
  <p:cmAuthor id="2" name="Woodruff, Lesley (Transformation)" initials="WL(" lastIdx="3" clrIdx="1">
    <p:extLst>
      <p:ext uri="{19B8F6BF-5375-455C-9EA6-DF929625EA0E}">
        <p15:presenceInfo xmlns:p15="http://schemas.microsoft.com/office/powerpoint/2012/main" userId="S-1-5-21-2716677057-2768811587-3286137756-493259" providerId="AD"/>
      </p:ext>
    </p:extLst>
  </p:cmAuthor>
  <p:cmAuthor id="9" name="Hartnett, Catherine C (Border Delivery Group)" initials="HCC(DG" lastIdx="18" clrIdx="8">
    <p:extLst>
      <p:ext uri="{19B8F6BF-5375-455C-9EA6-DF929625EA0E}">
        <p15:presenceInfo xmlns:p15="http://schemas.microsoft.com/office/powerpoint/2012/main" userId="S-1-5-21-2716677057-2768811587-3286137756-811504" providerId="AD"/>
      </p:ext>
    </p:extLst>
  </p:cmAuthor>
  <p:cmAuthor id="3" name="McMillan, Stephen (Transformation Border Systems Programme)" initials="MS(BSP" lastIdx="8" clrIdx="2">
    <p:extLst>
      <p:ext uri="{19B8F6BF-5375-455C-9EA6-DF929625EA0E}">
        <p15:presenceInfo xmlns:p15="http://schemas.microsoft.com/office/powerpoint/2012/main" userId="S-1-5-21-2716677057-2768811587-3286137756-739033" providerId="AD"/>
      </p:ext>
    </p:extLst>
  </p:cmAuthor>
  <p:cmAuthor id="4" name="Alborés Nodar, Sara - HMT" initials="ANS-H" lastIdx="16" clrIdx="3">
    <p:extLst>
      <p:ext uri="{19B8F6BF-5375-455C-9EA6-DF929625EA0E}">
        <p15:presenceInfo xmlns:p15="http://schemas.microsoft.com/office/powerpoint/2012/main" userId="S-1-5-21-1485937500-1668265478-1203538980-16830" providerId="AD"/>
      </p:ext>
    </p:extLst>
  </p:cmAuthor>
  <p:cmAuthor id="5" name="David-Keene, Matt (Border Delivery Group)" initials="DM(DG" lastIdx="31" clrIdx="4">
    <p:extLst>
      <p:ext uri="{19B8F6BF-5375-455C-9EA6-DF929625EA0E}">
        <p15:presenceInfo xmlns:p15="http://schemas.microsoft.com/office/powerpoint/2012/main" userId="S-1-5-21-2716677057-2768811587-3286137756-770535" providerId="AD"/>
      </p:ext>
    </p:extLst>
  </p:cmAuthor>
  <p:cmAuthor id="6" name="Rosanna Lopez" initials="RL" lastIdx="3" clrIdx="5">
    <p:extLst>
      <p:ext uri="{19B8F6BF-5375-455C-9EA6-DF929625EA0E}">
        <p15:presenceInfo xmlns:p15="http://schemas.microsoft.com/office/powerpoint/2012/main" userId="S-1-5-21-2716677057-2768811587-3286137756-749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70C0"/>
    <a:srgbClr val="FFD966"/>
    <a:srgbClr val="E7E7E7"/>
    <a:srgbClr val="C8C8C8"/>
    <a:srgbClr val="FFE699"/>
    <a:srgbClr val="F4B183"/>
    <a:srgbClr val="5B9BD5"/>
    <a:srgbClr val="C3E8FD"/>
    <a:srgbClr val="B9E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autoAdjust="0"/>
    <p:restoredTop sz="96278" autoAdjust="0"/>
  </p:normalViewPr>
  <p:slideViewPr>
    <p:cSldViewPr snapToGrid="0">
      <p:cViewPr varScale="1">
        <p:scale>
          <a:sx n="114" d="100"/>
          <a:sy n="114" d="100"/>
        </p:scale>
        <p:origin x="11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1C32865-0C59-4B0E-BE3C-794C530E65C1}" type="datetimeFigureOut">
              <a:rPr lang="en-GB" smtClean="0"/>
              <a:t>17/10/2019</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D6F7868-4A2F-4529-929F-7AC99F593ABE}" type="slidenum">
              <a:rPr lang="en-GB" smtClean="0"/>
              <a:t>‹#›</a:t>
            </a:fld>
            <a:endParaRPr lang="en-GB" dirty="0"/>
          </a:p>
        </p:txBody>
      </p:sp>
    </p:spTree>
    <p:extLst>
      <p:ext uri="{BB962C8B-B14F-4D97-AF65-F5344CB8AC3E}">
        <p14:creationId xmlns:p14="http://schemas.microsoft.com/office/powerpoint/2010/main" val="274034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a:t>
            </a:fld>
            <a:endParaRPr lang="en-GB" dirty="0"/>
          </a:p>
        </p:txBody>
      </p:sp>
    </p:spTree>
    <p:extLst>
      <p:ext uri="{BB962C8B-B14F-4D97-AF65-F5344CB8AC3E}">
        <p14:creationId xmlns:p14="http://schemas.microsoft.com/office/powerpoint/2010/main" val="230098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26</a:t>
            </a:fld>
            <a:endParaRPr lang="en-GB" dirty="0"/>
          </a:p>
        </p:txBody>
      </p:sp>
    </p:spTree>
    <p:extLst>
      <p:ext uri="{BB962C8B-B14F-4D97-AF65-F5344CB8AC3E}">
        <p14:creationId xmlns:p14="http://schemas.microsoft.com/office/powerpoint/2010/main" val="395224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29</a:t>
            </a:fld>
            <a:endParaRPr lang="en-GB" dirty="0"/>
          </a:p>
        </p:txBody>
      </p:sp>
    </p:spTree>
    <p:extLst>
      <p:ext uri="{BB962C8B-B14F-4D97-AF65-F5344CB8AC3E}">
        <p14:creationId xmlns:p14="http://schemas.microsoft.com/office/powerpoint/2010/main" val="207760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32</a:t>
            </a:fld>
            <a:endParaRPr lang="en-GB" dirty="0"/>
          </a:p>
        </p:txBody>
      </p:sp>
    </p:spTree>
    <p:extLst>
      <p:ext uri="{BB962C8B-B14F-4D97-AF65-F5344CB8AC3E}">
        <p14:creationId xmlns:p14="http://schemas.microsoft.com/office/powerpoint/2010/main" val="35881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39</a:t>
            </a:fld>
            <a:endParaRPr lang="en-GB" dirty="0"/>
          </a:p>
        </p:txBody>
      </p:sp>
    </p:spTree>
    <p:extLst>
      <p:ext uri="{BB962C8B-B14F-4D97-AF65-F5344CB8AC3E}">
        <p14:creationId xmlns:p14="http://schemas.microsoft.com/office/powerpoint/2010/main" val="255158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CD53D-6042-4266-ADF0-C1B25D216682}" type="slidenum">
              <a:rPr lang="en-GB" smtClean="0"/>
              <a:t>45</a:t>
            </a:fld>
            <a:endParaRPr lang="en-GB" dirty="0"/>
          </a:p>
        </p:txBody>
      </p:sp>
    </p:spTree>
    <p:extLst>
      <p:ext uri="{BB962C8B-B14F-4D97-AF65-F5344CB8AC3E}">
        <p14:creationId xmlns:p14="http://schemas.microsoft.com/office/powerpoint/2010/main" val="306672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46</a:t>
            </a:fld>
            <a:endParaRPr lang="en-GB" dirty="0"/>
          </a:p>
        </p:txBody>
      </p:sp>
    </p:spTree>
    <p:extLst>
      <p:ext uri="{BB962C8B-B14F-4D97-AF65-F5344CB8AC3E}">
        <p14:creationId xmlns:p14="http://schemas.microsoft.com/office/powerpoint/2010/main" val="19026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48</a:t>
            </a:fld>
            <a:endParaRPr lang="en-GB" dirty="0"/>
          </a:p>
        </p:txBody>
      </p:sp>
    </p:spTree>
    <p:extLst>
      <p:ext uri="{BB962C8B-B14F-4D97-AF65-F5344CB8AC3E}">
        <p14:creationId xmlns:p14="http://schemas.microsoft.com/office/powerpoint/2010/main" val="406315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49</a:t>
            </a:fld>
            <a:endParaRPr lang="en-GB" dirty="0"/>
          </a:p>
        </p:txBody>
      </p:sp>
    </p:spTree>
    <p:extLst>
      <p:ext uri="{BB962C8B-B14F-4D97-AF65-F5344CB8AC3E}">
        <p14:creationId xmlns:p14="http://schemas.microsoft.com/office/powerpoint/2010/main" val="114052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54</a:t>
            </a:fld>
            <a:endParaRPr lang="en-GB" dirty="0"/>
          </a:p>
        </p:txBody>
      </p:sp>
    </p:spTree>
    <p:extLst>
      <p:ext uri="{BB962C8B-B14F-4D97-AF65-F5344CB8AC3E}">
        <p14:creationId xmlns:p14="http://schemas.microsoft.com/office/powerpoint/2010/main" val="425246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55</a:t>
            </a:fld>
            <a:endParaRPr lang="en-GB" dirty="0"/>
          </a:p>
        </p:txBody>
      </p:sp>
    </p:spTree>
    <p:extLst>
      <p:ext uri="{BB962C8B-B14F-4D97-AF65-F5344CB8AC3E}">
        <p14:creationId xmlns:p14="http://schemas.microsoft.com/office/powerpoint/2010/main" val="410400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2</a:t>
            </a:fld>
            <a:endParaRPr lang="en-GB" dirty="0"/>
          </a:p>
        </p:txBody>
      </p:sp>
    </p:spTree>
    <p:extLst>
      <p:ext uri="{BB962C8B-B14F-4D97-AF65-F5344CB8AC3E}">
        <p14:creationId xmlns:p14="http://schemas.microsoft.com/office/powerpoint/2010/main" val="366813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59</a:t>
            </a:fld>
            <a:endParaRPr lang="en-GB" dirty="0"/>
          </a:p>
        </p:txBody>
      </p:sp>
    </p:spTree>
    <p:extLst>
      <p:ext uri="{BB962C8B-B14F-4D97-AF65-F5344CB8AC3E}">
        <p14:creationId xmlns:p14="http://schemas.microsoft.com/office/powerpoint/2010/main" val="198853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61</a:t>
            </a:fld>
            <a:endParaRPr lang="en-GB" dirty="0">
              <a:solidFill>
                <a:prstClr val="black"/>
              </a:solidFill>
            </a:endParaRPr>
          </a:p>
        </p:txBody>
      </p:sp>
    </p:spTree>
    <p:extLst>
      <p:ext uri="{BB962C8B-B14F-4D97-AF65-F5344CB8AC3E}">
        <p14:creationId xmlns:p14="http://schemas.microsoft.com/office/powerpoint/2010/main" val="232847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62</a:t>
            </a:fld>
            <a:endParaRPr lang="en-GB" dirty="0">
              <a:solidFill>
                <a:prstClr val="black"/>
              </a:solidFill>
            </a:endParaRPr>
          </a:p>
        </p:txBody>
      </p:sp>
    </p:spTree>
    <p:extLst>
      <p:ext uri="{BB962C8B-B14F-4D97-AF65-F5344CB8AC3E}">
        <p14:creationId xmlns:p14="http://schemas.microsoft.com/office/powerpoint/2010/main" val="335623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63</a:t>
            </a:fld>
            <a:endParaRPr lang="en-GB" dirty="0"/>
          </a:p>
        </p:txBody>
      </p:sp>
    </p:spTree>
    <p:extLst>
      <p:ext uri="{BB962C8B-B14F-4D97-AF65-F5344CB8AC3E}">
        <p14:creationId xmlns:p14="http://schemas.microsoft.com/office/powerpoint/2010/main" val="3328730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65</a:t>
            </a:fld>
            <a:endParaRPr lang="en-GB" dirty="0"/>
          </a:p>
        </p:txBody>
      </p:sp>
    </p:spTree>
    <p:extLst>
      <p:ext uri="{BB962C8B-B14F-4D97-AF65-F5344CB8AC3E}">
        <p14:creationId xmlns:p14="http://schemas.microsoft.com/office/powerpoint/2010/main" val="1860418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68</a:t>
            </a:fld>
            <a:endParaRPr lang="en-GB" dirty="0"/>
          </a:p>
        </p:txBody>
      </p:sp>
    </p:spTree>
    <p:extLst>
      <p:ext uri="{BB962C8B-B14F-4D97-AF65-F5344CB8AC3E}">
        <p14:creationId xmlns:p14="http://schemas.microsoft.com/office/powerpoint/2010/main" val="3985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70</a:t>
            </a:fld>
            <a:endParaRPr lang="en-GB" dirty="0"/>
          </a:p>
        </p:txBody>
      </p:sp>
    </p:spTree>
    <p:extLst>
      <p:ext uri="{BB962C8B-B14F-4D97-AF65-F5344CB8AC3E}">
        <p14:creationId xmlns:p14="http://schemas.microsoft.com/office/powerpoint/2010/main" val="2712781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71</a:t>
            </a:fld>
            <a:endParaRPr lang="en-GB" dirty="0"/>
          </a:p>
        </p:txBody>
      </p:sp>
    </p:spTree>
    <p:extLst>
      <p:ext uri="{BB962C8B-B14F-4D97-AF65-F5344CB8AC3E}">
        <p14:creationId xmlns:p14="http://schemas.microsoft.com/office/powerpoint/2010/main" val="2989175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72</a:t>
            </a:fld>
            <a:endParaRPr lang="en-GB" dirty="0"/>
          </a:p>
        </p:txBody>
      </p:sp>
    </p:spTree>
    <p:extLst>
      <p:ext uri="{BB962C8B-B14F-4D97-AF65-F5344CB8AC3E}">
        <p14:creationId xmlns:p14="http://schemas.microsoft.com/office/powerpoint/2010/main" val="1184727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73</a:t>
            </a:fld>
            <a:endParaRPr lang="en-GB" dirty="0"/>
          </a:p>
        </p:txBody>
      </p:sp>
    </p:spTree>
    <p:extLst>
      <p:ext uri="{BB962C8B-B14F-4D97-AF65-F5344CB8AC3E}">
        <p14:creationId xmlns:p14="http://schemas.microsoft.com/office/powerpoint/2010/main" val="100928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72958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75</a:t>
            </a:fld>
            <a:endParaRPr lang="en-GB" dirty="0"/>
          </a:p>
        </p:txBody>
      </p:sp>
    </p:spTree>
    <p:extLst>
      <p:ext uri="{BB962C8B-B14F-4D97-AF65-F5344CB8AC3E}">
        <p14:creationId xmlns:p14="http://schemas.microsoft.com/office/powerpoint/2010/main" val="1113398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76</a:t>
            </a:fld>
            <a:endParaRPr lang="en-GB" dirty="0"/>
          </a:p>
        </p:txBody>
      </p:sp>
    </p:spTree>
    <p:extLst>
      <p:ext uri="{BB962C8B-B14F-4D97-AF65-F5344CB8AC3E}">
        <p14:creationId xmlns:p14="http://schemas.microsoft.com/office/powerpoint/2010/main" val="4101721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77</a:t>
            </a:fld>
            <a:endParaRPr lang="en-GB" dirty="0"/>
          </a:p>
        </p:txBody>
      </p:sp>
    </p:spTree>
    <p:extLst>
      <p:ext uri="{BB962C8B-B14F-4D97-AF65-F5344CB8AC3E}">
        <p14:creationId xmlns:p14="http://schemas.microsoft.com/office/powerpoint/2010/main" val="319953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5</a:t>
            </a:fld>
            <a:endParaRPr lang="en-GB" dirty="0"/>
          </a:p>
        </p:txBody>
      </p:sp>
    </p:spTree>
    <p:extLst>
      <p:ext uri="{BB962C8B-B14F-4D97-AF65-F5344CB8AC3E}">
        <p14:creationId xmlns:p14="http://schemas.microsoft.com/office/powerpoint/2010/main" val="90748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CD53D-6042-4266-ADF0-C1B25D216682}" type="slidenum">
              <a:rPr lang="en-GB" smtClean="0"/>
              <a:t>11</a:t>
            </a:fld>
            <a:endParaRPr lang="en-GB" dirty="0"/>
          </a:p>
        </p:txBody>
      </p:sp>
    </p:spTree>
    <p:extLst>
      <p:ext uri="{BB962C8B-B14F-4D97-AF65-F5344CB8AC3E}">
        <p14:creationId xmlns:p14="http://schemas.microsoft.com/office/powerpoint/2010/main" val="163228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14</a:t>
            </a:fld>
            <a:endParaRPr lang="en-GB" dirty="0"/>
          </a:p>
        </p:txBody>
      </p:sp>
    </p:spTree>
    <p:extLst>
      <p:ext uri="{BB962C8B-B14F-4D97-AF65-F5344CB8AC3E}">
        <p14:creationId xmlns:p14="http://schemas.microsoft.com/office/powerpoint/2010/main" val="383818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15</a:t>
            </a:fld>
            <a:endParaRPr lang="en-GB" dirty="0"/>
          </a:p>
        </p:txBody>
      </p:sp>
    </p:spTree>
    <p:extLst>
      <p:ext uri="{BB962C8B-B14F-4D97-AF65-F5344CB8AC3E}">
        <p14:creationId xmlns:p14="http://schemas.microsoft.com/office/powerpoint/2010/main" val="86860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CD53D-6042-4266-ADF0-C1B25D216682}" type="slidenum">
              <a:rPr lang="en-GB" smtClean="0"/>
              <a:t>16</a:t>
            </a:fld>
            <a:endParaRPr lang="en-GB" dirty="0"/>
          </a:p>
        </p:txBody>
      </p:sp>
    </p:spTree>
    <p:extLst>
      <p:ext uri="{BB962C8B-B14F-4D97-AF65-F5344CB8AC3E}">
        <p14:creationId xmlns:p14="http://schemas.microsoft.com/office/powerpoint/2010/main" val="219235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18</a:t>
            </a:fld>
            <a:endParaRPr lang="en-GB" dirty="0"/>
          </a:p>
        </p:txBody>
      </p:sp>
    </p:spTree>
    <p:extLst>
      <p:ext uri="{BB962C8B-B14F-4D97-AF65-F5344CB8AC3E}">
        <p14:creationId xmlns:p14="http://schemas.microsoft.com/office/powerpoint/2010/main" val="171175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F45777-42FD-4FBB-8A52-DA0712425142}" type="datetime1">
              <a:rPr lang="en-GB" smtClean="0"/>
              <a:t>17/10/2019</a:t>
            </a:fld>
            <a:endParaRPr lang="en-GB" dirty="0"/>
          </a:p>
        </p:txBody>
      </p:sp>
      <p:sp>
        <p:nvSpPr>
          <p:cNvPr id="5" name="Footer Placeholder 4"/>
          <p:cNvSpPr>
            <a:spLocks noGrp="1"/>
          </p:cNvSpPr>
          <p:nvPr>
            <p:ph type="ftr" sz="quarter" idx="11"/>
          </p:nvPr>
        </p:nvSpPr>
        <p:spPr/>
        <p:txBody>
          <a:bodyPr/>
          <a:lstStyle/>
          <a:p>
            <a:r>
              <a:rPr lang="en-GB" dirty="0"/>
              <a:t>ÚŘEDNÍ DOK. </a:t>
            </a:r>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408123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75051-1F07-4A50-9C6C-DBC59E0C1DA0}" type="datetime1">
              <a:rPr lang="en-GB" smtClean="0"/>
              <a:t>17/10/2019</a:t>
            </a:fld>
            <a:endParaRPr lang="en-GB" dirty="0"/>
          </a:p>
        </p:txBody>
      </p:sp>
      <p:sp>
        <p:nvSpPr>
          <p:cNvPr id="5" name="Footer Placeholder 4"/>
          <p:cNvSpPr>
            <a:spLocks noGrp="1"/>
          </p:cNvSpPr>
          <p:nvPr>
            <p:ph type="ftr" sz="quarter" idx="11"/>
          </p:nvPr>
        </p:nvSpPr>
        <p:spPr/>
        <p:txBody>
          <a:bodyPr/>
          <a:lstStyle/>
          <a:p>
            <a:r>
              <a:rPr lang="en-GB" dirty="0"/>
              <a:t>ÚŘEDNÍ DOK. </a:t>
            </a:r>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427670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7385F5-2140-417B-B21E-0F7C365C99EE}" type="datetime1">
              <a:rPr lang="en-GB" smtClean="0"/>
              <a:t>17/10/2019</a:t>
            </a:fld>
            <a:endParaRPr lang="en-GB" dirty="0"/>
          </a:p>
        </p:txBody>
      </p:sp>
      <p:sp>
        <p:nvSpPr>
          <p:cNvPr id="5" name="Footer Placeholder 4"/>
          <p:cNvSpPr>
            <a:spLocks noGrp="1"/>
          </p:cNvSpPr>
          <p:nvPr>
            <p:ph type="ftr" sz="quarter" idx="11"/>
          </p:nvPr>
        </p:nvSpPr>
        <p:spPr/>
        <p:txBody>
          <a:bodyPr/>
          <a:lstStyle/>
          <a:p>
            <a:r>
              <a:rPr lang="en-GB" dirty="0"/>
              <a:t>ÚŘEDNÍ DOK. </a:t>
            </a:r>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126745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reak_HMRC Green">
    <p:bg>
      <p:bgPr>
        <a:solidFill>
          <a:schemeClr val="tx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0E4F1410-FC99-4619-81AC-27B8BCD5D096}"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646078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reak_Pantone 668">
    <p:bg>
      <p:bgPr>
        <a:solidFill>
          <a:schemeClr val="accent3"/>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20D84BFA-D7F4-4200-ADAC-6B1A2058767E}"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39136200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reak_Pantone 1807">
    <p:bg>
      <p:bgPr>
        <a:solidFill>
          <a:schemeClr val="accent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9A703C34-9DC1-4D87-B0F1-3016CEA2B2C9}"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39214641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reak_Pantone 371">
    <p:bg>
      <p:bgPr>
        <a:solidFill>
          <a:schemeClr val="bg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FB7DE0F2-F6A0-4571-A5B1-7E7F81412C9B}"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9402824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_No logo">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rgbClr val="008D8E"/>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marL="0" indent="0">
              <a:buNone/>
              <a:defRPr>
                <a:solidFill>
                  <a:schemeClr val="tx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66006EB2-E525-4B67-B5B1-EBBB5F8ECB1B}"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906227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1" y="476250"/>
            <a:ext cx="10972800" cy="831850"/>
          </a:xfrm>
        </p:spPr>
        <p:txBody>
          <a:bodyPr/>
          <a:lstStyle/>
          <a:p>
            <a:r>
              <a:rPr lang="en-GB"/>
              <a:t>Click to edit Master title style</a:t>
            </a:r>
            <a:endParaRPr lang="en-US" dirty="0"/>
          </a:p>
        </p:txBody>
      </p:sp>
      <p:sp>
        <p:nvSpPr>
          <p:cNvPr id="5" name="Rectangle 3"/>
          <p:cNvSpPr>
            <a:spLocks noGrp="1" noChangeArrowheads="1"/>
          </p:cNvSpPr>
          <p:nvPr>
            <p:ph idx="1"/>
          </p:nvPr>
        </p:nvSpPr>
        <p:spPr bwMode="auto">
          <a:xfrm>
            <a:off x="610263" y="1628777"/>
            <a:ext cx="10972800" cy="3946525"/>
          </a:xfrm>
          <a:prstGeom prst="rect">
            <a:avLst/>
          </a:prstGeom>
          <a:noFill/>
          <a:ln>
            <a:noFill/>
          </a:ln>
          <a:effectLst/>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2ABCD67E-0851-4B42-9A08-9200C0B16A88}" type="slidenum">
              <a:rPr lang="en-US">
                <a:solidFill>
                  <a:srgbClr val="008D8E"/>
                </a:solidFill>
              </a:rPr>
              <a:pPr>
                <a:defRPr/>
              </a:pPr>
              <a:t>‹#›</a:t>
            </a:fld>
            <a:endParaRPr lang="en-US" dirty="0">
              <a:solidFill>
                <a:srgbClr val="008D8E"/>
              </a:solidFill>
            </a:endParaRPr>
          </a:p>
        </p:txBody>
      </p:sp>
      <p:sp>
        <p:nvSpPr>
          <p:cNvPr id="9" name="Footer Placeholder 8"/>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32498430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2E35BB7-8EEE-4652-9382-90B03E24A098}"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10182079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5C5EF24-FC46-4845-97A8-78256FC6984A}"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9184797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4B0B77-0CC8-464E-BEA7-D1C8AE188F0D}" type="datetime1">
              <a:rPr lang="en-GB" smtClean="0"/>
              <a:t>17/10/2019</a:t>
            </a:fld>
            <a:endParaRPr lang="en-GB" dirty="0"/>
          </a:p>
        </p:txBody>
      </p:sp>
      <p:sp>
        <p:nvSpPr>
          <p:cNvPr id="5" name="Footer Placeholder 4"/>
          <p:cNvSpPr>
            <a:spLocks noGrp="1"/>
          </p:cNvSpPr>
          <p:nvPr>
            <p:ph type="ftr" sz="quarter" idx="11"/>
          </p:nvPr>
        </p:nvSpPr>
        <p:spPr/>
        <p:txBody>
          <a:bodyPr/>
          <a:lstStyle/>
          <a:p>
            <a:r>
              <a:rPr lang="en-GB" dirty="0"/>
              <a:t>ÚŘEDNÍ DOK. </a:t>
            </a:r>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99526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_No log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576849B-7E0F-4AEC-8F5E-67013DB3818A}"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86955251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solidFill>
                  <a:srgbClr val="008D8E"/>
                </a:solidFill>
              </a:rPr>
              <a:pPr>
                <a:defRPr/>
              </a:pPr>
              <a:t>‹#›</a:t>
            </a:fld>
            <a:endParaRPr lang="en-US" dirty="0">
              <a:solidFill>
                <a:srgbClr val="008D8E"/>
              </a:solidFill>
            </a:endParaRPr>
          </a:p>
        </p:txBody>
      </p:sp>
      <p:pic>
        <p:nvPicPr>
          <p:cNvPr id="8"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4"/>
            <a:ext cx="1030224" cy="6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35783889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F96D9-820D-4812-9081-3FE0D2120914}" type="datetime1">
              <a:rPr lang="en-GB" smtClean="0"/>
              <a:t>17/10/2019</a:t>
            </a:fld>
            <a:endParaRPr lang="en-GB" dirty="0"/>
          </a:p>
        </p:txBody>
      </p:sp>
      <p:sp>
        <p:nvSpPr>
          <p:cNvPr id="5" name="Footer Placeholder 4"/>
          <p:cNvSpPr>
            <a:spLocks noGrp="1"/>
          </p:cNvSpPr>
          <p:nvPr>
            <p:ph type="ftr" sz="quarter" idx="11"/>
          </p:nvPr>
        </p:nvSpPr>
        <p:spPr/>
        <p:txBody>
          <a:bodyPr/>
          <a:lstStyle/>
          <a:p>
            <a:r>
              <a:rPr lang="en-GB" dirty="0"/>
              <a:t>ÚŘEDNÍ DOK. </a:t>
            </a:r>
          </a:p>
        </p:txBody>
      </p:sp>
      <p:sp>
        <p:nvSpPr>
          <p:cNvPr id="6" name="Slide Number Placeholder 5"/>
          <p:cNvSpPr>
            <a:spLocks noGrp="1"/>
          </p:cNvSpPr>
          <p:nvPr>
            <p:ph type="sldNum" sz="quarter" idx="12"/>
          </p:nvPr>
        </p:nvSpPr>
        <p:spPr/>
        <p:txBody>
          <a:bodyPr/>
          <a:lstStyle/>
          <a:p>
            <a:r>
              <a:rPr lang="en-GB" i="1" dirty="0"/>
              <a:t>HMG RoRo / RoMot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4647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667D5F-E70E-4821-9BCB-F04479B83A78}" type="datetime1">
              <a:rPr lang="en-GB" smtClean="0"/>
              <a:t>17/10/2019</a:t>
            </a:fld>
            <a:endParaRPr lang="en-GB" dirty="0"/>
          </a:p>
        </p:txBody>
      </p:sp>
      <p:sp>
        <p:nvSpPr>
          <p:cNvPr id="6" name="Footer Placeholder 5"/>
          <p:cNvSpPr>
            <a:spLocks noGrp="1"/>
          </p:cNvSpPr>
          <p:nvPr>
            <p:ph type="ftr" sz="quarter" idx="11"/>
          </p:nvPr>
        </p:nvSpPr>
        <p:spPr/>
        <p:txBody>
          <a:bodyPr/>
          <a:lstStyle/>
          <a:p>
            <a:r>
              <a:rPr lang="en-GB" dirty="0"/>
              <a:t>ÚŘEDNÍ DOK. </a:t>
            </a:r>
          </a:p>
        </p:txBody>
      </p:sp>
      <p:sp>
        <p:nvSpPr>
          <p:cNvPr id="7" name="Slide Number Placeholder 6"/>
          <p:cNvSpPr>
            <a:spLocks noGrp="1"/>
          </p:cNvSpPr>
          <p:nvPr>
            <p:ph type="sldNum" sz="quarter" idx="12"/>
          </p:nvPr>
        </p:nvSpPr>
        <p:spPr/>
        <p:txBody>
          <a:bodyPr/>
          <a:lstStyle/>
          <a:p>
            <a:r>
              <a:rPr lang="en-GB" i="1" dirty="0"/>
              <a:t>HMG RoRo / RoMot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98264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B47E0D-CE13-44C5-A77D-ADC7AEC914EE}" type="datetime1">
              <a:rPr lang="en-GB" smtClean="0"/>
              <a:t>17/10/2019</a:t>
            </a:fld>
            <a:endParaRPr lang="en-GB" dirty="0"/>
          </a:p>
        </p:txBody>
      </p:sp>
      <p:sp>
        <p:nvSpPr>
          <p:cNvPr id="8" name="Footer Placeholder 7"/>
          <p:cNvSpPr>
            <a:spLocks noGrp="1"/>
          </p:cNvSpPr>
          <p:nvPr>
            <p:ph type="ftr" sz="quarter" idx="11"/>
          </p:nvPr>
        </p:nvSpPr>
        <p:spPr/>
        <p:txBody>
          <a:bodyPr/>
          <a:lstStyle/>
          <a:p>
            <a:r>
              <a:rPr lang="en-GB" dirty="0"/>
              <a:t>ÚŘEDNÍ DOK. </a:t>
            </a:r>
          </a:p>
        </p:txBody>
      </p:sp>
      <p:sp>
        <p:nvSpPr>
          <p:cNvPr id="9" name="Slide Number Placeholder 8"/>
          <p:cNvSpPr>
            <a:spLocks noGrp="1"/>
          </p:cNvSpPr>
          <p:nvPr>
            <p:ph type="sldNum" sz="quarter" idx="12"/>
          </p:nvPr>
        </p:nvSpPr>
        <p:spPr/>
        <p:txBody>
          <a:bodyPr/>
          <a:lstStyle/>
          <a:p>
            <a:r>
              <a:rPr lang="en-GB" i="1" dirty="0"/>
              <a:t>HMG RoRo / RoMot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84161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3A6F6E-098A-4327-B412-1C8DF77D9772}" type="datetime1">
              <a:rPr lang="en-GB" smtClean="0"/>
              <a:t>17/10/2019</a:t>
            </a:fld>
            <a:endParaRPr lang="en-GB" dirty="0"/>
          </a:p>
        </p:txBody>
      </p:sp>
      <p:sp>
        <p:nvSpPr>
          <p:cNvPr id="4" name="Footer Placeholder 3"/>
          <p:cNvSpPr>
            <a:spLocks noGrp="1"/>
          </p:cNvSpPr>
          <p:nvPr>
            <p:ph type="ftr" sz="quarter" idx="11"/>
          </p:nvPr>
        </p:nvSpPr>
        <p:spPr/>
        <p:txBody>
          <a:bodyPr/>
          <a:lstStyle/>
          <a:p>
            <a:r>
              <a:rPr lang="en-GB" dirty="0"/>
              <a:t>ÚŘEDNÍ DOK. </a:t>
            </a:r>
          </a:p>
        </p:txBody>
      </p:sp>
      <p:sp>
        <p:nvSpPr>
          <p:cNvPr id="5" name="Slide Number Placeholder 4"/>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320615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365FF-BD36-48F9-9FFF-3F05EA21258E}" type="datetime1">
              <a:rPr lang="en-GB" smtClean="0"/>
              <a:t>17/10/2019</a:t>
            </a:fld>
            <a:endParaRPr lang="en-GB" dirty="0"/>
          </a:p>
        </p:txBody>
      </p:sp>
      <p:sp>
        <p:nvSpPr>
          <p:cNvPr id="3" name="Footer Placeholder 2"/>
          <p:cNvSpPr>
            <a:spLocks noGrp="1"/>
          </p:cNvSpPr>
          <p:nvPr>
            <p:ph type="ftr" sz="quarter" idx="11"/>
          </p:nvPr>
        </p:nvSpPr>
        <p:spPr/>
        <p:txBody>
          <a:bodyPr/>
          <a:lstStyle/>
          <a:p>
            <a:r>
              <a:rPr lang="en-GB" dirty="0"/>
              <a:t>ÚŘEDNÍ DOK. </a:t>
            </a:r>
          </a:p>
        </p:txBody>
      </p:sp>
      <p:sp>
        <p:nvSpPr>
          <p:cNvPr id="4" name="Slide Number Placeholder 3"/>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130259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E570-D90A-4B67-9447-E4A7CD27CDF3}" type="datetime1">
              <a:rPr lang="en-GB" smtClean="0"/>
              <a:t>17/10/2019</a:t>
            </a:fld>
            <a:endParaRPr lang="en-GB" dirty="0"/>
          </a:p>
        </p:txBody>
      </p:sp>
      <p:sp>
        <p:nvSpPr>
          <p:cNvPr id="6" name="Footer Placeholder 5"/>
          <p:cNvSpPr>
            <a:spLocks noGrp="1"/>
          </p:cNvSpPr>
          <p:nvPr>
            <p:ph type="ftr" sz="quarter" idx="11"/>
          </p:nvPr>
        </p:nvSpPr>
        <p:spPr/>
        <p:txBody>
          <a:bodyPr/>
          <a:lstStyle/>
          <a:p>
            <a:r>
              <a:rPr lang="en-GB" dirty="0"/>
              <a:t>ÚŘEDNÍ DOK. </a:t>
            </a:r>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59128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98446-6C45-4A06-B121-533E07A48F40}" type="datetime1">
              <a:rPr lang="en-GB" smtClean="0"/>
              <a:t>17/10/2019</a:t>
            </a:fld>
            <a:endParaRPr lang="en-GB" dirty="0"/>
          </a:p>
        </p:txBody>
      </p:sp>
      <p:sp>
        <p:nvSpPr>
          <p:cNvPr id="6" name="Footer Placeholder 5"/>
          <p:cNvSpPr>
            <a:spLocks noGrp="1"/>
          </p:cNvSpPr>
          <p:nvPr>
            <p:ph type="ftr" sz="quarter" idx="11"/>
          </p:nvPr>
        </p:nvSpPr>
        <p:spPr/>
        <p:txBody>
          <a:bodyPr/>
          <a:lstStyle/>
          <a:p>
            <a:r>
              <a:rPr lang="en-GB" dirty="0"/>
              <a:t>ÚŘEDNÍ DOK. </a:t>
            </a:r>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71752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289B4-64E6-497E-874A-13346F4436A7}" type="datetime1">
              <a:rPr lang="en-GB" smtClean="0"/>
              <a:t>17/10/2019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ÚŘEDNÍ DOK.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B3F61-8D40-454B-BE98-BE96F2E76035}" type="slidenum">
              <a:rPr lang="en-GB" smtClean="0"/>
              <a:t>‹#›</a:t>
            </a:fld>
            <a:endParaRPr lang="en-GB" dirty="0"/>
          </a:p>
        </p:txBody>
      </p:sp>
    </p:spTree>
    <p:extLst>
      <p:ext uri="{BB962C8B-B14F-4D97-AF65-F5344CB8AC3E}">
        <p14:creationId xmlns:p14="http://schemas.microsoft.com/office/powerpoint/2010/main" val="244502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784" y="476251"/>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Main heading on two line</a:t>
            </a:r>
            <a:br>
              <a:rPr lang="en-GB" dirty="0"/>
            </a:br>
            <a:r>
              <a:rPr lang="en-GB" dirty="0"/>
              <a:t>Click to edit Master title style</a:t>
            </a:r>
            <a:endParaRPr lang="en-US" dirty="0"/>
          </a:p>
        </p:txBody>
      </p:sp>
      <p:sp>
        <p:nvSpPr>
          <p:cNvPr id="2051" name="Rectangle 3"/>
          <p:cNvSpPr>
            <a:spLocks noGrp="1" noChangeArrowheads="1"/>
          </p:cNvSpPr>
          <p:nvPr>
            <p:ph type="body" idx="1"/>
          </p:nvPr>
        </p:nvSpPr>
        <p:spPr bwMode="auto">
          <a:xfrm>
            <a:off x="594784" y="1628777"/>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76" name="Rectangle 4"/>
          <p:cNvSpPr>
            <a:spLocks noGrp="1" noChangeArrowheads="1"/>
          </p:cNvSpPr>
          <p:nvPr>
            <p:ph type="sldNum" sz="quarter" idx="4"/>
          </p:nvPr>
        </p:nvSpPr>
        <p:spPr bwMode="auto">
          <a:xfrm>
            <a:off x="11279718" y="6269038"/>
            <a:ext cx="306916" cy="11017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716">
                <a:solidFill>
                  <a:schemeClr val="tx2"/>
                </a:solidFill>
              </a:defRPr>
            </a:lvl1pPr>
          </a:lstStyle>
          <a:p>
            <a:pPr fontAlgn="base">
              <a:spcBef>
                <a:spcPct val="0"/>
              </a:spcBef>
              <a:spcAft>
                <a:spcPct val="0"/>
              </a:spcAft>
              <a:defRPr/>
            </a:pPr>
            <a:fld id="{388566CB-7C49-4866-A3DC-6474DCC44F35}" type="slidenum">
              <a:rPr lang="en-US">
                <a:solidFill>
                  <a:srgbClr val="008D8E"/>
                </a:solidFill>
              </a:rPr>
              <a:pPr fontAlgn="base">
                <a:spcBef>
                  <a:spcPct val="0"/>
                </a:spcBef>
                <a:spcAft>
                  <a:spcPct val="0"/>
                </a:spcAft>
                <a:defRPr/>
              </a:pPr>
              <a:t>‹#›</a:t>
            </a:fld>
            <a:endParaRPr lang="en-US" dirty="0">
              <a:solidFill>
                <a:srgbClr val="008D8E"/>
              </a:solidFill>
            </a:endParaRPr>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716" dirty="0" smtClean="0">
                <a:solidFill>
                  <a:schemeClr val="tx1"/>
                </a:solidFill>
              </a:defRPr>
            </a:lvl1pPr>
          </a:lstStyle>
          <a:p>
            <a:pPr eaLnBrk="0" fontAlgn="base" hangingPunct="0">
              <a:spcBef>
                <a:spcPct val="0"/>
              </a:spcBef>
              <a:spcAft>
                <a:spcPct val="0"/>
              </a:spcAft>
              <a:defRPr/>
            </a:pPr>
            <a:r>
              <a:rPr lang="en-GB" dirty="0">
                <a:solidFill>
                  <a:srgbClr val="3B3A3D"/>
                </a:solidFill>
              </a:rPr>
              <a:t>ÚŘEDNÍ DOK. </a:t>
            </a:r>
            <a:endParaRPr lang="en-GB" b="1" dirty="0">
              <a:solidFill>
                <a:srgbClr val="3B3A3D"/>
              </a:solidFill>
            </a:endParaRPr>
          </a:p>
        </p:txBody>
      </p:sp>
    </p:spTree>
    <p:extLst>
      <p:ext uri="{BB962C8B-B14F-4D97-AF65-F5344CB8AC3E}">
        <p14:creationId xmlns:p14="http://schemas.microsoft.com/office/powerpoint/2010/main" val="899195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ransition>
    <p:fade/>
  </p:transition>
  <p:hf hdr="0" dt="0"/>
  <p:txStyles>
    <p:titleStyle>
      <a:lvl1pPr algn="l" rtl="0" eaLnBrk="0" fontAlgn="base" hangingPunct="0">
        <a:lnSpc>
          <a:spcPts val="3182"/>
        </a:lnSpc>
        <a:spcBef>
          <a:spcPct val="0"/>
        </a:spcBef>
        <a:spcAft>
          <a:spcPct val="0"/>
        </a:spcAft>
        <a:defRPr sz="2864">
          <a:solidFill>
            <a:schemeClr val="tx2"/>
          </a:solidFill>
          <a:latin typeface="+mj-lt"/>
          <a:ea typeface="+mj-ea"/>
          <a:cs typeface="Geneva" charset="0"/>
        </a:defRPr>
      </a:lvl1pPr>
      <a:lvl2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2pPr>
      <a:lvl3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3pPr>
      <a:lvl4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4pPr>
      <a:lvl5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5pPr>
      <a:lvl6pPr marL="36375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6pPr>
      <a:lvl7pPr marL="72751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7pPr>
      <a:lvl8pPr marL="109126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8pPr>
      <a:lvl9pPr marL="145502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9pPr>
    </p:titleStyle>
    <p:bodyStyle>
      <a:lvl1pPr marL="214816"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mn-ea"/>
          <a:cs typeface="Geneva" charset="0"/>
        </a:defRPr>
      </a:lvl1pPr>
      <a:lvl2pPr marL="429632"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Geneva" charset="0"/>
          <a:cs typeface="+mn-cs"/>
        </a:defRPr>
      </a:lvl2pPr>
      <a:lvl3pPr marL="644448"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3pPr>
      <a:lvl4pPr marL="859264"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4pPr>
      <a:lvl5pPr marL="1074079"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Arial" charset="0"/>
          <a:cs typeface="+mn-cs"/>
        </a:defRPr>
      </a:lvl5pPr>
      <a:lvl6pPr marL="150554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6pPr>
      <a:lvl7pPr marL="186929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7pPr>
      <a:lvl8pPr marL="223305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8pPr>
      <a:lvl9pPr marL="259680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9pPr>
    </p:bodyStyle>
    <p:otherStyle>
      <a:defPPr>
        <a:defRPr lang="en-US"/>
      </a:defPPr>
      <a:lvl1pPr marL="0" algn="l" defTabSz="363755" rtl="0" eaLnBrk="1" latinLnBrk="0" hangingPunct="1">
        <a:defRPr sz="1432" kern="1200">
          <a:solidFill>
            <a:schemeClr val="tx1"/>
          </a:solidFill>
          <a:latin typeface="+mn-lt"/>
          <a:ea typeface="+mn-ea"/>
          <a:cs typeface="+mn-cs"/>
        </a:defRPr>
      </a:lvl1pPr>
      <a:lvl2pPr marL="363755" algn="l" defTabSz="363755" rtl="0" eaLnBrk="1" latinLnBrk="0" hangingPunct="1">
        <a:defRPr sz="1432" kern="1200">
          <a:solidFill>
            <a:schemeClr val="tx1"/>
          </a:solidFill>
          <a:latin typeface="+mn-lt"/>
          <a:ea typeface="+mn-ea"/>
          <a:cs typeface="+mn-cs"/>
        </a:defRPr>
      </a:lvl2pPr>
      <a:lvl3pPr marL="727510" algn="l" defTabSz="363755" rtl="0" eaLnBrk="1" latinLnBrk="0" hangingPunct="1">
        <a:defRPr sz="1432" kern="1200">
          <a:solidFill>
            <a:schemeClr val="tx1"/>
          </a:solidFill>
          <a:latin typeface="+mn-lt"/>
          <a:ea typeface="+mn-ea"/>
          <a:cs typeface="+mn-cs"/>
        </a:defRPr>
      </a:lvl3pPr>
      <a:lvl4pPr marL="1091265" algn="l" defTabSz="363755" rtl="0" eaLnBrk="1" latinLnBrk="0" hangingPunct="1">
        <a:defRPr sz="1432" kern="1200">
          <a:solidFill>
            <a:schemeClr val="tx1"/>
          </a:solidFill>
          <a:latin typeface="+mn-lt"/>
          <a:ea typeface="+mn-ea"/>
          <a:cs typeface="+mn-cs"/>
        </a:defRPr>
      </a:lvl4pPr>
      <a:lvl5pPr marL="1455020" algn="l" defTabSz="363755" rtl="0" eaLnBrk="1" latinLnBrk="0" hangingPunct="1">
        <a:defRPr sz="1432" kern="1200">
          <a:solidFill>
            <a:schemeClr val="tx1"/>
          </a:solidFill>
          <a:latin typeface="+mn-lt"/>
          <a:ea typeface="+mn-ea"/>
          <a:cs typeface="+mn-cs"/>
        </a:defRPr>
      </a:lvl5pPr>
      <a:lvl6pPr marL="1818775" algn="l" defTabSz="363755" rtl="0" eaLnBrk="1" latinLnBrk="0" hangingPunct="1">
        <a:defRPr sz="1432" kern="1200">
          <a:solidFill>
            <a:schemeClr val="tx1"/>
          </a:solidFill>
          <a:latin typeface="+mn-lt"/>
          <a:ea typeface="+mn-ea"/>
          <a:cs typeface="+mn-cs"/>
        </a:defRPr>
      </a:lvl6pPr>
      <a:lvl7pPr marL="2182529" algn="l" defTabSz="363755" rtl="0" eaLnBrk="1" latinLnBrk="0" hangingPunct="1">
        <a:defRPr sz="1432" kern="1200">
          <a:solidFill>
            <a:schemeClr val="tx1"/>
          </a:solidFill>
          <a:latin typeface="+mn-lt"/>
          <a:ea typeface="+mn-ea"/>
          <a:cs typeface="+mn-cs"/>
        </a:defRPr>
      </a:lvl7pPr>
      <a:lvl8pPr marL="2546285" algn="l" defTabSz="363755" rtl="0" eaLnBrk="1" latinLnBrk="0" hangingPunct="1">
        <a:defRPr sz="1432" kern="1200">
          <a:solidFill>
            <a:schemeClr val="tx1"/>
          </a:solidFill>
          <a:latin typeface="+mn-lt"/>
          <a:ea typeface="+mn-ea"/>
          <a:cs typeface="+mn-cs"/>
        </a:defRPr>
      </a:lvl8pPr>
      <a:lvl9pPr marL="2910039" algn="l" defTabSz="363755"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queriesattheborder@hmrc.gsi.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plant-species-by-import-category"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lant-imports-additional-declarations-for-phytosanitary-certificat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irport-rights" TargetMode="External"/><Relationship Id="rId2" Type="http://schemas.openxmlformats.org/officeDocument/2006/relationships/hyperlink" Target="https://www.gov.uk/uk-border-contro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NCH@hmrc.gov.uk" TargetMode="External"/><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mailto:NCH@hmrc.gov.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mailto:NCH@hmrc.gov.uk" TargetMode="External"/><Relationship Id="rId5" Type="http://schemas.openxmlformats.org/officeDocument/2006/relationships/image" Target="../media/image1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news/hmrc-outlines-phased-approach-for-entry-summary-declaration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v.uk/government/publications/partnership-pack-preparing-for-a-no-deal-eu-exi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take-pet-abroad" TargetMode="External"/><Relationship Id="rId2" Type="http://schemas.openxmlformats.org/officeDocument/2006/relationships/hyperlink" Target="https://www.gov.uk/guidance/pet-travel-to-europe-after-brexit"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pet-travel-certificate-for-movement-of-dogs-cats-and-ferrets-from-third-countries" TargetMode="External"/><Relationship Id="rId4" Type="http://schemas.openxmlformats.org/officeDocument/2006/relationships/hyperlink" Target="https://www.gov.uk/bring-your-pet-to-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uidance/moving-live-animals-or-animal-products-as-part-of-eu-trade#moving-horses-and-ponies" TargetMode="External"/><Relationship Id="rId2" Type="http://schemas.openxmlformats.org/officeDocument/2006/relationships/hyperlink" Target="https://www.gov.uk/horse-passport/import-or-export-a-horse-or-related-anima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uidance/product-safety-for-manufacturers" TargetMode="External"/><Relationship Id="rId2" Type="http://schemas.openxmlformats.org/officeDocument/2006/relationships/hyperlink" Target="https://www.gov.uk/government/collections/product-safety"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uk-product-safety-and-metrology-guidance-in-a-no-deal-scenario" TargetMode="External"/><Relationship Id="rId4" Type="http://schemas.openxmlformats.org/officeDocument/2006/relationships/hyperlink" Target="https://www.gov.uk/government/news/design-for-new-product-safety-markin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image" Target="../media/image15.png"/><Relationship Id="rId5" Type="http://schemas.openxmlformats.org/officeDocument/2006/relationships/oleObject" Target="../embeddings/oleObject1.bin"/><Relationship Id="rId10" Type="http://schemas.openxmlformats.org/officeDocument/2006/relationships/image" Target="../media/image16.sv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goods-location-codes-for-data-element-523-of-cds"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import-and-export-notification-of-exit-of-goods-c1602-departure"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uidance/export-food-and-agricultural-products-special-rules" TargetMode="External"/><Relationship Id="rId2" Type="http://schemas.openxmlformats.org/officeDocument/2006/relationships/hyperlink" Target="https://www.gov.uk/guidance/exporting-animals-animal-products-fish-and-fishery-products-if-the-uk-leaves-the-eu-with-no-deal" TargetMode="External"/><Relationship Id="rId1" Type="http://schemas.openxmlformats.org/officeDocument/2006/relationships/slideLayout" Target="../slideLayouts/slideLayout7.xml"/><Relationship Id="rId5" Type="http://schemas.openxmlformats.org/officeDocument/2006/relationships/hyperlink" Target="https://www.gov.uk/guidance/exporting-and-importing-fish-if-theres-no-brexit-deal" TargetMode="External"/><Relationship Id="rId4" Type="http://schemas.openxmlformats.org/officeDocument/2006/relationships/hyperlink" Target="https://www.gov.uk/government/collections/food-and-drink-sector-export-hel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overnment/publications/trading-and-moving-endangered-species-protected-by-cites-if-theres-no-brexit-deal/trading-and-moving-endangered-species-protected-by-cites-if-theres-no-brexit-deal"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pet-travel-declaration-for-the-non-commercial-movement-of-animals" TargetMode="External"/><Relationship Id="rId2" Type="http://schemas.openxmlformats.org/officeDocument/2006/relationships/hyperlink" Target="https://www.gov.uk/government/publications/taking-your-pet-abroad-if-theres-no-brexit-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et-travel-approved-air-sea-rail-and-charter-routes-for-the-movement-of-pets"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gov.uk/guidance/export-horses-and-ponies-special-rule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publications/notice-104-ata-and-cpd-carnets" TargetMode="External"/><Relationship Id="rId2" Type="http://schemas.openxmlformats.org/officeDocument/2006/relationships/hyperlink" Target="https://www.gov.uk/taking-goods-out-uk-temporarily"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food-safety-as-a-food-distributor" TargetMode="External"/><Relationship Id="rId2" Type="http://schemas.openxmlformats.org/officeDocument/2006/relationships/hyperlink" Target="https://www.gov.uk/guidance/importing-animals-animal-products-and-high-risk-food-and-feed-not-of-animal-origin-if-the-UK-leaves-the-EU-with-no-deal" TargetMode="External"/><Relationship Id="rId1" Type="http://schemas.openxmlformats.org/officeDocument/2006/relationships/slideLayout" Target="../slideLayouts/slideLayout7.xml"/><Relationship Id="rId6" Type="http://schemas.openxmlformats.org/officeDocument/2006/relationships/hyperlink" Target="https://www.food.gov.uk/business-guidance/port-designations" TargetMode="External"/><Relationship Id="rId5" Type="http://schemas.openxmlformats.org/officeDocument/2006/relationships/hyperlink" Target="https://www.gov.uk/government/publications/importing-high-risk-food-and-animal-feed-if-theres-no-brexit-deal--2" TargetMode="External"/><Relationship Id="rId4" Type="http://schemas.openxmlformats.org/officeDocument/2006/relationships/hyperlink" Target="https://www.gov.uk/bringing-food-animals-plants-into-uk"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list-of-controlled-goods-for-transitional-simplified-procedures" TargetMode="External"/><Relationship Id="rId2" Type="http://schemas.openxmlformats.org/officeDocument/2006/relationships/hyperlink" Target="https://www.gov.uk/guidance/register-for-simplified-import-procedures-if-the-uk-leaves-the-eu-without-a-dea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D5B3F61-8D40-454B-BE98-BE96F2E76035}" type="slidenum">
              <a:rPr lang="cs-CZ" smtClean="0">
                <a:latin typeface="Arial" panose="020B0604020202020204" pitchFamily="34" charset="0"/>
                <a:cs typeface="Arial" panose="020B0604020202020204" pitchFamily="34" charset="0"/>
              </a:rPr>
              <a:t>1</a:t>
            </a:fld>
            <a:endParaRPr lang="cs-CZ"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09245955"/>
              </p:ext>
            </p:extLst>
          </p:nvPr>
        </p:nvGraphicFramePr>
        <p:xfrm>
          <a:off x="721453" y="2094280"/>
          <a:ext cx="10981189" cy="3848100"/>
        </p:xfrm>
        <a:graphic>
          <a:graphicData uri="http://schemas.openxmlformats.org/drawingml/2006/table">
            <a:tbl>
              <a:tblPr>
                <a:effectLst>
                  <a:outerShdw blurRad="50800" dist="38100" algn="l" rotWithShape="0">
                    <a:prstClr val="black">
                      <a:alpha val="40000"/>
                    </a:prstClr>
                  </a:outerShdw>
                </a:effectLst>
                <a:tableStyleId>{5C22544A-7EE6-4342-B048-85BDC9FD1C3A}</a:tableStyleId>
              </a:tblPr>
              <a:tblGrid>
                <a:gridCol w="10887209">
                  <a:extLst>
                    <a:ext uri="{9D8B030D-6E8A-4147-A177-3AD203B41FA5}">
                      <a16:colId xmlns="" xmlns:a16="http://schemas.microsoft.com/office/drawing/2014/main" val="20000"/>
                    </a:ext>
                  </a:extLst>
                </a:gridCol>
                <a:gridCol w="93980">
                  <a:extLst>
                    <a:ext uri="{9D8B030D-6E8A-4147-A177-3AD203B41FA5}">
                      <a16:colId xmlns="" xmlns:a16="http://schemas.microsoft.com/office/drawing/2014/main" val="20001"/>
                    </a:ext>
                  </a:extLst>
                </a:gridCol>
              </a:tblGrid>
              <a:tr h="299034">
                <a:tc>
                  <a:txBody>
                    <a:bodyPr/>
                    <a:lstStyle/>
                    <a:p>
                      <a:pPr algn="l">
                        <a:spcBef>
                          <a:spcPts val="600"/>
                        </a:spcBef>
                        <a:spcAft>
                          <a:spcPts val="300"/>
                        </a:spcAft>
                      </a:pPr>
                      <a:r>
                        <a:rPr lang="cs-CZ" sz="4800" noProof="0" dirty="0">
                          <a:solidFill>
                            <a:schemeClr val="tx1"/>
                          </a:solidFill>
                          <a:effectLst/>
                          <a:latin typeface="+mn-lt"/>
                          <a:cs typeface="Arial" panose="020B0604020202020204" pitchFamily="34" charset="0"/>
                        </a:rPr>
                        <a:t>Vláda jejího veličenstva </a:t>
                      </a:r>
                      <a:r>
                        <a:rPr lang="cs-CZ" sz="4800" baseline="0" noProof="0" dirty="0">
                          <a:solidFill>
                            <a:schemeClr val="tx1"/>
                          </a:solidFill>
                          <a:effectLst/>
                          <a:latin typeface="+mn-lt"/>
                          <a:cs typeface="Arial" panose="020B0604020202020204" pitchFamily="34" charset="0"/>
                        </a:rPr>
                        <a:t>– Mezirezortní skupina pro opatření na hranicích (Border Delivery Group)</a:t>
                      </a:r>
                      <a:endParaRPr lang="cs-CZ" sz="4800" noProof="0" dirty="0">
                        <a:solidFill>
                          <a:schemeClr val="tx1"/>
                        </a:solidFill>
                        <a:effectLst/>
                        <a:latin typeface="+mn-lt"/>
                        <a:cs typeface="Arial" panose="020B0604020202020204" pitchFamily="34" charset="0"/>
                      </a:endParaRPr>
                    </a:p>
                    <a:p>
                      <a:pPr algn="ctr">
                        <a:spcBef>
                          <a:spcPts val="600"/>
                        </a:spcBef>
                        <a:spcAft>
                          <a:spcPts val="300"/>
                        </a:spcAft>
                      </a:pPr>
                      <a:endParaRPr lang="cs-CZ" sz="1200" noProof="0" dirty="0">
                        <a:solidFill>
                          <a:srgbClr val="008080"/>
                        </a:solidFill>
                        <a:effectLst/>
                        <a:latin typeface="+mn-lt"/>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30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137089">
                <a:tc gridSpan="2">
                  <a:txBody>
                    <a:bodyPr/>
                    <a:lstStyle/>
                    <a:p>
                      <a:pPr>
                        <a:spcBef>
                          <a:spcPts val="600"/>
                        </a:spcBef>
                        <a:spcAft>
                          <a:spcPts val="300"/>
                        </a:spcAft>
                      </a:pPr>
                      <a:r>
                        <a:rPr lang="cs-CZ" sz="2600" noProof="0" dirty="0">
                          <a:solidFill>
                            <a:schemeClr val="tx1"/>
                          </a:solidFill>
                          <a:effectLst/>
                          <a:latin typeface="+mn-lt"/>
                          <a:cs typeface="Arial" panose="020B0604020202020204" pitchFamily="34" charset="0"/>
                        </a:rPr>
                        <a:t>Vláda jejího veličenstva (HMG) 1. den scénáře bez dohody (No Deal) (D1ND) – požadavky pro firmy v rámci systému RoRo </a:t>
                      </a:r>
                      <a:r>
                        <a:rPr lang="cs-CZ" sz="1100" b="1" baseline="0" noProof="0" dirty="0">
                          <a:solidFill>
                            <a:schemeClr val="tx1"/>
                          </a:solidFill>
                          <a:effectLst/>
                          <a:latin typeface="+mn-lt"/>
                          <a:ea typeface="+mn-ea"/>
                          <a:cs typeface="Arial" panose="020B0604020202020204" pitchFamily="34" charset="0"/>
                        </a:rPr>
                        <a:t>Datum: 9.8.2019</a:t>
                      </a:r>
                    </a:p>
                    <a:p>
                      <a:pPr>
                        <a:spcBef>
                          <a:spcPts val="600"/>
                        </a:spcBef>
                        <a:spcAft>
                          <a:spcPts val="300"/>
                        </a:spcAft>
                      </a:pPr>
                      <a:endParaRPr lang="cs-CZ" sz="1100" b="1" baseline="0" noProof="0" dirty="0">
                        <a:solidFill>
                          <a:schemeClr val="tx1"/>
                        </a:solidFill>
                        <a:effectLst/>
                        <a:latin typeface="+mn-lt"/>
                        <a:ea typeface="+mn-ea"/>
                        <a:cs typeface="Arial" panose="020B0604020202020204" pitchFamily="34" charset="0"/>
                      </a:endParaRPr>
                    </a:p>
                    <a:p>
                      <a:pPr>
                        <a:spcBef>
                          <a:spcPts val="600"/>
                        </a:spcBef>
                        <a:spcAft>
                          <a:spcPts val="300"/>
                        </a:spcAft>
                      </a:pPr>
                      <a:r>
                        <a:rPr lang="cs-CZ" sz="1100" b="1" baseline="0" noProof="0" dirty="0">
                          <a:solidFill>
                            <a:schemeClr val="tx1"/>
                          </a:solidFill>
                          <a:effectLst/>
                          <a:latin typeface="+mn-lt"/>
                          <a:ea typeface="+mn-ea"/>
                          <a:cs typeface="Arial" panose="020B0604020202020204" pitchFamily="34" charset="0"/>
                        </a:rPr>
                        <a:t>Vlastník obsahu: </a:t>
                      </a:r>
                      <a:r>
                        <a:rPr lang="cs-CZ" sz="1100" b="1" baseline="0" noProof="0" dirty="0">
                          <a:solidFill>
                            <a:schemeClr val="tx1"/>
                          </a:solidFill>
                          <a:effectLst/>
                          <a:latin typeface="+mn-lt"/>
                          <a:ea typeface="+mn-ea"/>
                          <a:cs typeface="Arial" panose="020B0604020202020204" pitchFamily="34" charset="0"/>
                          <a:hlinkClick r:id="rId3"/>
                        </a:rPr>
                        <a:t>queriesattheborder@hmrc.gsi.gov.uk</a:t>
                      </a:r>
                      <a:endParaRPr lang="cs-CZ" sz="1100" b="1" noProof="0" dirty="0">
                        <a:solidFill>
                          <a:schemeClr val="tx1"/>
                        </a:solidFill>
                        <a:effectLst/>
                        <a:latin typeface="+mn-lt"/>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 xmlns:a16="http://schemas.microsoft.com/office/drawing/2014/main" val="10001"/>
                  </a:ext>
                </a:extLst>
              </a:tr>
            </a:tbl>
          </a:graphicData>
        </a:graphic>
      </p:graphicFrame>
      <p:sp>
        <p:nvSpPr>
          <p:cNvPr id="9" name="Footer Placeholder 4"/>
          <p:cNvSpPr>
            <a:spLocks noGrp="1"/>
          </p:cNvSpPr>
          <p:nvPr>
            <p:ph type="ftr" sz="quarter" idx="11"/>
          </p:nvPr>
        </p:nvSpPr>
        <p:spPr>
          <a:xfrm>
            <a:off x="7598766" y="6363845"/>
            <a:ext cx="4114800" cy="365125"/>
          </a:xfrm>
        </p:spPr>
        <p:txBody>
          <a:bodyPr/>
          <a:lstStyle/>
          <a:p>
            <a:r>
              <a:rPr lang="cs-CZ" dirty="0"/>
              <a:t>ÚŘEDNÍ DOK. </a:t>
            </a:r>
          </a:p>
        </p:txBody>
      </p:sp>
      <p:pic>
        <p:nvPicPr>
          <p:cNvPr id="5" name="Picture 4"/>
          <p:cNvPicPr/>
          <p:nvPr/>
        </p:nvPicPr>
        <p:blipFill rotWithShape="1">
          <a:blip r:embed="rId4"/>
          <a:srcRect l="3903"/>
          <a:stretch/>
        </p:blipFill>
        <p:spPr>
          <a:xfrm>
            <a:off x="721453" y="905423"/>
            <a:ext cx="1552379" cy="724535"/>
          </a:xfrm>
          <a:prstGeom prst="rect">
            <a:avLst/>
          </a:prstGeom>
        </p:spPr>
      </p:pic>
    </p:spTree>
    <p:extLst>
      <p:ext uri="{BB962C8B-B14F-4D97-AF65-F5344CB8AC3E}">
        <p14:creationId xmlns:p14="http://schemas.microsoft.com/office/powerpoint/2010/main" val="402811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0"/>
            <a:ext cx="11861267" cy="761545"/>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nákladní doprava - kontroly rostlin a rostlinolékařské kontroly</a:t>
            </a:r>
          </a:p>
          <a:p>
            <a:pPr defTabSz="914156"/>
            <a:endParaRPr lang="cs-CZ" dirty="0">
              <a:solidFill>
                <a:schemeClr val="tx1"/>
              </a:solidFill>
            </a:endParaRPr>
          </a:p>
        </p:txBody>
      </p:sp>
      <p:sp>
        <p:nvSpPr>
          <p:cNvPr id="28" name="Rectangle 27"/>
          <p:cNvSpPr/>
          <p:nvPr/>
        </p:nvSpPr>
        <p:spPr>
          <a:xfrm>
            <a:off x="137958" y="4709194"/>
            <a:ext cx="11861268" cy="70200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endParaRPr lang="cs-CZ" sz="1200" dirty="0">
              <a:solidFill>
                <a:schemeClr val="tx1"/>
              </a:solidFill>
            </a:endParaRPr>
          </a:p>
          <a:p>
            <a:pPr marL="228600" indent="-228600" defTabSz="914156">
              <a:buFont typeface="+mj-lt"/>
              <a:buAutoNum type="arabicPeriod"/>
            </a:pPr>
            <a:r>
              <a:rPr lang="cs-CZ" sz="1200" dirty="0">
                <a:solidFill>
                  <a:schemeClr val="tx1"/>
                </a:solidFill>
              </a:rPr>
              <a:t>Včasná žádost o rostlinolékařská osvědčení ve vyvážejícím členském státě</a:t>
            </a:r>
          </a:p>
          <a:p>
            <a:pPr marL="228600" indent="-228600" defTabSz="914156">
              <a:buFont typeface="+mj-lt"/>
              <a:buAutoNum type="arabicPeriod"/>
            </a:pPr>
            <a:r>
              <a:rPr lang="cs-CZ" sz="1200" dirty="0">
                <a:solidFill>
                  <a:schemeClr val="tx1"/>
                </a:solidFill>
              </a:rPr>
              <a:t>Včasné předběžné oznámení APHA</a:t>
            </a:r>
          </a:p>
          <a:p>
            <a:pPr defTabSz="914156"/>
            <a:endParaRPr lang="cs-CZ" sz="1200" dirty="0">
              <a:solidFill>
                <a:schemeClr val="tx1"/>
              </a:solidFill>
            </a:endParaRPr>
          </a:p>
        </p:txBody>
      </p:sp>
      <p:sp>
        <p:nvSpPr>
          <p:cNvPr id="35" name="Rectangle 34"/>
          <p:cNvSpPr/>
          <p:nvPr/>
        </p:nvSpPr>
        <p:spPr>
          <a:xfrm>
            <a:off x="137958" y="417256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endParaRPr lang="cs-CZ" sz="1200" dirty="0">
              <a:solidFill>
                <a:schemeClr val="tx1"/>
              </a:solidFill>
            </a:endParaRPr>
          </a:p>
          <a:p>
            <a:pPr defTabSz="914156"/>
            <a:r>
              <a:rPr lang="cs-CZ" sz="1200" dirty="0">
                <a:solidFill>
                  <a:schemeClr val="tx1"/>
                </a:solidFill>
              </a:rPr>
              <a:t>Pokud není v odchozím přístavu EU k dispozici certifikát SPS, mohou být zásilky zadrženy / zpožděny / vráceny, pokud nejsou splněny zákonné požadavky Spojeného království.</a:t>
            </a:r>
          </a:p>
        </p:txBody>
      </p:sp>
      <p:sp>
        <p:nvSpPr>
          <p:cNvPr id="2" name="Slide Number Placeholder 1"/>
          <p:cNvSpPr>
            <a:spLocks noGrp="1"/>
          </p:cNvSpPr>
          <p:nvPr>
            <p:ph type="sldNum" sz="quarter" idx="12"/>
          </p:nvPr>
        </p:nvSpPr>
        <p:spPr>
          <a:xfrm>
            <a:off x="11654776" y="6329763"/>
            <a:ext cx="365588" cy="365125"/>
          </a:xfrm>
        </p:spPr>
        <p:txBody>
          <a:bodyPr/>
          <a:lstStyle/>
          <a:p>
            <a:fld id="{CB8872E7-E8E3-4D11-9C66-3A8487BE4944}" type="slidenum">
              <a:rPr lang="cs-CZ" smtClean="0">
                <a:solidFill>
                  <a:prstClr val="black">
                    <a:tint val="75000"/>
                  </a:prstClr>
                </a:solidFill>
              </a:rPr>
              <a:pPr/>
              <a:t>10</a:t>
            </a:fld>
            <a:endParaRPr lang="cs-CZ" dirty="0">
              <a:solidFill>
                <a:prstClr val="black">
                  <a:tint val="75000"/>
                </a:prstClr>
              </a:solidFill>
            </a:endParaRPr>
          </a:p>
        </p:txBody>
      </p:sp>
      <p:sp>
        <p:nvSpPr>
          <p:cNvPr id="17" name="Rectangle 16"/>
          <p:cNvSpPr/>
          <p:nvPr/>
        </p:nvSpPr>
        <p:spPr>
          <a:xfrm>
            <a:off x="159097" y="2997290"/>
            <a:ext cx="4967708" cy="106319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050" dirty="0">
                <a:solidFill>
                  <a:schemeClr val="tx1"/>
                </a:solidFill>
                <a:cs typeface="Arial" panose="020B0604020202020204" pitchFamily="34" charset="0"/>
              </a:rPr>
              <a:t>Rostliny a rostlinné produkty EU budou i nadále proudit přes hranice, aniž by se musely zastavit za účelem fyzických rostlinolékařských kontrol. Kontroly zásilek procházejících přes EU ze třetích zemí a vstupujících do přístavů RoRo se budou provádět v obchodních prostorách. Alternativně se obchodník rozhodne vstoupit v DPE, které není RoRo, kde se budou provádět rostlinolékařské kontroly na hranici jako v současnosti.</a:t>
            </a:r>
          </a:p>
        </p:txBody>
      </p:sp>
      <p:sp>
        <p:nvSpPr>
          <p:cNvPr id="20" name="Rectangle 19"/>
          <p:cNvSpPr/>
          <p:nvPr/>
        </p:nvSpPr>
        <p:spPr>
          <a:xfrm>
            <a:off x="5172449" y="2997290"/>
            <a:ext cx="6847915" cy="106319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r>
              <a:rPr lang="cs-CZ" sz="1200" dirty="0">
                <a:solidFill>
                  <a:schemeClr val="tx1"/>
                </a:solidFill>
                <a:cs typeface="Arial" panose="020B0604020202020204" pitchFamily="34" charset="0"/>
              </a:rPr>
              <a:t>Aby byly splněny zákonné požadavky Spojeného království a řešeno fytosanitární riziko.</a:t>
            </a:r>
          </a:p>
          <a:p>
            <a:pPr marL="228600" indent="-228600" defTabSz="914156">
              <a:buFont typeface="+mj-lt"/>
              <a:buAutoNum type="arabicPeriod"/>
            </a:pPr>
            <a:r>
              <a:rPr lang="cs-CZ" sz="1200" dirty="0">
                <a:solidFill>
                  <a:schemeClr val="tx1"/>
                </a:solidFill>
                <a:cs typeface="Arial" panose="020B0604020202020204" pitchFamily="34" charset="0"/>
              </a:rPr>
              <a:t>Aby rostliny mohly vstupovat do Spojeného království s příslušnými kontrolami.</a:t>
            </a:r>
          </a:p>
        </p:txBody>
      </p:sp>
      <p:sp>
        <p:nvSpPr>
          <p:cNvPr id="24" name="Rectangle 23"/>
          <p:cNvSpPr/>
          <p:nvPr/>
        </p:nvSpPr>
        <p:spPr>
          <a:xfrm>
            <a:off x="127389" y="5376315"/>
            <a:ext cx="11882406" cy="9748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914156"/>
            <a:r>
              <a:rPr lang="cs-CZ" sz="1200" dirty="0">
                <a:solidFill>
                  <a:schemeClr val="tx1"/>
                </a:solidFill>
              </a:rPr>
              <a:t>Technické informace týkající se rostlin - </a:t>
            </a:r>
            <a:r>
              <a:rPr lang="cs-CZ" sz="1200" dirty="0">
                <a:solidFill>
                  <a:srgbClr val="FF0000"/>
                </a:solidFill>
                <a:hlinkClick r:id="rId2"/>
              </a:rPr>
              <a:t>https://www.gov.uk/guidance/importing-and-exporting-plants-and-plant-products-if-theres-no-withdrawal-deal</a:t>
            </a:r>
            <a:r>
              <a:rPr lang="cs-CZ" sz="1200" dirty="0">
                <a:solidFill>
                  <a:srgbClr val="FF0000"/>
                </a:solidFill>
              </a:rPr>
              <a:t> </a:t>
            </a:r>
          </a:p>
          <a:p>
            <a:pPr defTabSz="914156"/>
            <a:r>
              <a:rPr lang="cs-CZ" sz="1200" dirty="0">
                <a:solidFill>
                  <a:prstClr val="black"/>
                </a:solidFill>
              </a:rPr>
              <a:t>Další informace </a:t>
            </a:r>
            <a:r>
              <a:rPr lang="cs-CZ" sz="1200" dirty="0">
                <a:solidFill>
                  <a:schemeClr val="tx1"/>
                </a:solidFill>
              </a:rPr>
              <a:t>- </a:t>
            </a:r>
            <a:r>
              <a:rPr lang="cs-CZ" sz="1200" dirty="0">
                <a:solidFill>
                  <a:schemeClr val="tx1"/>
                </a:solidFill>
                <a:hlinkClick r:id="rId3"/>
              </a:rPr>
              <a:t>https://www.gov.uk/government/publications/plant-species-by-import-category</a:t>
            </a:r>
            <a:r>
              <a:rPr lang="cs-CZ" sz="1200" dirty="0">
                <a:solidFill>
                  <a:schemeClr val="tx1"/>
                </a:solidFill>
              </a:rPr>
              <a:t> - </a:t>
            </a:r>
            <a:r>
              <a:rPr lang="cs-CZ" sz="1200" dirty="0">
                <a:solidFill>
                  <a:schemeClr val="tx1"/>
                </a:solidFill>
                <a:hlinkClick r:id="rId4"/>
              </a:rPr>
              <a:t>https://www.gov.uk/government/publications/plant-imports-additional-declarations-for-phytosanitary-certificates</a:t>
            </a:r>
            <a:endParaRPr lang="cs-CZ" sz="1200" b="1" dirty="0">
              <a:solidFill>
                <a:srgbClr val="FF0000"/>
              </a:solidFill>
            </a:endParaRPr>
          </a:p>
        </p:txBody>
      </p:sp>
      <p:sp>
        <p:nvSpPr>
          <p:cNvPr id="9" name="Rectangle 8"/>
          <p:cNvSpPr/>
          <p:nvPr/>
        </p:nvSpPr>
        <p:spPr>
          <a:xfrm>
            <a:off x="159097" y="839253"/>
            <a:ext cx="11850698" cy="211980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150" b="1" u="sng" dirty="0">
                <a:solidFill>
                  <a:schemeClr val="tx1"/>
                </a:solidFill>
              </a:rPr>
              <a:t>Požadavky</a:t>
            </a:r>
          </a:p>
          <a:p>
            <a:pPr marL="228600" indent="-228600" defTabSz="914156">
              <a:buFont typeface="+mj-lt"/>
              <a:buAutoNum type="arabicPeriod"/>
            </a:pPr>
            <a:r>
              <a:rPr lang="cs-CZ" sz="1150" dirty="0">
                <a:solidFill>
                  <a:schemeClr val="tx1"/>
                </a:solidFill>
              </a:rPr>
              <a:t>V případě regulovaných rostlin / rostlinných produktů z EU - dovozci předem oznámí APHA (v Anglii a Walesu nebo příslušné přenesené správě) příjezd regulované zásilky pomocí systému PEACH, ale zboží nebude na hranici </a:t>
            </a:r>
            <a:r>
              <a:rPr lang="cs-CZ" sz="1150" dirty="0" smtClean="0">
                <a:solidFill>
                  <a:schemeClr val="tx1"/>
                </a:solidFill>
              </a:rPr>
              <a:t>drženo.</a:t>
            </a:r>
            <a:endParaRPr lang="cs-CZ" sz="1150" dirty="0">
              <a:solidFill>
                <a:schemeClr val="tx1"/>
              </a:solidFill>
            </a:endParaRPr>
          </a:p>
          <a:p>
            <a:pPr marL="228600" indent="-228600" defTabSz="914156">
              <a:buFont typeface="+mj-lt"/>
              <a:buAutoNum type="arabicPeriod"/>
            </a:pPr>
            <a:r>
              <a:rPr lang="cs-CZ" sz="1150" dirty="0">
                <a:solidFill>
                  <a:schemeClr val="tx1"/>
                </a:solidFill>
              </a:rPr>
              <a:t>V případě regulovaných rostlin / rostlinných produktů z EU – dálkové kontroly dokladů a totožnosti prováděné rostlinolékařskými inspektory po hranici. V případě neregulovaných rostlin / rostlinných produktů z EU (ovoce, zelenina, řezané květiny) nebudou prováděny žádné rostlinolékařské </a:t>
            </a:r>
            <a:r>
              <a:rPr lang="cs-CZ" sz="1150" dirty="0" smtClean="0">
                <a:solidFill>
                  <a:schemeClr val="tx1"/>
                </a:solidFill>
              </a:rPr>
              <a:t>kontroly.</a:t>
            </a:r>
            <a:endParaRPr lang="cs-CZ" sz="1150" dirty="0">
              <a:solidFill>
                <a:schemeClr val="tx1"/>
              </a:solidFill>
            </a:endParaRPr>
          </a:p>
          <a:p>
            <a:pPr marL="228600" indent="-228600" defTabSz="914156">
              <a:buFont typeface="+mj-lt"/>
              <a:buAutoNum type="arabicPeriod"/>
            </a:pPr>
            <a:r>
              <a:rPr lang="cs-CZ" sz="1150" dirty="0">
                <a:solidFill>
                  <a:schemeClr val="tx1"/>
                </a:solidFill>
              </a:rPr>
              <a:t>Zásilky přicházející tranzitem ze třetích zemí přes EU do Spojeného království;</a:t>
            </a:r>
          </a:p>
          <a:p>
            <a:pPr marL="628650" lvl="1" indent="-171450" defTabSz="914156">
              <a:buFont typeface="Arial" panose="020B0604020202020204" pitchFamily="34" charset="0"/>
              <a:buChar char="•"/>
            </a:pPr>
            <a:r>
              <a:rPr lang="cs-CZ" sz="1150" dirty="0">
                <a:solidFill>
                  <a:schemeClr val="tx1"/>
                </a:solidFill>
              </a:rPr>
              <a:t>EU již nebude povinna provádět kontroly na prvním místě vstupu, i když je-li zásilka propuštěna k celnímu odbavení, proběhnou rostlinolékařské kontroly EU a komodita se stane pro účely biologické bezpečnosti zbožím </a:t>
            </a:r>
            <a:r>
              <a:rPr lang="cs-CZ" sz="1150" dirty="0" smtClean="0">
                <a:solidFill>
                  <a:schemeClr val="tx1"/>
                </a:solidFill>
              </a:rPr>
              <a:t>EU.</a:t>
            </a:r>
            <a:endParaRPr lang="cs-CZ" sz="1150" dirty="0">
              <a:solidFill>
                <a:schemeClr val="tx1"/>
              </a:solidFill>
            </a:endParaRPr>
          </a:p>
          <a:p>
            <a:pPr marL="628650" lvl="1" indent="-171450" defTabSz="914156">
              <a:buFont typeface="Arial" panose="020B0604020202020204" pitchFamily="34" charset="0"/>
              <a:buChar char="•"/>
            </a:pPr>
            <a:r>
              <a:rPr lang="cs-CZ" sz="1150" dirty="0">
                <a:solidFill>
                  <a:schemeClr val="tx1"/>
                </a:solidFill>
              </a:rPr>
              <a:t>Zboží ze třetích zemí, které přijíždí do přístavů RoRo, se bude přesune do vnitrozemí za účelem kontroly v autorizovaných obchodních </a:t>
            </a:r>
            <a:r>
              <a:rPr lang="cs-CZ" sz="1150" dirty="0" smtClean="0">
                <a:solidFill>
                  <a:schemeClr val="tx1"/>
                </a:solidFill>
              </a:rPr>
              <a:t>místech.</a:t>
            </a:r>
            <a:endParaRPr lang="cs-CZ" sz="1150" dirty="0">
              <a:solidFill>
                <a:schemeClr val="tx1"/>
              </a:solidFill>
            </a:endParaRPr>
          </a:p>
          <a:p>
            <a:pPr marL="628650" lvl="1" indent="-171450" defTabSz="914156">
              <a:buFont typeface="Arial" panose="020B0604020202020204" pitchFamily="34" charset="0"/>
              <a:buChar char="•"/>
            </a:pPr>
            <a:r>
              <a:rPr lang="cs-CZ" sz="1150" dirty="0">
                <a:solidFill>
                  <a:schemeClr val="tx1"/>
                </a:solidFill>
              </a:rPr>
              <a:t>Úpravy systémů IT pro rostlinolékařské kontroly pro automatické odbavení zboží prostřednictvím celních systémů v přístavech RoRo, které zajistí, že zásilky nebudou drženy na </a:t>
            </a:r>
            <a:r>
              <a:rPr lang="cs-CZ" sz="1150" dirty="0" smtClean="0">
                <a:solidFill>
                  <a:schemeClr val="tx1"/>
                </a:solidFill>
              </a:rPr>
              <a:t>hranici.</a:t>
            </a:r>
            <a:endParaRPr lang="cs-CZ" sz="1150" dirty="0">
              <a:solidFill>
                <a:schemeClr val="tx1"/>
              </a:solidFill>
            </a:endParaRPr>
          </a:p>
          <a:p>
            <a:pPr defTabSz="914156"/>
            <a:r>
              <a:rPr lang="cs-CZ" sz="1150" dirty="0">
                <a:solidFill>
                  <a:schemeClr val="tx1"/>
                </a:solidFill>
              </a:rPr>
              <a:t>4. Dřevěný obalový materiál včetně palet a beden musí být v souladu s ISPM15 (ošetřen a označen). </a:t>
            </a:r>
          </a:p>
          <a:p>
            <a:pPr defTabSz="914156"/>
            <a:endParaRPr lang="cs-CZ" sz="115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371534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zboží – Požadavky na ohrožené druhy regulované podle úmluvy CITES</a:t>
            </a:r>
          </a:p>
          <a:p>
            <a:pPr defTabSz="914156"/>
            <a:r>
              <a:rPr lang="cs-CZ" b="1" dirty="0">
                <a:solidFill>
                  <a:schemeClr val="tx1"/>
                </a:solidFill>
              </a:rPr>
              <a:t>(Úmluva o mezinárodním obchodu s ohroženými druhy)</a:t>
            </a:r>
          </a:p>
          <a:p>
            <a:pPr defTabSz="914156"/>
            <a:endParaRPr lang="cs-CZ" dirty="0">
              <a:solidFill>
                <a:schemeClr val="tx1"/>
              </a:solidFill>
            </a:endParaRPr>
          </a:p>
        </p:txBody>
      </p:sp>
      <p:sp>
        <p:nvSpPr>
          <p:cNvPr id="28" name="Rectangle 27"/>
          <p:cNvSpPr/>
          <p:nvPr/>
        </p:nvSpPr>
        <p:spPr>
          <a:xfrm>
            <a:off x="169665" y="5111857"/>
            <a:ext cx="11861268" cy="62842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endParaRPr lang="cs-CZ" sz="1200" dirty="0">
              <a:solidFill>
                <a:schemeClr val="tx1"/>
              </a:solidFill>
            </a:endParaRPr>
          </a:p>
          <a:p>
            <a:pPr marL="228600" indent="-228600" defTabSz="914156">
              <a:buFont typeface="+mj-lt"/>
              <a:buAutoNum type="arabicPeriod"/>
            </a:pPr>
            <a:r>
              <a:rPr lang="cs-CZ" sz="1200" dirty="0">
                <a:solidFill>
                  <a:schemeClr val="tx1"/>
                </a:solidFill>
              </a:rPr>
              <a:t>Včasná žádost o povolení CITES nebo oznámení o dovozu / vývozu</a:t>
            </a:r>
          </a:p>
          <a:p>
            <a:pPr marL="228600" indent="-228600" defTabSz="914156">
              <a:buFont typeface="+mj-lt"/>
              <a:buAutoNum type="arabicPeriod"/>
            </a:pPr>
            <a:r>
              <a:rPr lang="cs-CZ" sz="1200" dirty="0">
                <a:solidFill>
                  <a:schemeClr val="tx1"/>
                </a:solidFill>
              </a:rPr>
              <a:t>Použijte určené přístavy CITES pro vstup a výstup mezi Spojeným královstvím a EU. Viz </a:t>
            </a:r>
            <a:r>
              <a:rPr lang="cs-CZ" sz="1200" dirty="0">
                <a:solidFill>
                  <a:schemeClr val="tx1"/>
                </a:solidFill>
                <a:hlinkClick r:id="rId3"/>
              </a:rPr>
              <a:t>https://www.gov.uk/guidance/trading-cites-listed-species-through-uk-ports-and-airports-after-brexit</a:t>
            </a:r>
            <a:r>
              <a:rPr lang="cs-CZ" sz="1200" dirty="0">
                <a:solidFill>
                  <a:schemeClr val="tx1"/>
                </a:solidFill>
              </a:rPr>
              <a:t> </a:t>
            </a:r>
          </a:p>
        </p:txBody>
      </p:sp>
      <p:sp>
        <p:nvSpPr>
          <p:cNvPr id="35" name="Rectangle 34"/>
          <p:cNvSpPr/>
          <p:nvPr/>
        </p:nvSpPr>
        <p:spPr>
          <a:xfrm>
            <a:off x="174949" y="4463905"/>
            <a:ext cx="11850699" cy="64795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endParaRPr lang="cs-CZ" sz="1200" dirty="0">
              <a:solidFill>
                <a:schemeClr val="tx1"/>
              </a:solidFill>
            </a:endParaRPr>
          </a:p>
          <a:p>
            <a:pPr defTabSz="914156"/>
            <a:r>
              <a:rPr lang="cs-CZ" sz="1200" dirty="0">
                <a:solidFill>
                  <a:schemeClr val="tx1"/>
                </a:solidFill>
              </a:rPr>
              <a:t>Není-li v místě vstupu do Spojeného království předloženo žádné platné dovozní povolení CITES a nezbytné vývozní povolení nebo osvědčení, zboží nebude moci pokračovat a může být zabaveno, protože se jedná o požadavek na dovoz</a:t>
            </a:r>
            <a:r>
              <a:rPr lang="cs-CZ" sz="1200" dirty="0" smtClean="0">
                <a:solidFill>
                  <a:schemeClr val="tx1"/>
                </a:solidFill>
              </a:rPr>
              <a:t>.</a:t>
            </a:r>
            <a:endParaRPr lang="cs-CZ" sz="1200" dirty="0">
              <a:solidFill>
                <a:schemeClr val="tx1"/>
              </a:solidFill>
            </a:endParaRPr>
          </a:p>
          <a:p>
            <a:pPr defTabSz="914156"/>
            <a:endParaRPr lang="cs-CZ" sz="1200" dirty="0">
              <a:solidFill>
                <a:schemeClr val="tx1"/>
              </a:solidFill>
            </a:endParaRPr>
          </a:p>
        </p:txBody>
      </p:sp>
      <p:sp>
        <p:nvSpPr>
          <p:cNvPr id="2" name="Slide Number Placeholder 1"/>
          <p:cNvSpPr>
            <a:spLocks noGrp="1"/>
          </p:cNvSpPr>
          <p:nvPr>
            <p:ph type="sldNum" sz="quarter" idx="12"/>
          </p:nvPr>
        </p:nvSpPr>
        <p:spPr>
          <a:xfrm>
            <a:off x="11629091" y="6490996"/>
            <a:ext cx="391273" cy="365125"/>
          </a:xfrm>
        </p:spPr>
        <p:txBody>
          <a:bodyPr/>
          <a:lstStyle/>
          <a:p>
            <a:fld id="{CB8872E7-E8E3-4D11-9C66-3A8487BE4944}" type="slidenum">
              <a:rPr lang="cs-CZ" smtClean="0">
                <a:solidFill>
                  <a:prstClr val="black">
                    <a:tint val="75000"/>
                  </a:prstClr>
                </a:solidFill>
              </a:rPr>
              <a:pPr/>
              <a:t>11</a:t>
            </a:fld>
            <a:endParaRPr lang="cs-CZ" dirty="0">
              <a:solidFill>
                <a:prstClr val="black">
                  <a:tint val="75000"/>
                </a:prstClr>
              </a:solidFill>
            </a:endParaRPr>
          </a:p>
        </p:txBody>
      </p:sp>
      <p:sp>
        <p:nvSpPr>
          <p:cNvPr id="17" name="Rectangle 16"/>
          <p:cNvSpPr/>
          <p:nvPr/>
        </p:nvSpPr>
        <p:spPr>
          <a:xfrm>
            <a:off x="169665" y="3545568"/>
            <a:ext cx="2175226" cy="90141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200" dirty="0">
                <a:solidFill>
                  <a:schemeClr val="tx1"/>
                </a:solidFill>
                <a:cs typeface="Arial" panose="020B0604020202020204" pitchFamily="34" charset="0"/>
              </a:rPr>
              <a:t>V okamžiku opuštění EU a v prvním místě vstupu do Spojeného království.</a:t>
            </a:r>
          </a:p>
        </p:txBody>
      </p:sp>
      <p:sp>
        <p:nvSpPr>
          <p:cNvPr id="20" name="Rectangle 19"/>
          <p:cNvSpPr/>
          <p:nvPr/>
        </p:nvSpPr>
        <p:spPr>
          <a:xfrm>
            <a:off x="2399251" y="3545568"/>
            <a:ext cx="9621113" cy="91937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r>
              <a:rPr lang="cs-CZ" sz="1200" dirty="0">
                <a:solidFill>
                  <a:schemeClr val="tx1"/>
                </a:solidFill>
                <a:cs typeface="Arial" panose="020B0604020202020204" pitchFamily="34" charset="0"/>
              </a:rPr>
              <a:t>Za účelem splnění našich mezinárodních požadavků vyplývajících z úmluvy CITES</a:t>
            </a:r>
          </a:p>
        </p:txBody>
      </p:sp>
      <p:sp>
        <p:nvSpPr>
          <p:cNvPr id="24" name="Rectangle 23"/>
          <p:cNvSpPr/>
          <p:nvPr/>
        </p:nvSpPr>
        <p:spPr>
          <a:xfrm>
            <a:off x="169665" y="5792669"/>
            <a:ext cx="11882406" cy="10452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914156"/>
            <a:r>
              <a:rPr lang="cs-CZ" sz="1200" dirty="0">
                <a:solidFill>
                  <a:schemeClr val="tx1"/>
                </a:solidFill>
              </a:rPr>
              <a:t>Technické informace týkající CITES - </a:t>
            </a:r>
            <a:r>
              <a:rPr lang="cs-CZ" sz="1200" dirty="0">
                <a:solidFill>
                  <a:schemeClr val="tx1"/>
                </a:solidFill>
                <a:hlinkClick r:id="rId4"/>
              </a:rPr>
              <a:t>https://</a:t>
            </a:r>
            <a:r>
              <a:rPr lang="cs-CZ" sz="1200" dirty="0" smtClean="0">
                <a:solidFill>
                  <a:schemeClr val="tx1"/>
                </a:solidFill>
                <a:hlinkClick r:id="rId4"/>
              </a:rPr>
              <a:t>www.gov.uk/guidance/trading-and-moving-endangered-species-protected-by-cites-if-theres-no-withdrawal-deal</a:t>
            </a:r>
            <a:endParaRPr lang="cs-CZ" sz="1200" dirty="0">
              <a:solidFill>
                <a:schemeClr val="tx1"/>
              </a:solidFill>
            </a:endParaRPr>
          </a:p>
          <a:p>
            <a:pPr defTabSz="914156"/>
            <a:r>
              <a:rPr lang="cs-CZ" sz="1200" dirty="0">
                <a:solidFill>
                  <a:schemeClr val="tx1"/>
                </a:solidFill>
              </a:rPr>
              <a:t>Britská vstupní místa CITES (v případě scénáře bez dohody) – </a:t>
            </a:r>
            <a:r>
              <a:rPr lang="cs-CZ" sz="1200" dirty="0">
                <a:solidFill>
                  <a:schemeClr val="tx1"/>
                </a:solidFill>
                <a:hlinkClick r:id="rId3"/>
              </a:rPr>
              <a:t>https://www.gov.uk/guidance/trading-cites-listed-species-through-uk-ports-and-airports-after-brexit</a:t>
            </a:r>
            <a:endParaRPr lang="cs-CZ" sz="1200" dirty="0">
              <a:solidFill>
                <a:schemeClr val="tx1"/>
              </a:solidFill>
            </a:endParaRPr>
          </a:p>
          <a:p>
            <a:pPr defTabSz="914156"/>
            <a:r>
              <a:rPr lang="cs-CZ" sz="1200" dirty="0">
                <a:solidFill>
                  <a:schemeClr val="tx1"/>
                </a:solidFill>
              </a:rPr>
              <a:t>Vstupní místa CITES v EU (aktuální stav) - </a:t>
            </a:r>
            <a:r>
              <a:rPr lang="cs-CZ" sz="1200" dirty="0">
                <a:solidFill>
                  <a:schemeClr val="tx1"/>
                </a:solidFill>
                <a:hlinkClick r:id="rId5"/>
              </a:rPr>
              <a:t>http://ec.europa.eu/environment/cites/pdf/list_points_of_entry.pdf</a:t>
            </a:r>
            <a:endParaRPr lang="cs-CZ" sz="1200" dirty="0">
              <a:solidFill>
                <a:schemeClr val="tx1"/>
              </a:solidFill>
            </a:endParaRPr>
          </a:p>
        </p:txBody>
      </p:sp>
      <p:sp>
        <p:nvSpPr>
          <p:cNvPr id="9" name="Rectangle 8"/>
          <p:cNvSpPr/>
          <p:nvPr/>
        </p:nvSpPr>
        <p:spPr>
          <a:xfrm>
            <a:off x="159096" y="873745"/>
            <a:ext cx="11861268" cy="26082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endParaRPr lang="cs-CZ" sz="1200" dirty="0">
              <a:solidFill>
                <a:schemeClr val="tx1"/>
              </a:solidFill>
            </a:endParaRPr>
          </a:p>
          <a:p>
            <a:pPr marL="228600" indent="-228600" defTabSz="914156">
              <a:buFont typeface="+mj-lt"/>
              <a:buAutoNum type="arabicPeriod"/>
            </a:pPr>
            <a:r>
              <a:rPr lang="cs-CZ" sz="1200" dirty="0">
                <a:solidFill>
                  <a:schemeClr val="tx1"/>
                </a:solidFill>
              </a:rPr>
              <a:t>Druhy uvedené na seznamu podle předpisů CITES a dovážené do Spojeného království z EU budou vyžadovat dovozní povolení CITES nebo oznámení o dovozu a mohou vyžadovat vývozní povolení, potvrzení o zpětném vývozu nebo osvědčení o původu. Přesný postup bude záviset na příloze, ve které je daný druh uveden. </a:t>
            </a:r>
          </a:p>
          <a:p>
            <a:pPr marL="685800" lvl="1" indent="-228600" defTabSz="914156">
              <a:buFont typeface="Arial" panose="020B0604020202020204" pitchFamily="34" charset="0"/>
              <a:buChar char="•"/>
            </a:pPr>
            <a:r>
              <a:rPr lang="cs-CZ" sz="1200" dirty="0">
                <a:solidFill>
                  <a:schemeClr val="tx1"/>
                </a:solidFill>
              </a:rPr>
              <a:t>Příloha A </a:t>
            </a:r>
            <a:r>
              <a:rPr lang="cs-CZ" sz="1200" dirty="0">
                <a:solidFill>
                  <a:schemeClr val="tx1"/>
                </a:solidFill>
              </a:rPr>
              <a:t>a</a:t>
            </a:r>
            <a:r>
              <a:rPr lang="cs-CZ" sz="1200" dirty="0">
                <a:solidFill>
                  <a:schemeClr val="tx1"/>
                </a:solidFill>
              </a:rPr>
              <a:t> B: dovoz do Spojeného království z EU by vyžadoval vývozní povolení (nebo potvrzení o zpětném vývozu) ze země vývozu v EU country a dovozní povolení od APHA.</a:t>
            </a:r>
          </a:p>
          <a:p>
            <a:pPr marL="685800" lvl="1" indent="-228600" defTabSz="914156">
              <a:buFont typeface="Arial" panose="020B0604020202020204" pitchFamily="34" charset="0"/>
              <a:buChar char="•"/>
            </a:pPr>
            <a:r>
              <a:rPr lang="cs-CZ" sz="1200" dirty="0">
                <a:solidFill>
                  <a:schemeClr val="tx1"/>
                </a:solidFill>
              </a:rPr>
              <a:t>Příloha C: dovoz do Spojeného království z EU by vyžadoval vývozní povolení, potvrzení o zpětném vývozu nebo osvědčení o původu ze země vývozu v EU a oznámení o dovozu při vstupu do Spojeného království.</a:t>
            </a:r>
          </a:p>
          <a:p>
            <a:pPr marL="685800" lvl="1" indent="-228600" defTabSz="914156">
              <a:buFont typeface="Arial" panose="020B0604020202020204" pitchFamily="34" charset="0"/>
              <a:buChar char="•"/>
            </a:pPr>
            <a:r>
              <a:rPr lang="cs-CZ" sz="1200" dirty="0">
                <a:solidFill>
                  <a:schemeClr val="tx1"/>
                </a:solidFill>
              </a:rPr>
              <a:t>Příloha D: dovoz do Spojeného království z EU by vyžadoval oznámení o dovozu při vstupu do Spojeného království.</a:t>
            </a:r>
          </a:p>
          <a:p>
            <a:pPr marL="228600" indent="-228600" defTabSz="914156">
              <a:buFont typeface="+mj-lt"/>
              <a:buAutoNum type="arabicPeriod"/>
            </a:pPr>
            <a:r>
              <a:rPr lang="cs-CZ" sz="1200" dirty="0">
                <a:solidFill>
                  <a:schemeClr val="tx1"/>
                </a:solidFill>
              </a:rPr>
              <a:t>Vývozní povolení (nebo potvrzení o zpětném vývozu) je při výstupu z EU opatřen razítkem celního úřadu a vývozní i dovozní povolení / oznámení je celním úředníkem při vstupu do Spojeného království opatřeno razítkem. </a:t>
            </a:r>
          </a:p>
          <a:p>
            <a:pPr marL="228600" indent="-228600" defTabSz="914156">
              <a:buFont typeface="+mj-lt"/>
              <a:buAutoNum type="arabicPeriod"/>
            </a:pPr>
            <a:r>
              <a:rPr lang="cs-CZ" sz="1200" dirty="0">
                <a:solidFill>
                  <a:schemeClr val="tx1"/>
                </a:solidFill>
              </a:rPr>
              <a:t>Vzorky CITES mohou vstoupit a opustit Spojené království pouze na určených vstupních místech CITES. </a:t>
            </a:r>
            <a:r>
              <a:rPr lang="cs-CZ" sz="1200" dirty="0" smtClean="0">
                <a:solidFill>
                  <a:schemeClr val="tx1"/>
                </a:solidFill>
              </a:rPr>
              <a:t>Pro </a:t>
            </a:r>
            <a:r>
              <a:rPr lang="cs-CZ" sz="1200" dirty="0">
                <a:solidFill>
                  <a:schemeClr val="tx1"/>
                </a:solidFill>
              </a:rPr>
              <a:t>bližší informace viz </a:t>
            </a:r>
            <a:r>
              <a:rPr lang="cs-CZ" sz="1200" dirty="0">
                <a:solidFill>
                  <a:schemeClr val="tx1"/>
                </a:solidFill>
                <a:hlinkClick r:id="rId3"/>
              </a:rPr>
              <a:t>https://</a:t>
            </a:r>
            <a:r>
              <a:rPr lang="cs-CZ" sz="1200" dirty="0" smtClean="0">
                <a:solidFill>
                  <a:schemeClr val="tx1"/>
                </a:solidFill>
                <a:hlinkClick r:id="rId3"/>
              </a:rPr>
              <a:t>www.gov.uk/guidance/trading-cites-listed-species-through-uk-ports-and-airports-after-brexit</a:t>
            </a:r>
            <a:r>
              <a:rPr lang="cs-CZ" sz="1200" dirty="0" smtClean="0">
                <a:solidFill>
                  <a:schemeClr val="tx1"/>
                </a:solidFill>
              </a:rPr>
              <a:t>.</a:t>
            </a:r>
            <a:endParaRPr lang="cs-CZ" sz="1200" dirty="0">
              <a:solidFill>
                <a:schemeClr val="tx1"/>
              </a:solidFill>
            </a:endParaRPr>
          </a:p>
          <a:p>
            <a:pPr marL="228600" indent="-228600" defTabSz="914156">
              <a:buFont typeface="+mj-lt"/>
              <a:buAutoNum type="arabicPeriod"/>
            </a:pPr>
            <a:r>
              <a:rPr lang="cs-CZ" sz="1200" dirty="0">
                <a:solidFill>
                  <a:schemeClr val="tx1"/>
                </a:solidFill>
              </a:rPr>
              <a:t>V závislosti na druhu vzorku CITES mohou být zavedeny další / doplňující požadavky, např. vývozní veterinární osvědčení pro živá zvířata atd. Prostudujte si prosím příslušnou část tohoto souboru.</a:t>
            </a:r>
          </a:p>
        </p:txBody>
      </p:sp>
      <p:sp>
        <p:nvSpPr>
          <p:cNvPr id="12" name="Footer Placeholder 4"/>
          <p:cNvSpPr>
            <a:spLocks noGrp="1"/>
          </p:cNvSpPr>
          <p:nvPr>
            <p:ph type="ftr" sz="quarter" idx="11"/>
          </p:nvPr>
        </p:nvSpPr>
        <p:spPr>
          <a:xfrm>
            <a:off x="8146343" y="6442725"/>
            <a:ext cx="4114800" cy="365125"/>
          </a:xfrm>
        </p:spPr>
        <p:txBody>
          <a:bodyPr/>
          <a:lstStyle/>
          <a:p>
            <a:r>
              <a:rPr lang="cs-CZ" dirty="0"/>
              <a:t>ÚŘEDNÍ DOK. </a:t>
            </a:r>
          </a:p>
        </p:txBody>
      </p:sp>
      <p:sp>
        <p:nvSpPr>
          <p:cNvPr id="3" name="TextBox 2"/>
          <p:cNvSpPr txBox="1"/>
          <p:nvPr/>
        </p:nvSpPr>
        <p:spPr>
          <a:xfrm>
            <a:off x="11530819" y="6486789"/>
            <a:ext cx="521252" cy="276999"/>
          </a:xfrm>
          <a:prstGeom prst="rect">
            <a:avLst/>
          </a:prstGeom>
          <a:noFill/>
        </p:spPr>
        <p:txBody>
          <a:bodyPr wrap="square" rtlCol="0">
            <a:spAutoFit/>
          </a:bodyPr>
          <a:lstStyle/>
          <a:p>
            <a:r>
              <a:rPr lang="cs-CZ" sz="1200" dirty="0">
                <a:solidFill>
                  <a:schemeClr val="bg1">
                    <a:lumMod val="75000"/>
                  </a:schemeClr>
                </a:solidFill>
              </a:rPr>
              <a:t>11</a:t>
            </a:r>
          </a:p>
        </p:txBody>
      </p:sp>
    </p:spTree>
    <p:extLst>
      <p:ext uri="{BB962C8B-B14F-4D97-AF65-F5344CB8AC3E}">
        <p14:creationId xmlns:p14="http://schemas.microsoft.com/office/powerpoint/2010/main" val="164677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nákladní doprava – Ministerstvo vnitra (Home Office) – celní stráž (Border Force)</a:t>
            </a:r>
          </a:p>
        </p:txBody>
      </p:sp>
      <p:sp>
        <p:nvSpPr>
          <p:cNvPr id="35" name="Rectangle 34"/>
          <p:cNvSpPr/>
          <p:nvPr/>
        </p:nvSpPr>
        <p:spPr>
          <a:xfrm>
            <a:off x="159094" y="4149347"/>
            <a:ext cx="11861268" cy="1531494"/>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marL="285750" lvl="1" indent="-285750">
              <a:lnSpc>
                <a:spcPct val="120000"/>
              </a:lnSpc>
              <a:spcBef>
                <a:spcPts val="0"/>
              </a:spcBef>
              <a:spcAft>
                <a:spcPts val="600"/>
              </a:spcAft>
            </a:pPr>
            <a:r>
              <a:rPr lang="cs-CZ" sz="1100" dirty="0">
                <a:solidFill>
                  <a:schemeClr val="tx1"/>
                </a:solidFill>
                <a:cs typeface="Arial" panose="020B0604020202020204" pitchFamily="34" charset="0"/>
              </a:rPr>
              <a:t>Celní stráž se zavázala řídit kontrolní procesy způsobem, který minimalizuje zpoždění nebo problémy s tokem nákladních vozidel přes přístavy RoRo. </a:t>
            </a:r>
          </a:p>
          <a:p>
            <a:pPr marL="285750" lvl="1" indent="-285750">
              <a:lnSpc>
                <a:spcPct val="120000"/>
              </a:lnSpc>
              <a:spcBef>
                <a:spcPts val="0"/>
              </a:spcBef>
              <a:spcAft>
                <a:spcPts val="600"/>
              </a:spcAft>
            </a:pPr>
            <a:r>
              <a:rPr lang="cs-CZ" sz="1100" b="1" dirty="0">
                <a:solidFill>
                  <a:schemeClr val="tx1"/>
                </a:solidFill>
                <a:cs typeface="Arial" panose="020B0604020202020204" pitchFamily="34" charset="0"/>
              </a:rPr>
              <a:t>Bezpečnost a zabezpečení</a:t>
            </a:r>
            <a:r>
              <a:rPr lang="cs-CZ" sz="1100" dirty="0">
                <a:solidFill>
                  <a:schemeClr val="tx1"/>
                </a:solidFill>
                <a:cs typeface="Arial" panose="020B0604020202020204" pitchFamily="34" charset="0"/>
              </a:rPr>
              <a:t>: Any Každé vozidlo a zásilka mohou být podrobeny hraničním kontrolám, jaké probíhají v současnosti, za účelem zajištění bezpečnosti, na základě zpravodajského přístupu založeného na riziku. Tyto kontroly budou pokračovat. </a:t>
            </a:r>
          </a:p>
          <a:p>
            <a:pPr marL="285750" lvl="1" indent="-285750">
              <a:lnSpc>
                <a:spcPct val="120000"/>
              </a:lnSpc>
              <a:spcBef>
                <a:spcPts val="0"/>
              </a:spcBef>
              <a:spcAft>
                <a:spcPts val="600"/>
              </a:spcAft>
            </a:pPr>
            <a:r>
              <a:rPr lang="cs-CZ" sz="1100" dirty="0">
                <a:solidFill>
                  <a:schemeClr val="tx1"/>
                </a:solidFill>
                <a:cs typeface="Arial" panose="020B0604020202020204" pitchFamily="34" charset="0"/>
              </a:rPr>
              <a:t>Celní stráž nebude vozidla systematicky zastavovat při vylodění, aby zkontrolovala, zda mají vyplněné správné celní prohlášení. </a:t>
            </a:r>
          </a:p>
          <a:p>
            <a:pPr marL="285750" lvl="1" indent="-285750">
              <a:lnSpc>
                <a:spcPct val="120000"/>
              </a:lnSpc>
              <a:spcBef>
                <a:spcPts val="0"/>
              </a:spcBef>
              <a:spcAft>
                <a:spcPts val="600"/>
              </a:spcAft>
            </a:pPr>
            <a:r>
              <a:rPr lang="cs-CZ" sz="1100" dirty="0">
                <a:solidFill>
                  <a:schemeClr val="tx1"/>
                </a:solidFill>
                <a:cs typeface="Arial" panose="020B0604020202020204" pitchFamily="34" charset="0"/>
              </a:rPr>
              <a:t>Není nutné zastavovat, pokud vás celní stráž ve svých výběrových místech nevyřadí z proudu. Pokud je to možné, budou regulační a daňové kontroly prováděny na místech mimo přístav. </a:t>
            </a:r>
          </a:p>
          <a:p>
            <a:pPr defTabSz="914156"/>
            <a:endParaRPr lang="cs-CZ" sz="1200" b="1" dirty="0">
              <a:solidFill>
                <a:schemeClr val="tx1"/>
              </a:solidFill>
            </a:endParaRPr>
          </a:p>
        </p:txBody>
      </p:sp>
      <p:sp>
        <p:nvSpPr>
          <p:cNvPr id="20" name="Rectangle 19"/>
          <p:cNvSpPr/>
          <p:nvPr/>
        </p:nvSpPr>
        <p:spPr>
          <a:xfrm>
            <a:off x="159095" y="2339501"/>
            <a:ext cx="11861268" cy="17178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ABY TYTO POŽADAVKY BYLY SPLNĚNY?</a:t>
            </a:r>
          </a:p>
          <a:p>
            <a:pPr defTabSz="914156"/>
            <a:endParaRPr lang="cs-CZ" sz="1050" b="1" dirty="0">
              <a:solidFill>
                <a:schemeClr val="tx1"/>
              </a:solidFill>
              <a:cs typeface="Arial" panose="020B0604020202020204" pitchFamily="34" charset="0"/>
            </a:endParaRPr>
          </a:p>
          <a:p>
            <a:pPr algn="just" defTabSz="914156"/>
            <a:r>
              <a:rPr lang="cs-CZ" sz="1200" dirty="0">
                <a:solidFill>
                  <a:schemeClr val="tx1"/>
                </a:solidFill>
                <a:cs typeface="Arial" panose="020B0604020202020204" pitchFamily="34" charset="0"/>
              </a:rPr>
              <a:t>Celní stráž je podpořena zákonem jako agentura působící pro širší vládu na hranicích a je </a:t>
            </a:r>
            <a:r>
              <a:rPr lang="cs-CZ" sz="1200" dirty="0" smtClean="0">
                <a:solidFill>
                  <a:schemeClr val="tx1"/>
                </a:solidFill>
                <a:cs typeface="Arial" panose="020B0604020202020204" pitchFamily="34" charset="0"/>
              </a:rPr>
              <a:t>povinna:</a:t>
            </a:r>
            <a:endParaRPr lang="cs-CZ" sz="1200" dirty="0">
              <a:solidFill>
                <a:schemeClr val="tx1"/>
              </a:solidFill>
              <a:cs typeface="Arial" panose="020B0604020202020204" pitchFamily="34" charset="0"/>
            </a:endParaRPr>
          </a:p>
          <a:p>
            <a:pPr marL="628650" lvl="1" indent="-171450" algn="just" defTabSz="914156">
              <a:buFont typeface="Arial" panose="020B0604020202020204" pitchFamily="34" charset="0"/>
              <a:buChar char="•"/>
            </a:pPr>
            <a:r>
              <a:rPr lang="cs-CZ" sz="1200" dirty="0">
                <a:solidFill>
                  <a:schemeClr val="tx1"/>
                </a:solidFill>
                <a:cs typeface="Arial" panose="020B0604020202020204" pitchFamily="34" charset="0"/>
              </a:rPr>
              <a:t>zabezpečovat hranice</a:t>
            </a:r>
          </a:p>
          <a:p>
            <a:pPr marL="628650" lvl="1" indent="-171450" algn="just" defTabSz="914156">
              <a:buFont typeface="Arial" panose="020B0604020202020204" pitchFamily="34" charset="0"/>
              <a:buChar char="•"/>
            </a:pPr>
            <a:r>
              <a:rPr lang="cs-CZ" sz="1200" dirty="0">
                <a:solidFill>
                  <a:schemeClr val="tx1"/>
                </a:solidFill>
                <a:cs typeface="Arial" panose="020B0604020202020204" pitchFamily="34" charset="0"/>
              </a:rPr>
              <a:t>chránit Spojené království před terorismem a dalšími hrozbami pro britskou bezpečnost</a:t>
            </a:r>
          </a:p>
          <a:p>
            <a:pPr marL="628650" lvl="1" indent="-171450" algn="just" defTabSz="914156">
              <a:buFont typeface="Arial" panose="020B0604020202020204" pitchFamily="34" charset="0"/>
              <a:buChar char="•"/>
            </a:pPr>
            <a:r>
              <a:rPr lang="cs-CZ" sz="1200" dirty="0">
                <a:solidFill>
                  <a:schemeClr val="tx1"/>
                </a:solidFill>
                <a:cs typeface="Arial" panose="020B0604020202020204" pitchFamily="34" charset="0"/>
              </a:rPr>
              <a:t>vymáhat zákazy a omezení a fiskální nesrovnalosti zabavováním například léků, hotovosti, tabákových výrobků včetně cigaret</a:t>
            </a:r>
          </a:p>
          <a:p>
            <a:pPr marL="628650" lvl="1" indent="-171450" algn="just" defTabSz="914156">
              <a:buFont typeface="Arial" panose="020B0604020202020204" pitchFamily="34" charset="0"/>
              <a:buChar char="•"/>
            </a:pPr>
            <a:r>
              <a:rPr lang="cs-CZ" sz="1200" dirty="0">
                <a:solidFill>
                  <a:schemeClr val="tx1"/>
                </a:solidFill>
                <a:cs typeface="Arial" panose="020B0604020202020204" pitchFamily="34" charset="0"/>
              </a:rPr>
              <a:t>uznávat důležitost obchodního toku pro prosperitu Spojeného </a:t>
            </a:r>
            <a:r>
              <a:rPr lang="cs-CZ" sz="1200" dirty="0" smtClean="0">
                <a:solidFill>
                  <a:schemeClr val="tx1"/>
                </a:solidFill>
                <a:cs typeface="Arial" panose="020B0604020202020204" pitchFamily="34" charset="0"/>
              </a:rPr>
              <a:t>království.</a:t>
            </a:r>
            <a:endParaRPr lang="cs-CZ" sz="1200" dirty="0">
              <a:solidFill>
                <a:schemeClr val="tx1"/>
              </a:solidFill>
              <a:cs typeface="Arial" panose="020B0604020202020204" pitchFamily="34" charset="0"/>
            </a:endParaRPr>
          </a:p>
        </p:txBody>
      </p:sp>
      <p:sp>
        <p:nvSpPr>
          <p:cNvPr id="24" name="Rectangle 23"/>
          <p:cNvSpPr/>
          <p:nvPr/>
        </p:nvSpPr>
        <p:spPr>
          <a:xfrm>
            <a:off x="159095" y="5812054"/>
            <a:ext cx="11861267" cy="5688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1087834"/>
            <a:r>
              <a:rPr lang="cs-CZ" sz="1200" dirty="0">
                <a:solidFill>
                  <a:schemeClr val="tx1"/>
                </a:solidFill>
                <a:hlinkClick r:id="rId2"/>
              </a:rPr>
              <a:t>https://www.gov.uk/uk-border-control</a:t>
            </a:r>
            <a:r>
              <a:rPr lang="cs-CZ" sz="1200" dirty="0">
                <a:solidFill>
                  <a:schemeClr val="tx1"/>
                </a:solidFill>
              </a:rPr>
              <a:t> - </a:t>
            </a:r>
            <a:r>
              <a:rPr lang="cs-CZ" sz="1200" dirty="0">
                <a:solidFill>
                  <a:schemeClr val="tx1"/>
                </a:solidFill>
                <a:hlinkClick r:id="rId3"/>
              </a:rPr>
              <a:t>https://www.gov.uk/airport-rights</a:t>
            </a:r>
            <a:r>
              <a:rPr lang="cs-CZ" sz="1200" dirty="0">
                <a:solidFill>
                  <a:schemeClr val="tx1"/>
                </a:solidFill>
              </a:rPr>
              <a:t>  </a:t>
            </a:r>
          </a:p>
          <a:p>
            <a:pPr defTabSz="1087834"/>
            <a:endParaRPr lang="cs-CZ" sz="1200" dirty="0">
              <a:solidFill>
                <a:schemeClr val="tx1"/>
              </a:solidFill>
            </a:endParaRPr>
          </a:p>
        </p:txBody>
      </p:sp>
      <p:sp>
        <p:nvSpPr>
          <p:cNvPr id="9" name="Rectangle 8"/>
          <p:cNvSpPr/>
          <p:nvPr/>
        </p:nvSpPr>
        <p:spPr>
          <a:xfrm>
            <a:off x="159095" y="814402"/>
            <a:ext cx="11861268" cy="139191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p>
          <a:p>
            <a:pPr defTabSz="914156"/>
            <a:endParaRPr lang="cs-CZ" sz="1200" b="1" u="sng" dirty="0">
              <a:solidFill>
                <a:schemeClr val="tx1"/>
              </a:solidFill>
            </a:endParaRPr>
          </a:p>
          <a:p>
            <a:pPr marL="228600" indent="-228600" defTabSz="914156">
              <a:buFont typeface="+mj-lt"/>
              <a:buAutoNum type="arabicPeriod"/>
            </a:pPr>
            <a:r>
              <a:rPr lang="cs-CZ" sz="1200" dirty="0">
                <a:solidFill>
                  <a:schemeClr val="tx1"/>
                </a:solidFill>
              </a:rPr>
              <a:t>Prostory dostatečné a vhodné k tomu, aby mohla celní stráž provádět své imigrační a celní kontroly, prohlídky a zkoumání na vstupních místech do Spojeného království a místech výstupu ze Spojeného </a:t>
            </a:r>
            <a:r>
              <a:rPr lang="cs-CZ" sz="1200" dirty="0" smtClean="0">
                <a:solidFill>
                  <a:schemeClr val="tx1"/>
                </a:solidFill>
              </a:rPr>
              <a:t>království.</a:t>
            </a:r>
            <a:endParaRPr lang="cs-CZ" sz="1200" dirty="0">
              <a:solidFill>
                <a:schemeClr val="tx1"/>
              </a:solidFill>
            </a:endParaRPr>
          </a:p>
          <a:p>
            <a:pPr marL="228600" indent="-228600" defTabSz="914156">
              <a:buFont typeface="+mj-lt"/>
              <a:buAutoNum type="arabicPeriod"/>
            </a:pPr>
            <a:r>
              <a:rPr lang="cs-CZ" sz="1200" dirty="0">
                <a:solidFill>
                  <a:schemeClr val="tx1"/>
                </a:solidFill>
              </a:rPr>
              <a:t>Řídit procesy schvalování a autorizace na hranicích, jak vyžaduje zákon, včetně CEMA </a:t>
            </a:r>
            <a:r>
              <a:rPr lang="cs-CZ" sz="1200" dirty="0" smtClean="0">
                <a:solidFill>
                  <a:schemeClr val="tx1"/>
                </a:solidFill>
              </a:rPr>
              <a:t>1979.</a:t>
            </a:r>
            <a:endParaRPr lang="cs-CZ" sz="1200" dirty="0">
              <a:solidFill>
                <a:schemeClr val="tx1"/>
              </a:solidFill>
            </a:endParaRPr>
          </a:p>
          <a:p>
            <a:pPr marL="228600" indent="-228600" defTabSz="914156">
              <a:buFont typeface="+mj-lt"/>
              <a:buAutoNum type="arabicPeriod"/>
            </a:pPr>
            <a:r>
              <a:rPr lang="cs-CZ" sz="1200" dirty="0">
                <a:solidFill>
                  <a:schemeClr val="tx1"/>
                </a:solidFill>
              </a:rPr>
              <a:t>Údaje o zásilkách umožňující cílené zaměření na riziko</a:t>
            </a:r>
          </a:p>
        </p:txBody>
      </p:sp>
      <p:sp>
        <p:nvSpPr>
          <p:cNvPr id="2" name="Slide Number Placeholder 1"/>
          <p:cNvSpPr>
            <a:spLocks noGrp="1"/>
          </p:cNvSpPr>
          <p:nvPr>
            <p:ph type="sldNum" sz="quarter" idx="12"/>
          </p:nvPr>
        </p:nvSpPr>
        <p:spPr>
          <a:xfrm>
            <a:off x="11061576" y="6356350"/>
            <a:ext cx="410954" cy="365125"/>
          </a:xfrm>
        </p:spPr>
        <p:txBody>
          <a:bodyPr/>
          <a:lstStyle/>
          <a:p>
            <a:fld id="{CB8872E7-E8E3-4D11-9C66-3A8487BE4944}" type="slidenum">
              <a:rPr lang="cs-CZ" smtClean="0">
                <a:solidFill>
                  <a:prstClr val="black">
                    <a:tint val="75000"/>
                  </a:prstClr>
                </a:solidFill>
              </a:rPr>
              <a:pPr/>
              <a:t>12</a:t>
            </a:fld>
            <a:endParaRPr lang="cs-CZ" dirty="0">
              <a:solidFill>
                <a:prstClr val="black">
                  <a:tint val="75000"/>
                </a:prstClr>
              </a:solidFill>
            </a:endParaRPr>
          </a:p>
        </p:txBody>
      </p:sp>
      <p:sp>
        <p:nvSpPr>
          <p:cNvPr id="12" name="Footer Placeholder 4"/>
          <p:cNvSpPr>
            <a:spLocks noGrp="1"/>
          </p:cNvSpPr>
          <p:nvPr>
            <p:ph type="ftr" sz="quarter" idx="11"/>
          </p:nvPr>
        </p:nvSpPr>
        <p:spPr>
          <a:xfrm>
            <a:off x="8013436" y="6368640"/>
            <a:ext cx="4114800" cy="365125"/>
          </a:xfrm>
        </p:spPr>
        <p:txBody>
          <a:bodyPr/>
          <a:lstStyle/>
          <a:p>
            <a:r>
              <a:rPr lang="cs-CZ" dirty="0"/>
              <a:t>ÚŘEDNÍ DOK. </a:t>
            </a:r>
          </a:p>
        </p:txBody>
      </p:sp>
    </p:spTree>
    <p:extLst>
      <p:ext uri="{BB962C8B-B14F-4D97-AF65-F5344CB8AC3E}">
        <p14:creationId xmlns:p14="http://schemas.microsoft.com/office/powerpoint/2010/main" val="157455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nalezione obrazy dla zapytania hm government logo"/>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234" b="11487"/>
          <a:stretch/>
        </p:blipFill>
        <p:spPr bwMode="auto">
          <a:xfrm>
            <a:off x="267119" y="160274"/>
            <a:ext cx="1585911" cy="683491"/>
          </a:xfrm>
          <a:prstGeom prst="rect">
            <a:avLst/>
          </a:prstGeom>
          <a:solidFill>
            <a:srgbClr val="FFFFFF"/>
          </a:solidFill>
        </p:spPr>
      </p:pic>
      <p:sp>
        <p:nvSpPr>
          <p:cNvPr id="3" name="TextBox 2"/>
          <p:cNvSpPr txBox="1"/>
          <p:nvPr/>
        </p:nvSpPr>
        <p:spPr bwMode="gray">
          <a:xfrm>
            <a:off x="409902" y="1486139"/>
            <a:ext cx="11146221" cy="4812462"/>
          </a:xfrm>
          <a:prstGeom prst="rect">
            <a:avLst/>
          </a:prstGeom>
          <a:noFill/>
        </p:spPr>
        <p:txBody>
          <a:bodyPr wrap="square" lIns="36000" tIns="36000" rIns="36000" bIns="36000" rtlCol="0">
            <a:spAutoFit/>
          </a:bodyPr>
          <a:lstStyle/>
          <a:p>
            <a:pPr marL="285750" lvl="0" indent="-285750">
              <a:buFont typeface="Arial" panose="020B0604020202020204" pitchFamily="34" charset="0"/>
              <a:buChar char="•"/>
            </a:pPr>
            <a:r>
              <a:rPr lang="cs-CZ" dirty="0">
                <a:solidFill>
                  <a:schemeClr val="bg1">
                    <a:lumMod val="10000"/>
                  </a:schemeClr>
                </a:solidFill>
              </a:rPr>
              <a:t>Prioritou bude zajištění hladkého průběhu na hranici od prvního dne.</a:t>
            </a:r>
          </a:p>
          <a:p>
            <a:pPr marL="285750" lvl="0" indent="-285750">
              <a:buFont typeface="Arial" panose="020B0604020202020204" pitchFamily="34" charset="0"/>
              <a:buChar char="•"/>
            </a:pPr>
            <a:endParaRPr lang="cs-CZ" dirty="0">
              <a:solidFill>
                <a:schemeClr val="bg1">
                  <a:lumMod val="10000"/>
                </a:schemeClr>
              </a:solidFill>
            </a:endParaRPr>
          </a:p>
          <a:p>
            <a:pPr marL="285750" lvl="0" indent="-285750">
              <a:buFont typeface="Arial" panose="020B0604020202020204" pitchFamily="34" charset="0"/>
              <a:buChar char="•"/>
            </a:pPr>
            <a:r>
              <a:rPr lang="cs-CZ" dirty="0">
                <a:solidFill>
                  <a:schemeClr val="bg1">
                    <a:lumMod val="10000"/>
                  </a:schemeClr>
                </a:solidFill>
              </a:rPr>
              <a:t>Občané EU budou i nadále moci vstoupit do Spojeného království jako nyní a používat brány pro elektronické pasy, pokud cestují s biometrickým pasem. Občané EU budou moci také vstoupit do Spojeného království na krátkodobé návštěvy bez víz. </a:t>
            </a:r>
          </a:p>
          <a:p>
            <a:pPr marL="285750" lvl="0" indent="-285750">
              <a:buFont typeface="Arial" panose="020B0604020202020204" pitchFamily="34" charset="0"/>
              <a:buChar char="•"/>
            </a:pPr>
            <a:endParaRPr lang="cs-CZ" dirty="0">
              <a:solidFill>
                <a:schemeClr val="bg1">
                  <a:lumMod val="10000"/>
                </a:schemeClr>
              </a:solidFill>
            </a:endParaRPr>
          </a:p>
          <a:p>
            <a:pPr marL="285750" lvl="0" indent="-285750">
              <a:buFont typeface="Arial" panose="020B0604020202020204" pitchFamily="34" charset="0"/>
              <a:buChar char="•"/>
            </a:pPr>
            <a:r>
              <a:rPr lang="cs-CZ" dirty="0">
                <a:solidFill>
                  <a:schemeClr val="bg1">
                    <a:lumMod val="10000"/>
                  </a:schemeClr>
                </a:solidFill>
              </a:rPr>
              <a:t>Do 31. prosince 2020 budou mít občané EU možnost vstoupit na území Spojeného království předložením platného </a:t>
            </a:r>
            <a:r>
              <a:rPr lang="cs-CZ" u="sng" dirty="0">
                <a:solidFill>
                  <a:schemeClr val="bg1">
                    <a:lumMod val="10000"/>
                  </a:schemeClr>
                </a:solidFill>
              </a:rPr>
              <a:t>národního průkazu totožnosti</a:t>
            </a:r>
            <a:r>
              <a:rPr lang="cs-CZ" dirty="0">
                <a:solidFill>
                  <a:schemeClr val="bg1">
                    <a:lumMod val="10000"/>
                  </a:schemeClr>
                </a:solidFill>
              </a:rPr>
              <a:t> po dobu až tří měsíců, během nichž budou moci pracovat, studovat nebo jednoduše pobývat na návštěvě. </a:t>
            </a:r>
          </a:p>
          <a:p>
            <a:pPr marL="285750" lvl="0" indent="-285750">
              <a:buFont typeface="Arial" panose="020B0604020202020204" pitchFamily="34" charset="0"/>
              <a:buChar char="•"/>
            </a:pPr>
            <a:endParaRPr lang="cs-CZ" dirty="0">
              <a:solidFill>
                <a:schemeClr val="bg1">
                  <a:lumMod val="10000"/>
                </a:schemeClr>
              </a:solidFill>
            </a:endParaRPr>
          </a:p>
          <a:p>
            <a:pPr marL="285750" lvl="0" indent="-285750">
              <a:buFont typeface="Arial" panose="020B0604020202020204" pitchFamily="34" charset="0"/>
              <a:buChar char="•"/>
            </a:pPr>
            <a:r>
              <a:rPr lang="cs-CZ" dirty="0">
                <a:solidFill>
                  <a:schemeClr val="bg1">
                    <a:lumMod val="10000"/>
                  </a:schemeClr>
                </a:solidFill>
              </a:rPr>
              <a:t>V případě, že nedojde k dohodě a jakmile skončí volný pohyb, občané EU, kteří chtějí zůstat déle než tři měsíce, budou muset požádat do tří měsíců od příjezdu britské ministerstvo vnitra o dovolení, aby mohli zůstat. </a:t>
            </a:r>
          </a:p>
          <a:p>
            <a:pPr marL="285750" lvl="0" indent="-285750">
              <a:buFont typeface="Arial" panose="020B0604020202020204" pitchFamily="34" charset="0"/>
              <a:buChar char="•"/>
            </a:pPr>
            <a:endParaRPr lang="cs-CZ" dirty="0">
              <a:solidFill>
                <a:schemeClr val="bg1">
                  <a:lumMod val="10000"/>
                </a:schemeClr>
              </a:solidFill>
            </a:endParaRPr>
          </a:p>
          <a:p>
            <a:pPr marL="285750" lvl="0" indent="-285750">
              <a:buFont typeface="Arial" panose="020B0604020202020204" pitchFamily="34" charset="0"/>
              <a:buChar char="•"/>
            </a:pPr>
            <a:r>
              <a:rPr lang="cs-CZ" dirty="0">
                <a:solidFill>
                  <a:schemeClr val="bg1">
                    <a:lumMod val="10000"/>
                  </a:schemeClr>
                </a:solidFill>
              </a:rPr>
              <a:t>Občané EU, kteří v současné době pobývají ve Spojeném království, by nyní měli požádat o registraci statutu usazeného (Settled Status), aby bylo potvrzeno jejich právo pobytu i po 31. říjnu. Těm, kteří </a:t>
            </a:r>
            <a:r>
              <a:rPr lang="cs-CZ" dirty="0" smtClean="0">
                <a:solidFill>
                  <a:schemeClr val="bg1">
                    <a:lumMod val="10000"/>
                  </a:schemeClr>
                </a:solidFill>
              </a:rPr>
              <a:t>zde </a:t>
            </a:r>
            <a:r>
              <a:rPr lang="cs-CZ" dirty="0">
                <a:solidFill>
                  <a:schemeClr val="bg1">
                    <a:lumMod val="10000"/>
                  </a:schemeClr>
                </a:solidFill>
              </a:rPr>
              <a:t>pobývají méně než 5 let, bude přiznán statut před usazením, který lze po dokončení pobytu v trvání 5 let převést na statut usazeného.</a:t>
            </a:r>
          </a:p>
          <a:p>
            <a:pPr>
              <a:buFont typeface="Arial" panose="020B0604020202020204" pitchFamily="34" charset="0"/>
              <a:buChar char="•"/>
            </a:pPr>
            <a:endParaRPr lang="cs-CZ" sz="2000" dirty="0"/>
          </a:p>
        </p:txBody>
      </p:sp>
      <p:sp>
        <p:nvSpPr>
          <p:cNvPr id="6" name="Footer Placeholder 2"/>
          <p:cNvSpPr>
            <a:spLocks noGrp="1"/>
          </p:cNvSpPr>
          <p:nvPr>
            <p:ph type="ftr" sz="quarter" idx="4294967295"/>
          </p:nvPr>
        </p:nvSpPr>
        <p:spPr>
          <a:xfrm>
            <a:off x="7831382" y="6356349"/>
            <a:ext cx="2935110" cy="365125"/>
          </a:xfrm>
          <a:prstGeom prst="rect">
            <a:avLst/>
          </a:prstGeom>
        </p:spPr>
        <p:txBody>
          <a:bodyPr/>
          <a:lstStyle/>
          <a:p>
            <a:r>
              <a:rPr lang="en-GB" sz="1100" dirty="0">
                <a:solidFill>
                  <a:prstClr val="black">
                    <a:tint val="75000"/>
                  </a:prstClr>
                </a:solidFill>
                <a:latin typeface="Arial" panose="020B0604020202020204" pitchFamily="34" charset="0"/>
                <a:cs typeface="Arial" panose="020B0604020202020204" pitchFamily="34" charset="0"/>
              </a:rPr>
              <a:t>ÚŘEDNÍ DOK.</a:t>
            </a:r>
            <a:r>
              <a:rPr lang="en-GB" sz="1100" b="1" dirty="0">
                <a:solidFill>
                  <a:prstClr val="black">
                    <a:tint val="75000"/>
                  </a:prstClr>
                </a:solidFill>
                <a:latin typeface="Arial" panose="020B0604020202020204" pitchFamily="34" charset="0"/>
                <a:cs typeface="Arial" panose="020B0604020202020204" pitchFamily="34" charset="0"/>
              </a:rPr>
              <a:t> </a:t>
            </a:r>
          </a:p>
        </p:txBody>
      </p:sp>
      <p:sp>
        <p:nvSpPr>
          <p:cNvPr id="7" name="Title 4"/>
          <p:cNvSpPr txBox="1">
            <a:spLocks/>
          </p:cNvSpPr>
          <p:nvPr/>
        </p:nvSpPr>
        <p:spPr>
          <a:xfrm>
            <a:off x="3079186" y="645867"/>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r>
              <a:rPr lang="cs-CZ" dirty="0">
                <a:solidFill>
                  <a:schemeClr val="tx1"/>
                </a:solidFill>
              </a:rPr>
              <a:t>Britská celní stráž (</a:t>
            </a:r>
            <a:r>
              <a:rPr lang="en-GB" dirty="0">
                <a:solidFill>
                  <a:schemeClr val="tx1"/>
                </a:solidFill>
              </a:rPr>
              <a:t>Border Force</a:t>
            </a:r>
            <a:r>
              <a:rPr lang="cs-CZ" dirty="0">
                <a:solidFill>
                  <a:schemeClr val="tx1"/>
                </a:solidFill>
              </a:rPr>
              <a:t>)</a:t>
            </a:r>
            <a:r>
              <a:rPr lang="en-GB" dirty="0">
                <a:solidFill>
                  <a:schemeClr val="tx1"/>
                </a:solidFill>
              </a:rPr>
              <a:t>: </a:t>
            </a:r>
            <a:r>
              <a:rPr lang="cs-CZ" dirty="0">
                <a:solidFill>
                  <a:schemeClr val="tx1"/>
                </a:solidFill>
              </a:rPr>
              <a:t>Pasové kontroly</a:t>
            </a:r>
            <a:endParaRPr lang="en-GB" dirty="0">
              <a:solidFill>
                <a:schemeClr val="tx1"/>
              </a:solidFill>
            </a:endParaRPr>
          </a:p>
        </p:txBody>
      </p:sp>
      <p:sp>
        <p:nvSpPr>
          <p:cNvPr id="2" name="Slide Number Placeholder 1">
            <a:extLst>
              <a:ext uri="{FF2B5EF4-FFF2-40B4-BE49-F238E27FC236}">
                <a16:creationId xmlns="" xmlns:a16="http://schemas.microsoft.com/office/drawing/2014/main" id="{92AB8A3F-23F8-484F-BB2D-996C2D73778D}"/>
              </a:ext>
            </a:extLst>
          </p:cNvPr>
          <p:cNvSpPr>
            <a:spLocks noGrp="1"/>
          </p:cNvSpPr>
          <p:nvPr>
            <p:ph type="sldNum" sz="quarter" idx="12"/>
          </p:nvPr>
        </p:nvSpPr>
        <p:spPr/>
        <p:txBody>
          <a:bodyPr/>
          <a:lstStyle/>
          <a:p>
            <a:fld id="{4D5B3F61-8D40-454B-BE98-BE96F2E76035}" type="slidenum">
              <a:rPr lang="en-GB" smtClean="0"/>
              <a:t>13</a:t>
            </a:fld>
            <a:endParaRPr lang="en-GB" dirty="0"/>
          </a:p>
        </p:txBody>
      </p:sp>
    </p:spTree>
    <p:extLst>
      <p:ext uri="{BB962C8B-B14F-4D97-AF65-F5344CB8AC3E}">
        <p14:creationId xmlns:p14="http://schemas.microsoft.com/office/powerpoint/2010/main" val="853361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830" y="304051"/>
            <a:ext cx="9144000" cy="1227984"/>
          </a:xfrm>
        </p:spPr>
        <p:txBody>
          <a:bodyPr>
            <a:normAutofit/>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3600" dirty="0">
                <a:latin typeface="+mn-lt"/>
                <a:cs typeface="Arial" panose="020B0604020202020204" pitchFamily="34" charset="0"/>
              </a:rPr>
              <a:t>Příchozí nákladní doprava </a:t>
            </a:r>
            <a:r>
              <a:rPr lang="cs-CZ" sz="3600" dirty="0">
                <a:cs typeface="Arial" panose="020B0604020202020204" pitchFamily="34" charset="0"/>
              </a:rPr>
              <a:t>RoRo </a:t>
            </a:r>
            <a:r>
              <a:rPr lang="cs-CZ" sz="3600" dirty="0">
                <a:latin typeface="+mn-lt"/>
                <a:cs typeface="Arial" panose="020B0604020202020204" pitchFamily="34" charset="0"/>
              </a:rPr>
              <a:t>– procesní mapy</a:t>
            </a:r>
          </a:p>
        </p:txBody>
      </p:sp>
      <p:sp>
        <p:nvSpPr>
          <p:cNvPr id="7" name="Slide Number Placeholder 6"/>
          <p:cNvSpPr>
            <a:spLocks noGrp="1"/>
          </p:cNvSpPr>
          <p:nvPr>
            <p:ph type="sldNum" sz="quarter" idx="12"/>
          </p:nvPr>
        </p:nvSpPr>
        <p:spPr/>
        <p:txBody>
          <a:bodyPr/>
          <a:lstStyle/>
          <a:p>
            <a:fld id="{4D5B3F61-8D40-454B-BE98-BE96F2E76035}" type="slidenum">
              <a:rPr lang="cs-CZ" smtClean="0"/>
              <a:t>14</a:t>
            </a:fld>
            <a:endParaRPr lang="cs-CZ" dirty="0"/>
          </a:p>
        </p:txBody>
      </p:sp>
      <p:sp>
        <p:nvSpPr>
          <p:cNvPr id="3" name="TextBox 2"/>
          <p:cNvSpPr txBox="1"/>
          <p:nvPr/>
        </p:nvSpPr>
        <p:spPr>
          <a:xfrm>
            <a:off x="910708" y="1591670"/>
            <a:ext cx="10265228" cy="4247317"/>
          </a:xfrm>
          <a:prstGeom prst="rect">
            <a:avLst/>
          </a:prstGeom>
          <a:noFill/>
        </p:spPr>
        <p:txBody>
          <a:bodyPr wrap="square" rtlCol="0">
            <a:spAutoFit/>
          </a:bodyPr>
          <a:lstStyle/>
          <a:p>
            <a:r>
              <a:rPr lang="cs-CZ" dirty="0"/>
              <a:t>Cesty uživatelů znázorněné na následujících 3 snímcích představují hrubý popis toho, jak budou probíhat procesy příchozí nákladní dopravy od prvního dne v případě odchodu bez dohody (D1ND). </a:t>
            </a:r>
          </a:p>
          <a:p>
            <a:endParaRPr lang="cs-CZ" dirty="0"/>
          </a:p>
          <a:p>
            <a:r>
              <a:rPr lang="cs-CZ" b="1" dirty="0"/>
              <a:t>Snímek 15</a:t>
            </a:r>
            <a:r>
              <a:rPr lang="cs-CZ" dirty="0"/>
              <a:t> : Nákladní doprava v režimu RoRo přes nesousedící hraniční místa</a:t>
            </a:r>
            <a:endParaRPr lang="cs-CZ" altLang="en-GB" dirty="0"/>
          </a:p>
          <a:p>
            <a:r>
              <a:rPr lang="cs-CZ" b="1" dirty="0"/>
              <a:t>Snímek 16 </a:t>
            </a:r>
            <a:r>
              <a:rPr lang="cs-CZ" dirty="0"/>
              <a:t>: Nákladní doprava v režimu RoRo přes sousedící hraniční místa </a:t>
            </a:r>
            <a:r>
              <a:rPr lang="cs-CZ" altLang="en-GB" dirty="0"/>
              <a:t>– z Calais/Dunkirku do Doveru</a:t>
            </a:r>
          </a:p>
          <a:p>
            <a:r>
              <a:rPr lang="cs-CZ" b="1" dirty="0"/>
              <a:t>Snímek 17 </a:t>
            </a:r>
            <a:r>
              <a:rPr lang="cs-CZ" dirty="0"/>
              <a:t>: Nákladní doprava Eurotunelem přes sousedící hraniční místa </a:t>
            </a:r>
            <a:r>
              <a:rPr lang="cs-CZ" altLang="en-GB" dirty="0"/>
              <a:t>– z Coquelles do </a:t>
            </a:r>
            <a:r>
              <a:rPr lang="cs-CZ" dirty="0"/>
              <a:t>Cheritonu/Folkestonu</a:t>
            </a:r>
          </a:p>
          <a:p>
            <a:r>
              <a:rPr lang="cs-CZ" dirty="0"/>
              <a:t>Následující stránky podrobněji popisují, jak může tento proces fungovat 1. den a další dny. </a:t>
            </a:r>
          </a:p>
          <a:p>
            <a:endParaRPr lang="cs-CZ" dirty="0"/>
          </a:p>
          <a:p>
            <a:pPr lvl="0"/>
            <a:r>
              <a:rPr lang="cs-CZ" dirty="0"/>
              <a:t>Proces pro pohyby v rámci systému RoRo od 1. dne je navržen tak, aby zboží mohlo opustit místa RoRo, aniž by byl narušen tok. Britská vláda nevyžaduje, aby lokality uvedené na seznamu RoRo zajišťovaly další dočasné skladování pro 1. den, i když soukromý sektor může mít komerční důvody pro rozšíření svých vlastních dočasných skladovacích zařízení. Objem kontrol celní stráže v lokalitách RoRo se významně nezmění. Pokud celní stráž zastaví vozidlo, bude také požadovat doklad, že byly dodrženy celní postupy.</a:t>
            </a:r>
          </a:p>
          <a:p>
            <a:endParaRPr lang="cs-CZ" dirty="0"/>
          </a:p>
        </p:txBody>
      </p:sp>
      <p:sp>
        <p:nvSpPr>
          <p:cNvPr id="4" name="Footer Placeholder 3"/>
          <p:cNvSpPr>
            <a:spLocks noGrp="1"/>
          </p:cNvSpPr>
          <p:nvPr>
            <p:ph type="ftr" sz="quarter" idx="11"/>
          </p:nvPr>
        </p:nvSpPr>
        <p:spPr>
          <a:xfrm>
            <a:off x="6951921" y="6368993"/>
            <a:ext cx="4114800" cy="365125"/>
          </a:xfrm>
        </p:spPr>
        <p:txBody>
          <a:bodyPr/>
          <a:lstStyle/>
          <a:p>
            <a:r>
              <a:rPr lang="cs-CZ" dirty="0"/>
              <a:t>ÚŘEDNÍ DOK. </a:t>
            </a:r>
          </a:p>
        </p:txBody>
      </p:sp>
      <p:sp>
        <p:nvSpPr>
          <p:cNvPr id="6" name="Rectangle 5"/>
          <p:cNvSpPr/>
          <p:nvPr/>
        </p:nvSpPr>
        <p:spPr>
          <a:xfrm>
            <a:off x="851295" y="5561983"/>
            <a:ext cx="9802529" cy="1367234"/>
          </a:xfrm>
          <a:prstGeom prst="rect">
            <a:avLst/>
          </a:prstGeom>
        </p:spPr>
        <p:txBody>
          <a:bodyPr wrap="square">
            <a:spAutoFit/>
          </a:bodyPr>
          <a:lstStyle/>
          <a:p>
            <a:pPr algn="ctr">
              <a:lnSpc>
                <a:spcPct val="107000"/>
              </a:lnSpc>
              <a:spcAft>
                <a:spcPts val="800"/>
              </a:spcAft>
            </a:pPr>
            <a:r>
              <a:rPr lang="cs-CZ" b="1" i="1" dirty="0"/>
              <a:t>Vstupní souhrnné celní prohlášení (rovněž označované jako Prohlášení o bezpečnosti a zajištění) pro dovozy přicházející do Spojeného království nebude </a:t>
            </a:r>
            <a:r>
              <a:rPr lang="cs-CZ" b="1" i="1" dirty="0" smtClean="0"/>
              <a:t>od </a:t>
            </a:r>
            <a:r>
              <a:rPr lang="cs-CZ" b="1" i="1" dirty="0"/>
              <a:t>31. října 2019 </a:t>
            </a:r>
            <a:r>
              <a:rPr lang="cs-CZ" b="1" i="1" dirty="0" smtClean="0"/>
              <a:t>vyžadováno po </a:t>
            </a:r>
            <a:r>
              <a:rPr lang="cs-CZ" b="1" i="1" dirty="0"/>
              <a:t>dobu nejméně šesti </a:t>
            </a:r>
            <a:r>
              <a:rPr lang="cs-CZ" b="1" i="1" dirty="0" smtClean="0"/>
              <a:t>měsíců.</a:t>
            </a:r>
            <a:endParaRPr lang="cs-CZ" b="1" i="1" dirty="0"/>
          </a:p>
          <a:p>
            <a:pPr algn="ctr">
              <a:lnSpc>
                <a:spcPct val="107000"/>
              </a:lnSpc>
              <a:spcAft>
                <a:spcPts val="800"/>
              </a:spcAft>
            </a:pPr>
            <a:endParaRPr lang="cs-CZ"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42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0153416"/>
              </p:ext>
            </p:extLst>
          </p:nvPr>
        </p:nvGraphicFramePr>
        <p:xfrm>
          <a:off x="0" y="337271"/>
          <a:ext cx="12162288" cy="6565101"/>
        </p:xfrm>
        <a:graphic>
          <a:graphicData uri="http://schemas.openxmlformats.org/drawingml/2006/table">
            <a:tbl>
              <a:tblPr firstRow="1" bandRow="1">
                <a:tableStyleId>{5C22544A-7EE6-4342-B048-85BDC9FD1C3A}</a:tableStyleId>
              </a:tblPr>
              <a:tblGrid>
                <a:gridCol w="988450">
                  <a:extLst>
                    <a:ext uri="{9D8B030D-6E8A-4147-A177-3AD203B41FA5}">
                      <a16:colId xmlns="" xmlns:a16="http://schemas.microsoft.com/office/drawing/2014/main" val="20000"/>
                    </a:ext>
                  </a:extLst>
                </a:gridCol>
                <a:gridCol w="11173838">
                  <a:extLst>
                    <a:ext uri="{9D8B030D-6E8A-4147-A177-3AD203B41FA5}">
                      <a16:colId xmlns="" xmlns:a16="http://schemas.microsoft.com/office/drawing/2014/main" val="20001"/>
                    </a:ext>
                  </a:extLst>
                </a:gridCol>
              </a:tblGrid>
              <a:tr h="427415">
                <a:tc gridSpan="2">
                  <a:txBody>
                    <a:bodyPr/>
                    <a:lstStyle/>
                    <a:p>
                      <a:endParaRPr lang="cs-CZ" altLang="en-GB" sz="800" noProof="0" dirty="0"/>
                    </a:p>
                  </a:txBody>
                  <a:tcPr/>
                </a:tc>
                <a:tc hMerge="1">
                  <a:txBody>
                    <a:bodyPr/>
                    <a:lstStyle/>
                    <a:p>
                      <a:endParaRPr lang="en-GB" altLang="en-GB" sz="1200" dirty="0"/>
                    </a:p>
                  </a:txBody>
                  <a:tcPr/>
                </a:tc>
                <a:extLst>
                  <a:ext uri="{0D108BD9-81ED-4DB2-BD59-A6C34878D82A}">
                    <a16:rowId xmlns="" xmlns:a16="http://schemas.microsoft.com/office/drawing/2014/main" val="10000"/>
                  </a:ext>
                </a:extLst>
              </a:tr>
              <a:tr h="1969370">
                <a:tc>
                  <a:txBody>
                    <a:bodyPr/>
                    <a:lstStyle/>
                    <a:p>
                      <a:r>
                        <a:rPr lang="cs-CZ" altLang="en-GB" sz="800" b="1" noProof="0" dirty="0"/>
                        <a:t>DOVOZCE/ JMENOVANÝ ZÁSTUPCE</a:t>
                      </a:r>
                      <a:r>
                        <a:rPr lang="cs-CZ" altLang="en-GB" sz="800" b="1" baseline="0" noProof="0" dirty="0"/>
                        <a:t> </a:t>
                      </a:r>
                      <a:endParaRPr lang="cs-CZ" altLang="en-GB" sz="800" b="1" noProof="0" dirty="0"/>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1170432">
                <a:tc>
                  <a:txBody>
                    <a:bodyPr/>
                    <a:lstStyle/>
                    <a:p>
                      <a:r>
                        <a:rPr lang="cs-CZ" altLang="en-GB" sz="800" b="1" noProof="0" dirty="0"/>
                        <a:t>PŘEPRAVNÍ SPOLEČNOST</a:t>
                      </a:r>
                    </a:p>
                  </a:txBody>
                  <a:tcPr>
                    <a:solidFill>
                      <a:schemeClr val="accent1">
                        <a:lumMod val="75000"/>
                      </a:schemeClr>
                    </a:solidFill>
                  </a:tcPr>
                </a:tc>
                <a:tc>
                  <a:txBody>
                    <a:bodyPr/>
                    <a:lstStyle/>
                    <a:p>
                      <a:r>
                        <a:rPr lang="cs-CZ" altLang="en-GB" sz="800" b="1" noProof="0" dirty="0"/>
                        <a:t> </a:t>
                      </a:r>
                    </a:p>
                  </a:txBody>
                  <a:tcPr/>
                </a:tc>
                <a:extLst>
                  <a:ext uri="{0D108BD9-81ED-4DB2-BD59-A6C34878D82A}">
                    <a16:rowId xmlns="" xmlns:a16="http://schemas.microsoft.com/office/drawing/2014/main" val="10002"/>
                  </a:ext>
                </a:extLst>
              </a:tr>
              <a:tr h="1225296">
                <a:tc>
                  <a:txBody>
                    <a:bodyPr/>
                    <a:lstStyle/>
                    <a:p>
                      <a:r>
                        <a:rPr lang="cs-CZ" altLang="en-GB" sz="800" b="1" noProof="0" dirty="0"/>
                        <a:t>PROVOZOVATEL TRAJEKTU</a:t>
                      </a:r>
                    </a:p>
                  </a:txBody>
                  <a:tcPr>
                    <a:solidFill>
                      <a:schemeClr val="accent4">
                        <a:lumMod val="60000"/>
                        <a:lumOff val="40000"/>
                      </a:schemeClr>
                    </a:solidFill>
                  </a:tcPr>
                </a:tc>
                <a:tc>
                  <a:txBody>
                    <a:bodyPr/>
                    <a:lstStyle/>
                    <a:p>
                      <a:endParaRPr lang="cs-CZ" noProof="0" dirty="0"/>
                    </a:p>
                  </a:txBody>
                  <a:tcPr/>
                </a:tc>
                <a:extLst>
                  <a:ext uri="{0D108BD9-81ED-4DB2-BD59-A6C34878D82A}">
                    <a16:rowId xmlns="" xmlns:a16="http://schemas.microsoft.com/office/drawing/2014/main" val="10003"/>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PROVOZOVATEL PŘÍSTAVU</a:t>
                      </a:r>
                    </a:p>
                  </a:txBody>
                  <a:tcPr>
                    <a:solidFill>
                      <a:srgbClr val="00B0F0"/>
                    </a:solidFill>
                  </a:tcPr>
                </a:tc>
                <a:tc>
                  <a:txBody>
                    <a:bodyPr/>
                    <a:lstStyle/>
                    <a:p>
                      <a:endParaRPr lang="cs-CZ" noProof="0" dirty="0"/>
                    </a:p>
                  </a:txBody>
                  <a:tcPr/>
                </a:tc>
                <a:extLst>
                  <a:ext uri="{0D108BD9-81ED-4DB2-BD59-A6C34878D82A}">
                    <a16:rowId xmlns="" xmlns:a16="http://schemas.microsoft.com/office/drawing/2014/main" val="10004"/>
                  </a:ext>
                </a:extLst>
              </a:tr>
              <a:tr h="1086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9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5"/>
                  </a:ext>
                </a:extLst>
              </a:tr>
            </a:tbl>
          </a:graphicData>
        </a:graphic>
      </p:graphicFrame>
      <p:cxnSp>
        <p:nvCxnSpPr>
          <p:cNvPr id="93" name="Straight Arrow Connector 92"/>
          <p:cNvCxnSpPr/>
          <p:nvPr/>
        </p:nvCxnSpPr>
        <p:spPr>
          <a:xfrm>
            <a:off x="10536411" y="6333876"/>
            <a:ext cx="617726" cy="293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6" idx="1"/>
          </p:cNvCxnSpPr>
          <p:nvPr/>
        </p:nvCxnSpPr>
        <p:spPr>
          <a:xfrm flipV="1">
            <a:off x="9032488" y="1642617"/>
            <a:ext cx="470557" cy="445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80" idx="0"/>
          </p:cNvCxnSpPr>
          <p:nvPr/>
        </p:nvCxnSpPr>
        <p:spPr>
          <a:xfrm flipH="1">
            <a:off x="5867778" y="3739661"/>
            <a:ext cx="3632" cy="268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184082" y="4442908"/>
            <a:ext cx="880" cy="2075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829179" y="1734225"/>
            <a:ext cx="258583" cy="36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77" idx="1"/>
          </p:cNvCxnSpPr>
          <p:nvPr/>
        </p:nvCxnSpPr>
        <p:spPr>
          <a:xfrm flipV="1">
            <a:off x="3063904" y="1536133"/>
            <a:ext cx="145704" cy="17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9937" y="3024719"/>
            <a:ext cx="771119" cy="774316"/>
          </a:xfrm>
          <a:prstGeom prst="rect">
            <a:avLst/>
          </a:prstGeom>
        </p:spPr>
      </p:pic>
      <p:pic>
        <p:nvPicPr>
          <p:cNvPr id="11" name="Picture 10"/>
          <p:cNvPicPr>
            <a:picLocks noChangeAspect="1"/>
          </p:cNvPicPr>
          <p:nvPr/>
        </p:nvPicPr>
        <p:blipFill>
          <a:blip r:embed="rId4"/>
          <a:stretch>
            <a:fillRect/>
          </a:stretch>
        </p:blipFill>
        <p:spPr>
          <a:xfrm>
            <a:off x="42289" y="1271994"/>
            <a:ext cx="818211" cy="7367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94" y="6078415"/>
            <a:ext cx="849020" cy="724149"/>
          </a:xfrm>
          <a:prstGeom prst="rect">
            <a:avLst/>
          </a:prstGeom>
          <a:solidFill>
            <a:schemeClr val="accent6">
              <a:lumMod val="60000"/>
              <a:lumOff val="40000"/>
            </a:schemeClr>
          </a:solidFill>
        </p:spPr>
      </p:pic>
      <p:sp>
        <p:nvSpPr>
          <p:cNvPr id="52" name="Right Arrow 51"/>
          <p:cNvSpPr/>
          <p:nvPr/>
        </p:nvSpPr>
        <p:spPr>
          <a:xfrm>
            <a:off x="8170383" y="242183"/>
            <a:ext cx="3991906"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 britském přístavu</a:t>
            </a:r>
          </a:p>
        </p:txBody>
      </p:sp>
      <p:sp>
        <p:nvSpPr>
          <p:cNvPr id="51" name="Right Arrow 50"/>
          <p:cNvSpPr/>
          <p:nvPr/>
        </p:nvSpPr>
        <p:spPr>
          <a:xfrm>
            <a:off x="7166310" y="218148"/>
            <a:ext cx="1011360"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solidFill>
                  <a:prstClr val="white"/>
                </a:solidFill>
              </a:rPr>
              <a:t>Během plavby</a:t>
            </a:r>
          </a:p>
        </p:txBody>
      </p:sp>
      <p:sp>
        <p:nvSpPr>
          <p:cNvPr id="48" name="Right Arrow 47"/>
          <p:cNvSpPr/>
          <p:nvPr/>
        </p:nvSpPr>
        <p:spPr>
          <a:xfrm>
            <a:off x="1006909" y="213810"/>
            <a:ext cx="4386578"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Před odjezdem</a:t>
            </a:r>
          </a:p>
        </p:txBody>
      </p:sp>
      <p:cxnSp>
        <p:nvCxnSpPr>
          <p:cNvPr id="55" name="Straight Connector 54"/>
          <p:cNvCxnSpPr/>
          <p:nvPr/>
        </p:nvCxnSpPr>
        <p:spPr>
          <a:xfrm>
            <a:off x="7177450" y="782300"/>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120511" y="739086"/>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0" name="Rectangle 69"/>
          <p:cNvSpPr/>
          <p:nvPr/>
        </p:nvSpPr>
        <p:spPr>
          <a:xfrm>
            <a:off x="9717485" y="6045363"/>
            <a:ext cx="1085760" cy="66067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18. Celní stráž provádí kontrolu č. MRN / č. vstupu / č. EORI. </a:t>
            </a:r>
            <a:endParaRPr lang="cs-CZ" sz="800" b="1" u="sng" dirty="0">
              <a:solidFill>
                <a:schemeClr val="tx1"/>
              </a:solidFill>
            </a:endParaRPr>
          </a:p>
        </p:txBody>
      </p:sp>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93" y="4102819"/>
            <a:ext cx="795161" cy="949030"/>
          </a:xfrm>
          <a:prstGeom prst="rect">
            <a:avLst/>
          </a:prstGeom>
        </p:spPr>
      </p:pic>
      <p:sp>
        <p:nvSpPr>
          <p:cNvPr id="53" name="Rectangle 52"/>
          <p:cNvSpPr/>
          <p:nvPr/>
        </p:nvSpPr>
        <p:spPr>
          <a:xfrm>
            <a:off x="5459817" y="2723121"/>
            <a:ext cx="1707636" cy="107572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9. Odbaví se k nalodění v přístavu EU. </a:t>
            </a:r>
          </a:p>
          <a:p>
            <a:pPr algn="ctr"/>
            <a:r>
              <a:rPr lang="cs-CZ" sz="800" b="1" u="sng" dirty="0">
                <a:solidFill>
                  <a:schemeClr val="tx1"/>
                </a:solidFill>
              </a:rPr>
              <a:t>Doprovázené</a:t>
            </a:r>
            <a:r>
              <a:rPr lang="cs-CZ" sz="800" b="1" dirty="0">
                <a:solidFill>
                  <a:schemeClr val="tx1"/>
                </a:solidFill>
              </a:rPr>
              <a:t> – Řidič přesune zboží na loď. </a:t>
            </a:r>
          </a:p>
          <a:p>
            <a:pPr algn="ctr"/>
            <a:r>
              <a:rPr lang="cs-CZ" sz="800" b="1" u="sng" dirty="0">
                <a:solidFill>
                  <a:schemeClr val="tx1"/>
                </a:solidFill>
              </a:rPr>
              <a:t>Neodprovázené</a:t>
            </a:r>
            <a:r>
              <a:rPr lang="cs-CZ" sz="800" b="1" dirty="0">
                <a:solidFill>
                  <a:schemeClr val="tx1"/>
                </a:solidFill>
              </a:rPr>
              <a:t> – Řidič přesune přívěs na místo dle pokynů provozovatele přístavu EU.</a:t>
            </a:r>
          </a:p>
          <a:p>
            <a:pPr algn="ctr"/>
            <a:r>
              <a:rPr lang="cs-CZ" sz="800" b="1" dirty="0">
                <a:solidFill>
                  <a:schemeClr val="tx1"/>
                </a:solidFill>
              </a:rPr>
              <a:t>Přepravní společnost potvrdí dovozci, že zboží bylo </a:t>
            </a:r>
            <a:r>
              <a:rPr lang="cs-CZ" sz="800" b="1" dirty="0" smtClean="0">
                <a:solidFill>
                  <a:schemeClr val="tx1"/>
                </a:solidFill>
              </a:rPr>
              <a:t>odbaveno.</a:t>
            </a:r>
            <a:endParaRPr lang="cs-CZ" sz="500" b="1" dirty="0">
              <a:solidFill>
                <a:schemeClr val="tx1"/>
              </a:solidFill>
            </a:endParaRPr>
          </a:p>
          <a:p>
            <a:pPr algn="ctr"/>
            <a:endParaRPr lang="cs-CZ" sz="800" b="1" dirty="0">
              <a:solidFill>
                <a:schemeClr val="tx1"/>
              </a:solidFill>
            </a:endParaRPr>
          </a:p>
        </p:txBody>
      </p:sp>
      <p:sp>
        <p:nvSpPr>
          <p:cNvPr id="60" name="Rectangle 59"/>
          <p:cNvSpPr/>
          <p:nvPr/>
        </p:nvSpPr>
        <p:spPr>
          <a:xfrm>
            <a:off x="7210163" y="835825"/>
            <a:ext cx="2138916" cy="188729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12. Dovozce/jmenovaný zástupce aktualizuje stav celního prohlášení, aby bylo patrné, že zboží dorazilo do Spojeného království.</a:t>
            </a:r>
          </a:p>
          <a:p>
            <a:pPr algn="ctr"/>
            <a:r>
              <a:rPr lang="cs-CZ" altLang="en-GB" sz="800" b="1" dirty="0">
                <a:solidFill>
                  <a:schemeClr val="tx1"/>
                </a:solidFill>
              </a:rPr>
              <a:t> </a:t>
            </a:r>
          </a:p>
          <a:p>
            <a:pPr algn="ctr"/>
            <a:r>
              <a:rPr lang="cs-CZ" altLang="en-GB" sz="800" b="1" dirty="0">
                <a:solidFill>
                  <a:schemeClr val="tx1"/>
                </a:solidFill>
              </a:rPr>
              <a:t>Úplné nebo zjednodušené celní prohlášení musí být doručeno </a:t>
            </a:r>
            <a:r>
              <a:rPr lang="pl-PL" altLang="en-GB" sz="800" b="1" dirty="0">
                <a:solidFill>
                  <a:schemeClr val="tx1"/>
                </a:solidFill>
              </a:rPr>
              <a:t>do konce pracovního dne po fyzickém překročení hranice</a:t>
            </a:r>
            <a:r>
              <a:rPr lang="cs-CZ" sz="800" dirty="0">
                <a:solidFill>
                  <a:schemeClr val="tx1"/>
                </a:solidFill>
              </a:rPr>
              <a:t>.</a:t>
            </a:r>
            <a:endParaRPr lang="cs-CZ" altLang="en-GB" sz="800" b="1" dirty="0">
              <a:solidFill>
                <a:schemeClr val="tx1"/>
              </a:solidFill>
            </a:endParaRPr>
          </a:p>
          <a:p>
            <a:pPr algn="ctr"/>
            <a:endParaRPr lang="cs-CZ" altLang="en-GB" sz="500" b="1" dirty="0">
              <a:solidFill>
                <a:schemeClr val="tx1"/>
              </a:solidFill>
            </a:endParaRPr>
          </a:p>
          <a:p>
            <a:pPr algn="ctr"/>
            <a:r>
              <a:rPr lang="cs-CZ" altLang="en-GB" sz="800" b="1" dirty="0">
                <a:solidFill>
                  <a:schemeClr val="tx1"/>
                </a:solidFill>
              </a:rPr>
              <a:t>Pokud v celním prohlášení nebylo na začátku uvedeno vozidlo/tahač nebo přívěs/kontejner, doplňte tento údaj předtím, než prohlášení bude doručeno.</a:t>
            </a:r>
          </a:p>
          <a:p>
            <a:pPr algn="ctr"/>
            <a:endParaRPr lang="cs-CZ" altLang="en-GB" sz="400" b="1" dirty="0">
              <a:solidFill>
                <a:schemeClr val="tx1"/>
              </a:solidFill>
            </a:endParaRPr>
          </a:p>
          <a:p>
            <a:pPr algn="ctr"/>
            <a:r>
              <a:rPr lang="cs-CZ" altLang="en-GB" sz="800" b="1" dirty="0">
                <a:solidFill>
                  <a:schemeClr val="tx1"/>
                </a:solidFill>
              </a:rPr>
              <a:t>EIDR – Bude se mít za to, že příjezd byl v okamžiku překročení hranice, a není nutné </a:t>
            </a:r>
            <a:r>
              <a:rPr lang="cs-CZ" altLang="en-GB" sz="800" b="1" dirty="0" smtClean="0">
                <a:solidFill>
                  <a:schemeClr val="tx1"/>
                </a:solidFill>
              </a:rPr>
              <a:t>potvrzení.</a:t>
            </a:r>
            <a:endParaRPr lang="cs-CZ" altLang="en-GB" sz="800" b="1" dirty="0">
              <a:solidFill>
                <a:schemeClr val="tx1"/>
              </a:solidFill>
            </a:endParaRPr>
          </a:p>
        </p:txBody>
      </p:sp>
      <p:cxnSp>
        <p:nvCxnSpPr>
          <p:cNvPr id="73" name="Straight Arrow Connector 72"/>
          <p:cNvCxnSpPr/>
          <p:nvPr/>
        </p:nvCxnSpPr>
        <p:spPr>
          <a:xfrm flipV="1">
            <a:off x="9503044" y="3874011"/>
            <a:ext cx="17752" cy="211744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9349079" y="3395646"/>
            <a:ext cx="1593267" cy="46606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17. Na požádání celní stráže předložte číslo MRN / číslo vstupu / číslo EORI jako důkaz o splnění celních formalit.</a:t>
            </a:r>
          </a:p>
        </p:txBody>
      </p:sp>
      <p:sp>
        <p:nvSpPr>
          <p:cNvPr id="94" name="Rectangle 93"/>
          <p:cNvSpPr/>
          <p:nvPr/>
        </p:nvSpPr>
        <p:spPr>
          <a:xfrm>
            <a:off x="11020075" y="3301227"/>
            <a:ext cx="1150667" cy="57278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20. Pokračuje v další </a:t>
            </a:r>
            <a:r>
              <a:rPr lang="cs-CZ" sz="800" b="1" dirty="0" smtClean="0">
                <a:solidFill>
                  <a:schemeClr val="tx1"/>
                </a:solidFill>
              </a:rPr>
              <a:t>cestě.</a:t>
            </a:r>
            <a:endParaRPr lang="cs-CZ" sz="800" b="1" dirty="0">
              <a:solidFill>
                <a:schemeClr val="tx1"/>
              </a:solidFill>
            </a:endParaRPr>
          </a:p>
          <a:p>
            <a:pPr algn="ctr"/>
            <a:r>
              <a:rPr lang="cs-CZ" sz="700" i="1" dirty="0" smtClean="0">
                <a:solidFill>
                  <a:schemeClr val="tx1"/>
                </a:solidFill>
              </a:rPr>
              <a:t>(Zboží</a:t>
            </a:r>
            <a:r>
              <a:rPr lang="cs-CZ" sz="700" i="1" dirty="0">
                <a:solidFill>
                  <a:schemeClr val="tx1"/>
                </a:solidFill>
              </a:rPr>
              <a:t>, které má být podle potřeby převezeno do vnitrozemské </a:t>
            </a:r>
            <a:r>
              <a:rPr lang="cs-CZ" sz="700" i="1" dirty="0" smtClean="0">
                <a:solidFill>
                  <a:schemeClr val="tx1"/>
                </a:solidFill>
              </a:rPr>
              <a:t>celnice.)</a:t>
            </a:r>
            <a:endParaRPr lang="cs-CZ" sz="700" b="1" dirty="0">
              <a:solidFill>
                <a:schemeClr val="tx1"/>
              </a:solidFill>
            </a:endParaRPr>
          </a:p>
        </p:txBody>
      </p:sp>
      <p:cxnSp>
        <p:nvCxnSpPr>
          <p:cNvPr id="112" name="Straight Arrow Connector 111"/>
          <p:cNvCxnSpPr/>
          <p:nvPr/>
        </p:nvCxnSpPr>
        <p:spPr>
          <a:xfrm flipH="1">
            <a:off x="10073073" y="3881768"/>
            <a:ext cx="25657" cy="2158745"/>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8317240" y="5991452"/>
            <a:ext cx="1240209" cy="7368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15. Celní stráž provádí kontrolu vybraných vozidel a požaduje doklad o splnění celních </a:t>
            </a:r>
            <a:r>
              <a:rPr lang="cs-CZ" sz="800" b="1" dirty="0" smtClean="0">
                <a:solidFill>
                  <a:schemeClr val="tx1"/>
                </a:solidFill>
              </a:rPr>
              <a:t>formalit.</a:t>
            </a:r>
            <a:endParaRPr lang="cs-CZ" sz="800" dirty="0">
              <a:solidFill>
                <a:schemeClr val="tx1"/>
              </a:solidFill>
            </a:endParaRPr>
          </a:p>
        </p:txBody>
      </p:sp>
      <p:sp>
        <p:nvSpPr>
          <p:cNvPr id="137" name="Title 1"/>
          <p:cNvSpPr txBox="1">
            <a:spLocks/>
          </p:cNvSpPr>
          <p:nvPr/>
        </p:nvSpPr>
        <p:spPr>
          <a:xfrm>
            <a:off x="77394" y="-128201"/>
            <a:ext cx="8572336"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cs-CZ" altLang="en-GB" sz="1400" b="1" dirty="0">
                <a:solidFill>
                  <a:prstClr val="black"/>
                </a:solidFill>
                <a:latin typeface="+mn-lt"/>
                <a:cs typeface="+mj-cs"/>
              </a:rPr>
              <a:t>1. den v případě scénáře bez dohody – Dovoz v rámci systému RoRo do Spojeného království </a:t>
            </a:r>
          </a:p>
        </p:txBody>
      </p:sp>
      <p:cxnSp>
        <p:nvCxnSpPr>
          <p:cNvPr id="49" name="Straight Arrow Connector 48"/>
          <p:cNvCxnSpPr/>
          <p:nvPr/>
        </p:nvCxnSpPr>
        <p:spPr>
          <a:xfrm flipV="1">
            <a:off x="10536411" y="3893938"/>
            <a:ext cx="992980" cy="215142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05" y="5290181"/>
            <a:ext cx="674469" cy="475108"/>
          </a:xfrm>
          <a:prstGeom prst="rect">
            <a:avLst/>
          </a:prstGeom>
        </p:spPr>
      </p:pic>
      <p:sp>
        <p:nvSpPr>
          <p:cNvPr id="2" name="TextBox 1"/>
          <p:cNvSpPr txBox="1"/>
          <p:nvPr/>
        </p:nvSpPr>
        <p:spPr>
          <a:xfrm>
            <a:off x="10657666" y="-13354"/>
            <a:ext cx="1319292" cy="307777"/>
          </a:xfrm>
          <a:prstGeom prst="rect">
            <a:avLst/>
          </a:prstGeom>
          <a:noFill/>
        </p:spPr>
        <p:txBody>
          <a:bodyPr wrap="square" rtlCol="0">
            <a:spAutoFit/>
          </a:bodyPr>
          <a:lstStyle/>
          <a:p>
            <a:r>
              <a:rPr lang="cs-CZ" sz="1400" dirty="0"/>
              <a:t>HMG vfinal</a:t>
            </a:r>
          </a:p>
        </p:txBody>
      </p:sp>
      <p:sp>
        <p:nvSpPr>
          <p:cNvPr id="76" name="Rectangle 75"/>
          <p:cNvSpPr/>
          <p:nvPr/>
        </p:nvSpPr>
        <p:spPr>
          <a:xfrm>
            <a:off x="6441527" y="4008359"/>
            <a:ext cx="714623" cy="110223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11. Důvodně se domnívá, že příslušná prohlášení byla </a:t>
            </a:r>
            <a:r>
              <a:rPr lang="cs-CZ" sz="800" b="1" dirty="0" smtClean="0">
                <a:solidFill>
                  <a:schemeClr val="tx1"/>
                </a:solidFill>
              </a:rPr>
              <a:t>podána.</a:t>
            </a:r>
            <a:endParaRPr lang="cs-CZ" sz="800" dirty="0">
              <a:solidFill>
                <a:schemeClr val="tx1"/>
              </a:solidFill>
            </a:endParaRPr>
          </a:p>
        </p:txBody>
      </p:sp>
      <p:sp>
        <p:nvSpPr>
          <p:cNvPr id="61" name="Right Arrow 60"/>
          <p:cNvSpPr/>
          <p:nvPr/>
        </p:nvSpPr>
        <p:spPr>
          <a:xfrm>
            <a:off x="5416734" y="223914"/>
            <a:ext cx="1755146"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solidFill>
              </a:rPr>
              <a:t>V místě odbavení v přístavu EU</a:t>
            </a:r>
          </a:p>
        </p:txBody>
      </p:sp>
      <p:cxnSp>
        <p:nvCxnSpPr>
          <p:cNvPr id="67" name="Straight Connector 66"/>
          <p:cNvCxnSpPr/>
          <p:nvPr/>
        </p:nvCxnSpPr>
        <p:spPr>
          <a:xfrm>
            <a:off x="5416735" y="779583"/>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7334408" y="5817368"/>
            <a:ext cx="737729" cy="9963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13.  HMRC a širší OGD provádí kontroly (je-li to vhodné</a:t>
            </a:r>
            <a:r>
              <a:rPr lang="cs-CZ" sz="800" b="1" dirty="0" smtClean="0">
                <a:solidFill>
                  <a:schemeClr val="tx1"/>
                </a:solidFill>
              </a:rPr>
              <a:t>).</a:t>
            </a:r>
            <a:endParaRPr lang="cs-CZ" sz="900" dirty="0">
              <a:solidFill>
                <a:schemeClr val="tx1"/>
              </a:solidFill>
            </a:endParaRPr>
          </a:p>
        </p:txBody>
      </p:sp>
      <p:cxnSp>
        <p:nvCxnSpPr>
          <p:cNvPr id="75" name="Straight Arrow Connector 74"/>
          <p:cNvCxnSpPr/>
          <p:nvPr/>
        </p:nvCxnSpPr>
        <p:spPr>
          <a:xfrm>
            <a:off x="7842989" y="2723121"/>
            <a:ext cx="9684" cy="309424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47" name="Rectangle 46"/>
          <p:cNvSpPr/>
          <p:nvPr/>
        </p:nvSpPr>
        <p:spPr>
          <a:xfrm>
            <a:off x="3428556" y="2841849"/>
            <a:ext cx="1714390" cy="3380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 </a:t>
            </a:r>
          </a:p>
          <a:p>
            <a:pPr algn="ctr"/>
            <a:r>
              <a:rPr lang="cs-CZ" sz="800" b="1" dirty="0">
                <a:solidFill>
                  <a:schemeClr val="tx1"/>
                </a:solidFill>
              </a:rPr>
              <a:t>7. Řidič si vyzvedne zboží a číslo MRN / EORI / číslo </a:t>
            </a:r>
            <a:r>
              <a:rPr lang="cs-CZ" sz="800" b="1" dirty="0" smtClean="0">
                <a:solidFill>
                  <a:schemeClr val="tx1"/>
                </a:solidFill>
              </a:rPr>
              <a:t>vstupu.</a:t>
            </a:r>
            <a:endParaRPr lang="cs-CZ" sz="800" b="1" dirty="0">
              <a:solidFill>
                <a:schemeClr val="tx1"/>
              </a:solidFill>
            </a:endParaRPr>
          </a:p>
          <a:p>
            <a:pPr algn="ctr"/>
            <a:endParaRPr lang="cs-CZ" sz="800" b="1" dirty="0">
              <a:solidFill>
                <a:schemeClr val="tx1"/>
              </a:solidFill>
            </a:endParaRPr>
          </a:p>
        </p:txBody>
      </p:sp>
      <p:cxnSp>
        <p:nvCxnSpPr>
          <p:cNvPr id="69" name="Straight Arrow Connector 68"/>
          <p:cNvCxnSpPr>
            <a:stCxn id="78" idx="2"/>
          </p:cNvCxnSpPr>
          <p:nvPr/>
        </p:nvCxnSpPr>
        <p:spPr>
          <a:xfrm>
            <a:off x="8756264" y="4193721"/>
            <a:ext cx="1" cy="179773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4" idx="2"/>
            <a:endCxn id="47" idx="0"/>
          </p:cNvCxnSpPr>
          <p:nvPr/>
        </p:nvCxnSpPr>
        <p:spPr>
          <a:xfrm flipH="1">
            <a:off x="4285751" y="2682959"/>
            <a:ext cx="34841" cy="158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Oval Callout 98"/>
          <p:cNvSpPr/>
          <p:nvPr/>
        </p:nvSpPr>
        <p:spPr>
          <a:xfrm>
            <a:off x="5217388" y="5501250"/>
            <a:ext cx="2086859" cy="865732"/>
          </a:xfrm>
          <a:prstGeom prst="wedgeEllipseCallout">
            <a:avLst>
              <a:gd name="adj1" fmla="val 55009"/>
              <a:gd name="adj2" fmla="val 40627"/>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cs-CZ" sz="800" dirty="0">
                <a:solidFill>
                  <a:srgbClr val="FF0000"/>
                </a:solidFill>
              </a:rPr>
              <a:t>Dovozce může být kontaktován s žádostí o další informace. Jsou-li požadovány kontroly dokumentů, </a:t>
            </a:r>
            <a:r>
              <a:rPr lang="pl-PL" sz="800" dirty="0">
                <a:solidFill>
                  <a:srgbClr val="FF0000"/>
                </a:solidFill>
              </a:rPr>
              <a:t>prohlášení a dokumenty musí být poslány na adresu</a:t>
            </a:r>
            <a:r>
              <a:rPr lang="cs-CZ" sz="800" dirty="0">
                <a:solidFill>
                  <a:srgbClr val="FF0000"/>
                </a:solidFill>
              </a:rPr>
              <a:t> </a:t>
            </a:r>
            <a:r>
              <a:rPr lang="cs-CZ" sz="800" dirty="0">
                <a:solidFill>
                  <a:srgbClr val="FF0000"/>
                </a:solidFill>
                <a:hlinkClick r:id="rId8">
                  <a:extLst>
                    <a:ext uri="{A12FA001-AC4F-418D-AE19-62706E023703}">
                      <ahyp:hlinkClr xmlns="" xmlns:ahyp="http://schemas.microsoft.com/office/drawing/2018/hyperlinkcolor" val="tx"/>
                    </a:ext>
                  </a:extLst>
                </a:hlinkClick>
              </a:rPr>
              <a:t>NCH@hmrc.gov.uk</a:t>
            </a:r>
            <a:r>
              <a:rPr lang="cs-CZ" sz="800" dirty="0">
                <a:solidFill>
                  <a:srgbClr val="FF0000"/>
                </a:solidFill>
              </a:rPr>
              <a:t> co </a:t>
            </a:r>
            <a:r>
              <a:rPr lang="cs-CZ" sz="800" dirty="0" smtClean="0">
                <a:solidFill>
                  <a:srgbClr val="FF0000"/>
                </a:solidFill>
              </a:rPr>
              <a:t>nejdříve.</a:t>
            </a:r>
            <a:endParaRPr lang="cs-CZ" altLang="en-GB" sz="800" b="1" dirty="0">
              <a:solidFill>
                <a:srgbClr val="FF0000"/>
              </a:solidFill>
            </a:endParaRPr>
          </a:p>
          <a:p>
            <a:pPr algn="ctr"/>
            <a:endParaRPr lang="cs-CZ" sz="800" dirty="0">
              <a:solidFill>
                <a:schemeClr val="bg1"/>
              </a:solidFill>
            </a:endParaRPr>
          </a:p>
        </p:txBody>
      </p:sp>
      <p:sp>
        <p:nvSpPr>
          <p:cNvPr id="105" name="Rectangle 104"/>
          <p:cNvSpPr/>
          <p:nvPr/>
        </p:nvSpPr>
        <p:spPr>
          <a:xfrm>
            <a:off x="11141142" y="5860822"/>
            <a:ext cx="982673" cy="92847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19. Celní stráž a/nebo OGD podniknou příslušné kroky </a:t>
            </a:r>
            <a:r>
              <a:rPr lang="cs-CZ" sz="800" b="1" strike="sngStrike" dirty="0">
                <a:solidFill>
                  <a:schemeClr val="tx1"/>
                </a:solidFill>
              </a:rPr>
              <a:t>(jako před březnem 2020). </a:t>
            </a:r>
          </a:p>
        </p:txBody>
      </p:sp>
      <p:sp>
        <p:nvSpPr>
          <p:cNvPr id="106" name="Rectangle 105"/>
          <p:cNvSpPr/>
          <p:nvPr/>
        </p:nvSpPr>
        <p:spPr>
          <a:xfrm>
            <a:off x="9503045" y="835824"/>
            <a:ext cx="2620770" cy="1613585"/>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00" b="1" dirty="0">
                <a:solidFill>
                  <a:schemeClr val="tx1"/>
                </a:solidFill>
              </a:rPr>
              <a:t>16. V případě úplného cel. prohlášení; dovozní clo, spotřební daň a dovozní DPH budou spočítány a budou splatné po oznámení příjezdu zboží a schválení vstupu. Dovozce nebo jeho zástupce může odložit platbu.</a:t>
            </a:r>
          </a:p>
          <a:p>
            <a:pPr algn="ctr"/>
            <a:r>
              <a:rPr lang="cs-CZ" sz="700" b="1" dirty="0">
                <a:solidFill>
                  <a:schemeClr val="tx1"/>
                </a:solidFill>
              </a:rPr>
              <a:t>V případě CFSP a přechodných zjednodušených postupů bude dovozce moci odložit splatné dovozní clo, spotřební daň a dovozní DPH.</a:t>
            </a:r>
          </a:p>
          <a:p>
            <a:pPr algn="ctr"/>
            <a:r>
              <a:rPr lang="cs-CZ" sz="700" b="1" dirty="0">
                <a:solidFill>
                  <a:schemeClr val="tx1"/>
                </a:solidFill>
              </a:rPr>
              <a:t>Pro odložení platby cla nebo daní budete potřebovat účet pro odklad cla.   </a:t>
            </a:r>
          </a:p>
          <a:p>
            <a:pPr algn="ctr"/>
            <a:r>
              <a:rPr lang="cs-CZ" sz="700" b="1" dirty="0">
                <a:solidFill>
                  <a:schemeClr val="tx1"/>
                </a:solidFill>
              </a:rPr>
              <a:t>Dovážené zboží může být alternativně celně odbaveno k režimu s podmíněným osvobozením od cla nebo od spotřební daně. U zboží podléhajícího spotřební dani musí pohyb uskutečnit registrovaný odesílatel prostřednictvím Systému pro kontrolu pohybu zboží podléhajícího spotřební dani (EMCS) za účelem uskladnění ve schváleném skladu s daňovým dozorem.</a:t>
            </a:r>
          </a:p>
        </p:txBody>
      </p:sp>
      <p:cxnSp>
        <p:nvCxnSpPr>
          <p:cNvPr id="30" name="Elbow Connector 29"/>
          <p:cNvCxnSpPr/>
          <p:nvPr/>
        </p:nvCxnSpPr>
        <p:spPr>
          <a:xfrm rot="5400000" flipH="1" flipV="1">
            <a:off x="9777605" y="2310288"/>
            <a:ext cx="232033" cy="2273826"/>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4332488" y="2222857"/>
            <a:ext cx="3392" cy="16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8232723" y="3441696"/>
            <a:ext cx="1047081"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14. Doprovázený a nedoprovázený náklad je vyložen z </a:t>
            </a:r>
            <a:r>
              <a:rPr lang="cs-CZ" sz="800" b="1" dirty="0" smtClean="0">
                <a:solidFill>
                  <a:schemeClr val="tx1"/>
                </a:solidFill>
              </a:rPr>
              <a:t>lodi. </a:t>
            </a:r>
            <a:endParaRPr lang="cs-CZ" sz="800" b="1" dirty="0">
              <a:solidFill>
                <a:schemeClr val="tx1"/>
              </a:solidFill>
            </a:endParaRPr>
          </a:p>
        </p:txBody>
      </p:sp>
      <p:sp>
        <p:nvSpPr>
          <p:cNvPr id="64" name="Rectangle 63"/>
          <p:cNvSpPr/>
          <p:nvPr/>
        </p:nvSpPr>
        <p:spPr>
          <a:xfrm>
            <a:off x="3278129" y="2380929"/>
            <a:ext cx="2084926" cy="30203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6. Poskytne č. MRN / č. vstupu /  č. EORI (dovozce) přepravní společnosti. </a:t>
            </a:r>
          </a:p>
        </p:txBody>
      </p:sp>
      <p:cxnSp>
        <p:nvCxnSpPr>
          <p:cNvPr id="81" name="Elbow Connector 80"/>
          <p:cNvCxnSpPr>
            <a:stCxn id="76" idx="3"/>
          </p:cNvCxnSpPr>
          <p:nvPr/>
        </p:nvCxnSpPr>
        <p:spPr>
          <a:xfrm flipV="1">
            <a:off x="7156150" y="2707237"/>
            <a:ext cx="413050" cy="1852240"/>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a:stCxn id="47" idx="2"/>
            <a:endCxn id="86" idx="0"/>
          </p:cNvCxnSpPr>
          <p:nvPr/>
        </p:nvCxnSpPr>
        <p:spPr>
          <a:xfrm>
            <a:off x="4285751" y="3179929"/>
            <a:ext cx="34597" cy="644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525933" y="2744581"/>
            <a:ext cx="3606" cy="7023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079642" y="787301"/>
            <a:ext cx="1015998" cy="216982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750" b="1" dirty="0"/>
              <a:t>3. Pokud zboží vyžaduje licenci, požádejte vydávající ministerstvo nejméně 2 týdny před odesláním. </a:t>
            </a:r>
          </a:p>
          <a:p>
            <a:pPr algn="ctr"/>
            <a:r>
              <a:rPr lang="cs-CZ" sz="750" b="1" dirty="0"/>
              <a:t>Vysoce rizikové potraviny a krmiva, které vstupují do Spojeného království, musí být předem oznámeny. U vysoce rizikových potravin jiného než živočišného původu (FNAO) to musí být nejméně jeden den před příjezdem. </a:t>
            </a:r>
          </a:p>
        </p:txBody>
      </p:sp>
      <p:sp>
        <p:nvSpPr>
          <p:cNvPr id="101" name="Rectangle 100"/>
          <p:cNvSpPr/>
          <p:nvPr/>
        </p:nvSpPr>
        <p:spPr>
          <a:xfrm>
            <a:off x="2085148" y="6166681"/>
            <a:ext cx="945563" cy="3343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 Vydání licence</a:t>
            </a:r>
          </a:p>
        </p:txBody>
      </p:sp>
      <p:cxnSp>
        <p:nvCxnSpPr>
          <p:cNvPr id="102" name="Straight Arrow Connector 101"/>
          <p:cNvCxnSpPr/>
          <p:nvPr/>
        </p:nvCxnSpPr>
        <p:spPr>
          <a:xfrm flipH="1">
            <a:off x="2307530" y="2719937"/>
            <a:ext cx="10708" cy="34594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2683814" y="2732015"/>
            <a:ext cx="18959" cy="3444492"/>
          </a:xfrm>
          <a:prstGeom prst="straightConnector1">
            <a:avLst/>
          </a:prstGeom>
          <a:ln w="19050">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Slide Number Placeholder 2"/>
          <p:cNvSpPr>
            <a:spLocks noGrp="1"/>
          </p:cNvSpPr>
          <p:nvPr>
            <p:ph type="sldNum" sz="quarter" idx="12"/>
          </p:nvPr>
        </p:nvSpPr>
        <p:spPr>
          <a:xfrm>
            <a:off x="11604660" y="6500938"/>
            <a:ext cx="444925" cy="365125"/>
          </a:xfrm>
        </p:spPr>
        <p:txBody>
          <a:bodyPr/>
          <a:lstStyle/>
          <a:p>
            <a:r>
              <a:rPr lang="cs-CZ" dirty="0"/>
              <a:t>15</a:t>
            </a:r>
          </a:p>
        </p:txBody>
      </p:sp>
      <p:sp>
        <p:nvSpPr>
          <p:cNvPr id="80" name="Rectangle 79"/>
          <p:cNvSpPr/>
          <p:nvPr/>
        </p:nvSpPr>
        <p:spPr>
          <a:xfrm>
            <a:off x="5399636" y="4008359"/>
            <a:ext cx="936283" cy="110954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 Předloží Vstupní souhrnné prohlášení (Pouze nedoprovázené</a:t>
            </a:r>
            <a:r>
              <a:rPr lang="cs-CZ" sz="800" b="1" dirty="0" smtClean="0">
                <a:solidFill>
                  <a:schemeClr val="tx1"/>
                </a:solidFill>
              </a:rPr>
              <a:t>).</a:t>
            </a:r>
            <a:endParaRPr lang="cs-CZ" sz="800" b="1" dirty="0">
              <a:solidFill>
                <a:schemeClr val="tx1"/>
              </a:solidFill>
            </a:endParaRPr>
          </a:p>
          <a:p>
            <a:pPr algn="ctr"/>
            <a:r>
              <a:rPr lang="cs-CZ" sz="800" b="1" i="1" u="sng" dirty="0">
                <a:solidFill>
                  <a:srgbClr val="FF0000"/>
                </a:solidFill>
              </a:rPr>
              <a:t>Požadavek od 30. 4. 2020</a:t>
            </a:r>
          </a:p>
        </p:txBody>
      </p:sp>
      <p:sp>
        <p:nvSpPr>
          <p:cNvPr id="86" name="Rectangle 85"/>
          <p:cNvSpPr/>
          <p:nvPr/>
        </p:nvSpPr>
        <p:spPr>
          <a:xfrm>
            <a:off x="3428556" y="3244391"/>
            <a:ext cx="1783584" cy="55464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 Přepravní společnost předloží vstupní souhrnné prohlášení (doprovázený náklad</a:t>
            </a:r>
            <a:r>
              <a:rPr lang="cs-CZ" sz="800" b="1" dirty="0" smtClean="0">
                <a:solidFill>
                  <a:schemeClr val="tx1"/>
                </a:solidFill>
              </a:rPr>
              <a:t>).</a:t>
            </a:r>
            <a:r>
              <a:rPr lang="cs-CZ" sz="800" b="1" dirty="0">
                <a:solidFill>
                  <a:schemeClr val="tx1"/>
                </a:solidFill>
              </a:rPr>
              <a:t> </a:t>
            </a:r>
          </a:p>
          <a:p>
            <a:pPr algn="ctr"/>
            <a:r>
              <a:rPr lang="cs-CZ" sz="800" b="1" i="1" u="sng" dirty="0">
                <a:solidFill>
                  <a:schemeClr val="tx1"/>
                </a:solidFill>
              </a:rPr>
              <a:t>Požadavek od </a:t>
            </a:r>
            <a:r>
              <a:rPr lang="cs-CZ" sz="800" b="1" i="1" u="sng" dirty="0">
                <a:solidFill>
                  <a:srgbClr val="FF0000"/>
                </a:solidFill>
              </a:rPr>
              <a:t>30. 4. 2020</a:t>
            </a:r>
          </a:p>
        </p:txBody>
      </p:sp>
      <p:cxnSp>
        <p:nvCxnSpPr>
          <p:cNvPr id="87" name="Straight Arrow Connector 86"/>
          <p:cNvCxnSpPr>
            <a:stCxn id="47" idx="3"/>
          </p:cNvCxnSpPr>
          <p:nvPr/>
        </p:nvCxnSpPr>
        <p:spPr>
          <a:xfrm flipV="1">
            <a:off x="5142946" y="2964499"/>
            <a:ext cx="259092" cy="463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8157943" y="6601709"/>
            <a:ext cx="4114800" cy="365125"/>
          </a:xfrm>
        </p:spPr>
        <p:txBody>
          <a:bodyPr/>
          <a:lstStyle/>
          <a:p>
            <a:r>
              <a:rPr lang="cs-CZ" dirty="0"/>
              <a:t>ÚŘEDNÍ DOK. </a:t>
            </a:r>
          </a:p>
        </p:txBody>
      </p:sp>
      <p:sp>
        <p:nvSpPr>
          <p:cNvPr id="66" name="TextBox 65"/>
          <p:cNvSpPr txBox="1"/>
          <p:nvPr/>
        </p:nvSpPr>
        <p:spPr>
          <a:xfrm>
            <a:off x="1007404" y="818870"/>
            <a:ext cx="982987"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1. Všichni obchodníci pořádají o číslo </a:t>
            </a:r>
            <a:r>
              <a:rPr lang="cs-CZ" sz="750" b="1" dirty="0" smtClean="0"/>
              <a:t>EORI.</a:t>
            </a:r>
            <a:endParaRPr lang="cs-CZ" sz="750" b="1" dirty="0"/>
          </a:p>
        </p:txBody>
      </p:sp>
      <p:sp>
        <p:nvSpPr>
          <p:cNvPr id="100" name="TextBox 99"/>
          <p:cNvSpPr txBox="1"/>
          <p:nvPr/>
        </p:nvSpPr>
        <p:spPr>
          <a:xfrm>
            <a:off x="1003655" y="1345326"/>
            <a:ext cx="987199" cy="1477328"/>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2. Pokud ještě nemáte agenta nebo nejste držitelem celního povolení, můžete se zaregistrovat pro TSP a v případě potřeby získat agenta nebo software, který vám pomůže podat </a:t>
            </a:r>
            <a:r>
              <a:rPr lang="cs-CZ" sz="750" b="1" dirty="0" smtClean="0"/>
              <a:t>prohlášení.</a:t>
            </a:r>
            <a:endParaRPr lang="cs-CZ" sz="750" b="1" dirty="0"/>
          </a:p>
        </p:txBody>
      </p:sp>
      <p:cxnSp>
        <p:nvCxnSpPr>
          <p:cNvPr id="108" name="Straight Arrow Connector 107"/>
          <p:cNvCxnSpPr>
            <a:stCxn id="66" idx="2"/>
            <a:endCxn id="100" idx="0"/>
          </p:cNvCxnSpPr>
          <p:nvPr/>
        </p:nvCxnSpPr>
        <p:spPr>
          <a:xfrm flipH="1">
            <a:off x="1497255" y="1257452"/>
            <a:ext cx="1643" cy="87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209608" y="795324"/>
            <a:ext cx="2198866" cy="148161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750" b="1" dirty="0">
                <a:solidFill>
                  <a:schemeClr val="tx1"/>
                </a:solidFill>
              </a:rPr>
              <a:t>5. Elektronicky vyplňte buď úplné celní prohlášení, nebo, po dočasnou dobu na základě </a:t>
            </a:r>
            <a:r>
              <a:rPr lang="cs-CZ" sz="750" b="1" u="sng" dirty="0">
                <a:solidFill>
                  <a:schemeClr val="tx1"/>
                </a:solidFill>
              </a:rPr>
              <a:t>Přechodných zjednodušených postupů (TSP) </a:t>
            </a:r>
            <a:r>
              <a:rPr lang="cs-CZ" sz="750" b="1" dirty="0">
                <a:solidFill>
                  <a:schemeClr val="tx1"/>
                </a:solidFill>
              </a:rPr>
              <a:t>vyplňte; </a:t>
            </a:r>
          </a:p>
          <a:p>
            <a:pPr algn="ctr"/>
            <a:r>
              <a:rPr lang="cs-CZ" sz="750" b="1" dirty="0">
                <a:solidFill>
                  <a:schemeClr val="tx1"/>
                </a:solidFill>
              </a:rPr>
              <a:t>•V případě standardního zboží – zápis do záznamů deklaranta (EIDR)</a:t>
            </a:r>
          </a:p>
          <a:p>
            <a:pPr algn="ctr"/>
            <a:r>
              <a:rPr lang="cs-CZ" sz="750" b="1" dirty="0">
                <a:solidFill>
                  <a:schemeClr val="tx1"/>
                </a:solidFill>
              </a:rPr>
              <a:t>•V případě kontrolovaného zboží a zboží podléhající spotřební dani – zjednodušené prohlášení do systému CHIEF / CDS úřadu HMRC.</a:t>
            </a:r>
          </a:p>
          <a:p>
            <a:pPr algn="ctr"/>
            <a:r>
              <a:rPr lang="cs-CZ" sz="750" b="1" dirty="0">
                <a:solidFill>
                  <a:schemeClr val="tx1"/>
                </a:solidFill>
              </a:rPr>
              <a:t>Pokud již vlastníte oprávnění pro svůj obchod ROW, můžete je použít k podání zjednodušených prohlášení / EIDR pro váš obchod s EU.</a:t>
            </a:r>
          </a:p>
          <a:p>
            <a:pPr algn="ctr"/>
            <a:r>
              <a:rPr lang="cs-CZ" sz="750" b="1" dirty="0">
                <a:solidFill>
                  <a:schemeClr val="tx1"/>
                </a:solidFill>
              </a:rPr>
              <a:t>Uveďte do celního prohlášení označení tahače nebo přívěsu / kontejneru, pokud je známo.</a:t>
            </a:r>
          </a:p>
        </p:txBody>
      </p:sp>
      <p:cxnSp>
        <p:nvCxnSpPr>
          <p:cNvPr id="90" name="Straight Arrow Connector 89"/>
          <p:cNvCxnSpPr/>
          <p:nvPr/>
        </p:nvCxnSpPr>
        <p:spPr>
          <a:xfrm flipH="1">
            <a:off x="6817342" y="3798850"/>
            <a:ext cx="553" cy="220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5206759" y="3476642"/>
            <a:ext cx="253058" cy="13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6" name="Table 115"/>
          <p:cNvGraphicFramePr>
            <a:graphicFrameLocks noGrp="1"/>
          </p:cNvGraphicFramePr>
          <p:nvPr>
            <p:extLst>
              <p:ext uri="{D42A27DB-BD31-4B8C-83A1-F6EECF244321}">
                <p14:modId xmlns:p14="http://schemas.microsoft.com/office/powerpoint/2010/main" val="2291557523"/>
              </p:ext>
            </p:extLst>
          </p:nvPr>
        </p:nvGraphicFramePr>
        <p:xfrm>
          <a:off x="3256161" y="5598278"/>
          <a:ext cx="1876510" cy="1149104"/>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255295">
                <a:tc gridSpan="2">
                  <a:txBody>
                    <a:bodyPr/>
                    <a:lstStyle/>
                    <a:p>
                      <a:pPr algn="ctr"/>
                      <a:r>
                        <a:rPr lang="cs-CZ" sz="1600" noProof="0" dirty="0"/>
                        <a:t>VYSVĚTLIVKY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123" name="Straight Arrow Connector 122"/>
          <p:cNvCxnSpPr/>
          <p:nvPr/>
        </p:nvCxnSpPr>
        <p:spPr>
          <a:xfrm flipV="1">
            <a:off x="3335820" y="6106483"/>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335820" y="6524067"/>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8" name="Oval Callout 67"/>
          <p:cNvSpPr/>
          <p:nvPr/>
        </p:nvSpPr>
        <p:spPr>
          <a:xfrm>
            <a:off x="8880694" y="2485718"/>
            <a:ext cx="3329968" cy="802894"/>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cs-CZ" sz="800" dirty="0">
                <a:solidFill>
                  <a:srgbClr val="FF0000"/>
                </a:solidFill>
              </a:rPr>
              <a:t>Dodatečné celní prohlášení podáno do 4. pracovního dne následujícího měsíce v případě Zjednodušeného celního prohlášení a EIDR</a:t>
            </a:r>
          </a:p>
          <a:p>
            <a:pPr algn="ctr"/>
            <a:r>
              <a:rPr lang="cs-CZ" sz="800" dirty="0">
                <a:solidFill>
                  <a:srgbClr val="FF0000"/>
                </a:solidFill>
              </a:rPr>
              <a:t>Pokud využíváte postupu TSP pro standardní zboží, můžete se rozhodnout odložit podání dodatečného prohlášení až do </a:t>
            </a:r>
            <a:r>
              <a:rPr lang="pl-PL" sz="800" b="1" dirty="0">
                <a:solidFill>
                  <a:srgbClr val="FF0000"/>
                </a:solidFill>
              </a:rPr>
              <a:t>4. pracovního dne května </a:t>
            </a:r>
            <a:r>
              <a:rPr lang="pl-PL" sz="800" b="1" dirty="0" smtClean="0">
                <a:solidFill>
                  <a:srgbClr val="FF0000"/>
                </a:solidFill>
              </a:rPr>
              <a:t>2020.</a:t>
            </a:r>
            <a:endParaRPr lang="cs-CZ" sz="800" b="1" dirty="0">
              <a:solidFill>
                <a:srgbClr val="FF0000"/>
              </a:solidFill>
            </a:endParaRPr>
          </a:p>
        </p:txBody>
      </p:sp>
    </p:spTree>
    <p:extLst>
      <p:ext uri="{BB962C8B-B14F-4D97-AF65-F5344CB8AC3E}">
        <p14:creationId xmlns:p14="http://schemas.microsoft.com/office/powerpoint/2010/main" val="135681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527761" y="1901436"/>
            <a:ext cx="6434681" cy="2646878"/>
          </a:xfrm>
          <a:prstGeom prst="rect">
            <a:avLst/>
          </a:prstGeom>
          <a:noFill/>
        </p:spPr>
        <p:txBody>
          <a:bodyPr wrap="square" lIns="91440" tIns="45720" rIns="91440" bIns="45720">
            <a:spAutoFit/>
          </a:bodyPr>
          <a:lstStyle/>
          <a:p>
            <a:pPr algn="ctr"/>
            <a:r>
              <a:rPr lang="cs-CZ"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ext uri="{D42A27DB-BD31-4B8C-83A1-F6EECF244321}">
                <p14:modId xmlns:p14="http://schemas.microsoft.com/office/powerpoint/2010/main" val="3086091714"/>
              </p:ext>
            </p:extLst>
          </p:nvPr>
        </p:nvGraphicFramePr>
        <p:xfrm>
          <a:off x="196645" y="320057"/>
          <a:ext cx="11788878" cy="6537943"/>
        </p:xfrm>
        <a:graphic>
          <a:graphicData uri="http://schemas.openxmlformats.org/drawingml/2006/table">
            <a:tbl>
              <a:tblPr firstRow="1" bandRow="1">
                <a:tableStyleId>{5C22544A-7EE6-4342-B048-85BDC9FD1C3A}</a:tableStyleId>
              </a:tblPr>
              <a:tblGrid>
                <a:gridCol w="887367">
                  <a:extLst>
                    <a:ext uri="{9D8B030D-6E8A-4147-A177-3AD203B41FA5}">
                      <a16:colId xmlns="" xmlns:a16="http://schemas.microsoft.com/office/drawing/2014/main" val="20000"/>
                    </a:ext>
                  </a:extLst>
                </a:gridCol>
                <a:gridCol w="10901511">
                  <a:extLst>
                    <a:ext uri="{9D8B030D-6E8A-4147-A177-3AD203B41FA5}">
                      <a16:colId xmlns="" xmlns:a16="http://schemas.microsoft.com/office/drawing/2014/main" val="20001"/>
                    </a:ext>
                  </a:extLst>
                </a:gridCol>
              </a:tblGrid>
              <a:tr h="438568">
                <a:tc gridSpan="2">
                  <a:txBody>
                    <a:bodyPr/>
                    <a:lstStyle/>
                    <a:p>
                      <a:endParaRPr lang="cs-CZ" altLang="en-GB" sz="600" noProof="0" dirty="0"/>
                    </a:p>
                  </a:txBody>
                  <a:tcPr marL="68580" marR="68580" marT="34290" marB="34290"/>
                </a:tc>
                <a:tc hMerge="1">
                  <a:txBody>
                    <a:bodyPr/>
                    <a:lstStyle/>
                    <a:p>
                      <a:endParaRPr lang="en-GB" altLang="en-GB" sz="1200" dirty="0"/>
                    </a:p>
                  </a:txBody>
                  <a:tcPr/>
                </a:tc>
                <a:extLst>
                  <a:ext uri="{0D108BD9-81ED-4DB2-BD59-A6C34878D82A}">
                    <a16:rowId xmlns="" xmlns:a16="http://schemas.microsoft.com/office/drawing/2014/main" val="10000"/>
                  </a:ext>
                </a:extLst>
              </a:tr>
              <a:tr h="2091213">
                <a:tc>
                  <a:txBody>
                    <a:bodyPr/>
                    <a:lstStyle/>
                    <a:p>
                      <a:pPr algn="ctr"/>
                      <a:r>
                        <a:rPr lang="cs-CZ" altLang="en-GB" sz="800" b="1" noProof="0" dirty="0"/>
                        <a:t>DOVOZCE/ JMENOVANÝ ZÁSTUPCE</a:t>
                      </a:r>
                      <a:r>
                        <a:rPr lang="cs-CZ" altLang="en-GB" sz="800" b="1" baseline="0" noProof="0" dirty="0"/>
                        <a:t> </a:t>
                      </a:r>
                      <a:endParaRPr lang="cs-CZ" altLang="en-GB" sz="800" b="1" noProof="0" dirty="0"/>
                    </a:p>
                  </a:txBody>
                  <a:tcPr marL="68580" marR="68580" marT="34290" marB="34290">
                    <a:solidFill>
                      <a:schemeClr val="accent2">
                        <a:lumMod val="40000"/>
                        <a:lumOff val="60000"/>
                      </a:schemeClr>
                    </a:solidFill>
                  </a:tcPr>
                </a:tc>
                <a:tc>
                  <a:txBody>
                    <a:bodyPr/>
                    <a:lstStyle/>
                    <a:p>
                      <a:endParaRPr lang="cs-CZ" altLang="en-GB" sz="600" b="1" noProof="0" dirty="0">
                        <a:solidFill>
                          <a:srgbClr val="FF0000"/>
                        </a:solidFill>
                      </a:endParaRPr>
                    </a:p>
                  </a:txBody>
                  <a:tcPr marL="68580" marR="68580" marT="34290" marB="34290">
                    <a:solidFill>
                      <a:schemeClr val="accent1">
                        <a:lumMod val="40000"/>
                        <a:lumOff val="60000"/>
                      </a:schemeClr>
                    </a:solidFill>
                  </a:tcPr>
                </a:tc>
                <a:extLst>
                  <a:ext uri="{0D108BD9-81ED-4DB2-BD59-A6C34878D82A}">
                    <a16:rowId xmlns="" xmlns:a16="http://schemas.microsoft.com/office/drawing/2014/main" val="10001"/>
                  </a:ext>
                </a:extLst>
              </a:tr>
              <a:tr h="1641918">
                <a:tc>
                  <a:txBody>
                    <a:bodyPr/>
                    <a:lstStyle/>
                    <a:p>
                      <a:pPr algn="ctr"/>
                      <a:endParaRPr lang="cs-CZ" altLang="en-GB" sz="1100" b="1" noProof="0" dirty="0"/>
                    </a:p>
                    <a:p>
                      <a:pPr algn="ctr"/>
                      <a:endParaRPr lang="cs-CZ" altLang="en-GB" sz="1100" b="1" noProof="0" dirty="0"/>
                    </a:p>
                    <a:p>
                      <a:pPr algn="ctr"/>
                      <a:r>
                        <a:rPr lang="cs-CZ" altLang="en-GB" sz="800" b="1" noProof="0" dirty="0"/>
                        <a:t>PŘEPRAVNÍ SPOLEČNOST</a:t>
                      </a:r>
                    </a:p>
                  </a:txBody>
                  <a:tcPr marL="68580" marR="68580" marT="34290" marB="34290">
                    <a:solidFill>
                      <a:schemeClr val="accent1">
                        <a:lumMod val="60000"/>
                        <a:lumOff val="40000"/>
                      </a:schemeClr>
                    </a:solidFill>
                  </a:tcPr>
                </a:tc>
                <a:tc>
                  <a:txBody>
                    <a:bodyPr/>
                    <a:lstStyle/>
                    <a:p>
                      <a:endParaRPr lang="cs-CZ" altLang="en-GB" sz="600" b="1" noProof="0" dirty="0"/>
                    </a:p>
                  </a:txBody>
                  <a:tcPr marL="68580" marR="68580" marT="34290" marB="34290"/>
                </a:tc>
                <a:extLst>
                  <a:ext uri="{0D108BD9-81ED-4DB2-BD59-A6C34878D82A}">
                    <a16:rowId xmlns="" xmlns:a16="http://schemas.microsoft.com/office/drawing/2014/main" val="10002"/>
                  </a:ext>
                </a:extLst>
              </a:tr>
              <a:tr h="1065050">
                <a:tc>
                  <a:txBody>
                    <a:bodyPr/>
                    <a:lstStyle/>
                    <a:p>
                      <a:r>
                        <a:rPr lang="cs-CZ" altLang="en-GB" sz="800" b="1" baseline="0" noProof="0" dirty="0"/>
                        <a:t>PROVOZOVATEL TRAJEKTU</a:t>
                      </a:r>
                    </a:p>
                    <a:p>
                      <a:endParaRPr lang="cs-CZ" altLang="en-GB" sz="600" b="1" noProof="0" dirty="0"/>
                    </a:p>
                  </a:txBody>
                  <a:tcPr marL="68580" marR="68580" marT="34290" marB="34290">
                    <a:solidFill>
                      <a:schemeClr val="accent4">
                        <a:lumMod val="60000"/>
                        <a:lumOff val="40000"/>
                      </a:schemeClr>
                    </a:solidFill>
                  </a:tcPr>
                </a:tc>
                <a:tc>
                  <a:txBody>
                    <a:bodyPr/>
                    <a:lstStyle/>
                    <a:p>
                      <a:endParaRPr lang="cs-CZ" sz="1900" noProof="0" dirty="0"/>
                    </a:p>
                  </a:txBody>
                  <a:tcPr marL="68580" marR="68580" marT="34290" marB="34290"/>
                </a:tc>
                <a:extLst>
                  <a:ext uri="{0D108BD9-81ED-4DB2-BD59-A6C34878D82A}">
                    <a16:rowId xmlns="" xmlns:a16="http://schemas.microsoft.com/office/drawing/2014/main" val="10003"/>
                  </a:ext>
                </a:extLst>
              </a:tr>
              <a:tr h="1301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altLang="en-GB" sz="1100" b="1" noProof="0" dirty="0"/>
                    </a:p>
                    <a:p>
                      <a:pPr marL="0" marR="0" indent="0" algn="ctr" defTabSz="914400" rtl="0" eaLnBrk="1" fontAlgn="auto" latinLnBrk="0" hangingPunct="1">
                        <a:lnSpc>
                          <a:spcPct val="100000"/>
                        </a:lnSpc>
                        <a:spcBef>
                          <a:spcPts val="0"/>
                        </a:spcBef>
                        <a:spcAft>
                          <a:spcPts val="0"/>
                        </a:spcAft>
                        <a:buClrTx/>
                        <a:buSzTx/>
                        <a:buFontTx/>
                        <a:buNone/>
                        <a:tabLst/>
                        <a:defRPr/>
                      </a:pPr>
                      <a:r>
                        <a:rPr lang="cs-CZ" altLang="en-GB" sz="1000" b="1" noProof="0" dirty="0"/>
                        <a:t>VLÁDA (HMG)</a:t>
                      </a:r>
                    </a:p>
                    <a:p>
                      <a:endParaRPr lang="cs-CZ" altLang="en-GB" sz="600" b="1" noProof="0" dirty="0"/>
                    </a:p>
                  </a:txBody>
                  <a:tcPr marL="68580" marR="68580" marT="34290" marB="3429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600" b="1" noProof="0" dirty="0">
                        <a:solidFill>
                          <a:srgbClr val="FF0000"/>
                        </a:solidFill>
                      </a:endParaRPr>
                    </a:p>
                  </a:txBody>
                  <a:tcPr marL="68580" marR="68580" marT="34290" marB="34290"/>
                </a:tc>
                <a:extLst>
                  <a:ext uri="{0D108BD9-81ED-4DB2-BD59-A6C34878D82A}">
                    <a16:rowId xmlns="" xmlns:a16="http://schemas.microsoft.com/office/drawing/2014/main" val="10004"/>
                  </a:ext>
                </a:extLst>
              </a:tr>
            </a:tbl>
          </a:graphicData>
        </a:graphic>
      </p:graphicFrame>
      <p:cxnSp>
        <p:nvCxnSpPr>
          <p:cNvPr id="136" name="Elbow Connector 135"/>
          <p:cNvCxnSpPr/>
          <p:nvPr/>
        </p:nvCxnSpPr>
        <p:spPr>
          <a:xfrm flipV="1">
            <a:off x="9301601" y="3532261"/>
            <a:ext cx="1818492" cy="565546"/>
          </a:xfrm>
          <a:prstGeom prst="bentConnector3">
            <a:avLst>
              <a:gd name="adj1" fmla="val -283"/>
            </a:avLst>
          </a:prstGeom>
          <a:ln w="28575">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p:cNvCxnSpPr/>
          <p:nvPr/>
        </p:nvCxnSpPr>
        <p:spPr>
          <a:xfrm>
            <a:off x="10776913" y="6185985"/>
            <a:ext cx="343180" cy="75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9402583" y="1532219"/>
            <a:ext cx="5125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10587784" y="4148933"/>
            <a:ext cx="15590" cy="163742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p:nvPr/>
        </p:nvCxnSpPr>
        <p:spPr>
          <a:xfrm flipV="1">
            <a:off x="7004608" y="1939787"/>
            <a:ext cx="579799" cy="3068098"/>
          </a:xfrm>
          <a:prstGeom prst="bentConnector3">
            <a:avLst>
              <a:gd name="adj1" fmla="val 68809"/>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stretch>
            <a:fillRect/>
          </a:stretch>
        </p:blipFill>
        <p:spPr>
          <a:xfrm>
            <a:off x="236494" y="3539853"/>
            <a:ext cx="788455" cy="791724"/>
          </a:xfrm>
          <a:prstGeom prst="rect">
            <a:avLst/>
          </a:prstGeom>
        </p:spPr>
      </p:pic>
      <p:pic>
        <p:nvPicPr>
          <p:cNvPr id="11" name="Picture 10"/>
          <p:cNvPicPr>
            <a:picLocks noChangeAspect="1"/>
          </p:cNvPicPr>
          <p:nvPr/>
        </p:nvPicPr>
        <p:blipFill>
          <a:blip r:embed="rId4"/>
          <a:stretch>
            <a:fillRect/>
          </a:stretch>
        </p:blipFill>
        <p:spPr>
          <a:xfrm>
            <a:off x="221682" y="1356530"/>
            <a:ext cx="830861" cy="74813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967" y="6018308"/>
            <a:ext cx="760287" cy="648466"/>
          </a:xfrm>
          <a:prstGeom prst="rect">
            <a:avLst/>
          </a:prstGeom>
          <a:solidFill>
            <a:schemeClr val="accent6">
              <a:lumMod val="60000"/>
              <a:lumOff val="40000"/>
            </a:schemeClr>
          </a:solidFill>
        </p:spPr>
      </p:pic>
      <p:sp>
        <p:nvSpPr>
          <p:cNvPr id="52" name="Right Arrow 51"/>
          <p:cNvSpPr/>
          <p:nvPr/>
        </p:nvSpPr>
        <p:spPr>
          <a:xfrm>
            <a:off x="8815980" y="285181"/>
            <a:ext cx="3169543" cy="45277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V Doveru</a:t>
            </a:r>
          </a:p>
        </p:txBody>
      </p:sp>
      <p:sp>
        <p:nvSpPr>
          <p:cNvPr id="51" name="Right Arrow 50"/>
          <p:cNvSpPr/>
          <p:nvPr/>
        </p:nvSpPr>
        <p:spPr>
          <a:xfrm>
            <a:off x="7333037" y="273920"/>
            <a:ext cx="1482943"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Během plavby</a:t>
            </a:r>
          </a:p>
        </p:txBody>
      </p:sp>
      <p:sp>
        <p:nvSpPr>
          <p:cNvPr id="48" name="Right Arrow 47"/>
          <p:cNvSpPr/>
          <p:nvPr/>
        </p:nvSpPr>
        <p:spPr>
          <a:xfrm>
            <a:off x="1050259" y="325648"/>
            <a:ext cx="4556892" cy="47153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Před odjezdem</a:t>
            </a:r>
          </a:p>
        </p:txBody>
      </p:sp>
      <p:cxnSp>
        <p:nvCxnSpPr>
          <p:cNvPr id="56" name="Straight Connector 55"/>
          <p:cNvCxnSpPr/>
          <p:nvPr/>
        </p:nvCxnSpPr>
        <p:spPr>
          <a:xfrm flipH="1">
            <a:off x="8821064" y="766760"/>
            <a:ext cx="13902" cy="5818621"/>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94" name="Rectangle 93"/>
          <p:cNvSpPr/>
          <p:nvPr/>
        </p:nvSpPr>
        <p:spPr>
          <a:xfrm>
            <a:off x="11143661" y="3463321"/>
            <a:ext cx="782831" cy="9116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21.Pokračuje v další </a:t>
            </a:r>
            <a:r>
              <a:rPr lang="cs-CZ" sz="800" b="1" dirty="0" smtClean="0">
                <a:solidFill>
                  <a:schemeClr val="tx1"/>
                </a:solidFill>
              </a:rPr>
              <a:t>cestě. </a:t>
            </a:r>
            <a:endParaRPr lang="cs-CZ" sz="800" b="1" dirty="0">
              <a:solidFill>
                <a:schemeClr val="tx1"/>
              </a:solidFill>
            </a:endParaRPr>
          </a:p>
          <a:p>
            <a:pPr algn="ctr"/>
            <a:r>
              <a:rPr lang="cs-CZ" sz="700" i="1" dirty="0" smtClean="0">
                <a:solidFill>
                  <a:schemeClr val="tx1"/>
                </a:solidFill>
              </a:rPr>
              <a:t>(Zboží</a:t>
            </a:r>
            <a:r>
              <a:rPr lang="cs-CZ" sz="700" i="1" dirty="0">
                <a:solidFill>
                  <a:schemeClr val="tx1"/>
                </a:solidFill>
              </a:rPr>
              <a:t>, které má být podle potřeby převezeno do vnitrozemské </a:t>
            </a:r>
            <a:r>
              <a:rPr lang="cs-CZ" sz="700" i="1" dirty="0" smtClean="0">
                <a:solidFill>
                  <a:schemeClr val="tx1"/>
                </a:solidFill>
              </a:rPr>
              <a:t>celnice.)</a:t>
            </a:r>
            <a:endParaRPr lang="cs-CZ" sz="700" i="1" dirty="0">
              <a:solidFill>
                <a:schemeClr val="tx1"/>
              </a:solidFill>
            </a:endParaRPr>
          </a:p>
        </p:txBody>
      </p:sp>
      <p:sp>
        <p:nvSpPr>
          <p:cNvPr id="137" name="Title 1"/>
          <p:cNvSpPr txBox="1">
            <a:spLocks/>
          </p:cNvSpPr>
          <p:nvPr/>
        </p:nvSpPr>
        <p:spPr>
          <a:xfrm>
            <a:off x="196645" y="47437"/>
            <a:ext cx="10857612" cy="19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pPr>
              <a:lnSpc>
                <a:spcPct val="100000"/>
              </a:lnSpc>
            </a:pPr>
            <a:r>
              <a:rPr lang="cs-CZ" altLang="en-GB" sz="1200" b="1" dirty="0">
                <a:solidFill>
                  <a:prstClr val="black"/>
                </a:solidFill>
                <a:latin typeface="+mn-lt"/>
                <a:cs typeface="+mj-cs"/>
              </a:rPr>
              <a:t>1. den v případě scénáře bez dohody - Příchozí nákladní doprava – Dovoz do Spojeného království přes sousedící </a:t>
            </a:r>
            <a:r>
              <a:rPr lang="cs-CZ" sz="1200" b="1" dirty="0">
                <a:solidFill>
                  <a:prstClr val="black"/>
                </a:solidFill>
                <a:latin typeface="+mn-lt"/>
                <a:cs typeface="+mj-cs"/>
              </a:rPr>
              <a:t>místa </a:t>
            </a:r>
            <a:r>
              <a:rPr lang="cs-CZ" sz="1200" b="1" dirty="0">
                <a:solidFill>
                  <a:prstClr val="black"/>
                </a:solidFill>
              </a:rPr>
              <a:t>RoRo </a:t>
            </a:r>
            <a:r>
              <a:rPr lang="cs-CZ" sz="1200" b="1" dirty="0">
                <a:solidFill>
                  <a:prstClr val="black"/>
                </a:solidFill>
                <a:latin typeface="+mn-lt"/>
                <a:cs typeface="+mj-cs"/>
              </a:rPr>
              <a:t>na hranici - </a:t>
            </a:r>
            <a:r>
              <a:rPr lang="cs-CZ" altLang="en-GB" sz="1200" b="1" dirty="0">
                <a:solidFill>
                  <a:prstClr val="black"/>
                </a:solidFill>
                <a:latin typeface="+mn-lt"/>
                <a:cs typeface="+mj-cs"/>
              </a:rPr>
              <a:t>Calais/Dunkirk - Dover </a:t>
            </a:r>
          </a:p>
        </p:txBody>
      </p:sp>
      <p:cxnSp>
        <p:nvCxnSpPr>
          <p:cNvPr id="49" name="Straight Arrow Connector 48"/>
          <p:cNvCxnSpPr>
            <a:endCxn id="94" idx="2"/>
          </p:cNvCxnSpPr>
          <p:nvPr/>
        </p:nvCxnSpPr>
        <p:spPr>
          <a:xfrm flipV="1">
            <a:off x="10693800" y="4375001"/>
            <a:ext cx="841277" cy="153366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606283" y="4483687"/>
            <a:ext cx="721872" cy="97005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11. Důvodně se domnívá, že příslušná prohlášení byla </a:t>
            </a:r>
            <a:r>
              <a:rPr lang="cs-CZ" sz="800" b="1" dirty="0" smtClean="0">
                <a:solidFill>
                  <a:schemeClr val="tx1"/>
                </a:solidFill>
              </a:rPr>
              <a:t>podána.</a:t>
            </a:r>
            <a:endParaRPr lang="cs-CZ" sz="800" dirty="0">
              <a:solidFill>
                <a:schemeClr val="tx1"/>
              </a:solidFill>
            </a:endParaRPr>
          </a:p>
        </p:txBody>
      </p:sp>
      <p:cxnSp>
        <p:nvCxnSpPr>
          <p:cNvPr id="67" name="Straight Connector 66"/>
          <p:cNvCxnSpPr/>
          <p:nvPr/>
        </p:nvCxnSpPr>
        <p:spPr>
          <a:xfrm>
            <a:off x="5607151" y="544224"/>
            <a:ext cx="12009" cy="603235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p:nvPr/>
        </p:nvCxnSpPr>
        <p:spPr>
          <a:xfrm>
            <a:off x="8331751" y="2124663"/>
            <a:ext cx="11161" cy="365072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p:cNvCxnSpPr>
            <a:stCxn id="97" idx="2"/>
          </p:cNvCxnSpPr>
          <p:nvPr/>
        </p:nvCxnSpPr>
        <p:spPr>
          <a:xfrm flipH="1">
            <a:off x="9353800" y="4784316"/>
            <a:ext cx="3819" cy="99106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76" idx="0"/>
          </p:cNvCxnSpPr>
          <p:nvPr/>
        </p:nvCxnSpPr>
        <p:spPr>
          <a:xfrm>
            <a:off x="6961454" y="4249275"/>
            <a:ext cx="5765" cy="2344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342801" y="524535"/>
            <a:ext cx="75104" cy="609431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149" name="Right Arrow 148"/>
          <p:cNvSpPr/>
          <p:nvPr/>
        </p:nvSpPr>
        <p:spPr>
          <a:xfrm>
            <a:off x="5607151" y="301798"/>
            <a:ext cx="1721004"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V Calais / Dunkirku</a:t>
            </a:r>
          </a:p>
        </p:txBody>
      </p:sp>
      <p:sp>
        <p:nvSpPr>
          <p:cNvPr id="151" name="Rectangle 150"/>
          <p:cNvSpPr/>
          <p:nvPr/>
        </p:nvSpPr>
        <p:spPr>
          <a:xfrm>
            <a:off x="5731822" y="5822856"/>
            <a:ext cx="1601215" cy="56686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12. Celní stráž provádí imigrační kontrolu včetně 100% pasových kontrol a prohledává vybraná vozidla, zda nevezou  </a:t>
            </a:r>
            <a:r>
              <a:rPr lang="cs-CZ" sz="800" b="1" dirty="0" smtClean="0">
                <a:solidFill>
                  <a:schemeClr val="tx1"/>
                </a:solidFill>
              </a:rPr>
              <a:t>kontraband.</a:t>
            </a:r>
            <a:endParaRPr lang="cs-CZ" sz="800" b="1" dirty="0">
              <a:solidFill>
                <a:schemeClr val="tx1"/>
              </a:solidFill>
            </a:endParaRPr>
          </a:p>
        </p:txBody>
      </p:sp>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482" y="4767945"/>
            <a:ext cx="617886" cy="737452"/>
          </a:xfrm>
          <a:prstGeom prst="rect">
            <a:avLst/>
          </a:prstGeom>
        </p:spPr>
      </p:pic>
      <p:sp>
        <p:nvSpPr>
          <p:cNvPr id="57" name="Rectangle 56"/>
          <p:cNvSpPr/>
          <p:nvPr/>
        </p:nvSpPr>
        <p:spPr>
          <a:xfrm>
            <a:off x="2646364" y="5980785"/>
            <a:ext cx="1583401" cy="43202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00" b="1" dirty="0">
                <a:solidFill>
                  <a:schemeClr val="tx1"/>
                </a:solidFill>
              </a:rPr>
              <a:t>4. Vydání licence</a:t>
            </a:r>
          </a:p>
        </p:txBody>
      </p:sp>
      <p:cxnSp>
        <p:nvCxnSpPr>
          <p:cNvPr id="58" name="Straight Arrow Connector 57"/>
          <p:cNvCxnSpPr/>
          <p:nvPr/>
        </p:nvCxnSpPr>
        <p:spPr>
          <a:xfrm flipH="1">
            <a:off x="2796579" y="2199294"/>
            <a:ext cx="1612" cy="37814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005551" y="2839897"/>
            <a:ext cx="7813" cy="3140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122806" y="792803"/>
            <a:ext cx="1077937" cy="2308324"/>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800" b="1" dirty="0"/>
              <a:t>3. Pokud zboží vyžaduje licenci, požádejte vydávající ministerstvo nejméně 2 týdny před odesláním.</a:t>
            </a:r>
          </a:p>
          <a:p>
            <a:pPr algn="ctr"/>
            <a:r>
              <a:rPr lang="cs-CZ" sz="800" b="1" dirty="0"/>
              <a:t>Vysoce rizikové potraviny a krmiva, které vstupují do Spojeného království, musí být předem oznámeny. U vysoce rizikových potravin jiného než živočišného původu (FNAO) to musí být nejméně jeden den před příjezdem. </a:t>
            </a:r>
          </a:p>
        </p:txBody>
      </p:sp>
      <p:cxnSp>
        <p:nvCxnSpPr>
          <p:cNvPr id="105" name="Straight Arrow Connector 104"/>
          <p:cNvCxnSpPr/>
          <p:nvPr/>
        </p:nvCxnSpPr>
        <p:spPr>
          <a:xfrm>
            <a:off x="3191977" y="1333500"/>
            <a:ext cx="15719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340212" y="3099249"/>
            <a:ext cx="2182517" cy="27552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7. Řidič si vyzvedne zboží a číslo MRN / číslo vstupu  / č. </a:t>
            </a:r>
            <a:r>
              <a:rPr lang="cs-CZ" sz="800" b="1" dirty="0" smtClean="0">
                <a:solidFill>
                  <a:schemeClr val="tx1"/>
                </a:solidFill>
              </a:rPr>
              <a:t>EORI.</a:t>
            </a:r>
            <a:endParaRPr lang="cs-CZ" sz="800" b="1" dirty="0">
              <a:solidFill>
                <a:schemeClr val="tx1"/>
              </a:solidFill>
            </a:endParaRPr>
          </a:p>
        </p:txBody>
      </p:sp>
      <p:sp>
        <p:nvSpPr>
          <p:cNvPr id="84" name="Rectangle 83"/>
          <p:cNvSpPr/>
          <p:nvPr/>
        </p:nvSpPr>
        <p:spPr>
          <a:xfrm>
            <a:off x="3358808" y="2496589"/>
            <a:ext cx="2223271" cy="3433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6. Poskytne č. MRN / č. vstupu /  č. EORI (dovozce) přepravní společnosti. </a:t>
            </a:r>
          </a:p>
        </p:txBody>
      </p:sp>
      <p:cxnSp>
        <p:nvCxnSpPr>
          <p:cNvPr id="86" name="Straight Arrow Connector 85"/>
          <p:cNvCxnSpPr>
            <a:stCxn id="60" idx="2"/>
            <a:endCxn id="84" idx="0"/>
          </p:cNvCxnSpPr>
          <p:nvPr/>
        </p:nvCxnSpPr>
        <p:spPr>
          <a:xfrm>
            <a:off x="4467361" y="2264326"/>
            <a:ext cx="3083" cy="2322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77" idx="0"/>
          </p:cNvCxnSpPr>
          <p:nvPr/>
        </p:nvCxnSpPr>
        <p:spPr>
          <a:xfrm>
            <a:off x="4428443" y="2859479"/>
            <a:ext cx="3028" cy="2397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7" idx="2"/>
            <a:endCxn id="59" idx="0"/>
          </p:cNvCxnSpPr>
          <p:nvPr/>
        </p:nvCxnSpPr>
        <p:spPr>
          <a:xfrm flipH="1">
            <a:off x="4428443" y="3374775"/>
            <a:ext cx="3028" cy="286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692505" y="2978906"/>
            <a:ext cx="1601935" cy="127036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800" b="1" dirty="0">
              <a:solidFill>
                <a:srgbClr val="FF0000"/>
              </a:solidFill>
            </a:endParaRPr>
          </a:p>
          <a:p>
            <a:pPr algn="ctr"/>
            <a:r>
              <a:rPr lang="cs-CZ" sz="800" b="1" dirty="0">
                <a:solidFill>
                  <a:schemeClr val="tx1"/>
                </a:solidFill>
              </a:rPr>
              <a:t>9. Odbaví se k nalodění v přístavu EU. </a:t>
            </a:r>
            <a:r>
              <a:rPr lang="cs-CZ" sz="800" b="1" u="sng" dirty="0">
                <a:solidFill>
                  <a:schemeClr val="tx1"/>
                </a:solidFill>
              </a:rPr>
              <a:t>Doprovázený</a:t>
            </a:r>
            <a:r>
              <a:rPr lang="cs-CZ" sz="800" b="1" dirty="0">
                <a:solidFill>
                  <a:schemeClr val="tx1"/>
                </a:solidFill>
              </a:rPr>
              <a:t> – Řidič přesune zboží na loď. </a:t>
            </a:r>
            <a:r>
              <a:rPr lang="cs-CZ" sz="800" b="1" u="sng" dirty="0">
                <a:solidFill>
                  <a:schemeClr val="tx1"/>
                </a:solidFill>
              </a:rPr>
              <a:t>Nedoprovázený</a:t>
            </a:r>
            <a:r>
              <a:rPr lang="cs-CZ" sz="800" b="1" dirty="0">
                <a:solidFill>
                  <a:schemeClr val="tx1"/>
                </a:solidFill>
              </a:rPr>
              <a:t> – Řidič přesune přívěs na místo dle pokynů provozovatele přístavu EU. </a:t>
            </a:r>
          </a:p>
          <a:p>
            <a:pPr algn="ctr"/>
            <a:endParaRPr lang="cs-CZ" sz="400" b="1" dirty="0">
              <a:solidFill>
                <a:schemeClr val="tx1"/>
              </a:solidFill>
            </a:endParaRPr>
          </a:p>
          <a:p>
            <a:pPr algn="ctr"/>
            <a:r>
              <a:rPr lang="cs-CZ" sz="800" b="1" dirty="0">
                <a:solidFill>
                  <a:schemeClr val="tx1"/>
                </a:solidFill>
              </a:rPr>
              <a:t>Přepravní společnost potvrdí dovozci, že zboží bylo </a:t>
            </a:r>
            <a:r>
              <a:rPr lang="cs-CZ" sz="800" b="1" dirty="0" smtClean="0">
                <a:solidFill>
                  <a:schemeClr val="tx1"/>
                </a:solidFill>
              </a:rPr>
              <a:t>odbaveno.</a:t>
            </a:r>
            <a:endParaRPr lang="cs-CZ" sz="800" b="1" dirty="0">
              <a:solidFill>
                <a:schemeClr val="tx1"/>
              </a:solidFill>
            </a:endParaRPr>
          </a:p>
          <a:p>
            <a:pPr algn="ctr"/>
            <a:endParaRPr lang="cs-CZ" sz="800" b="1" dirty="0">
              <a:solidFill>
                <a:schemeClr val="tx1"/>
              </a:solidFill>
            </a:endParaRPr>
          </a:p>
        </p:txBody>
      </p:sp>
      <p:sp>
        <p:nvSpPr>
          <p:cNvPr id="95" name="Rectangle 94"/>
          <p:cNvSpPr/>
          <p:nvPr/>
        </p:nvSpPr>
        <p:spPr>
          <a:xfrm>
            <a:off x="7560197" y="794264"/>
            <a:ext cx="2199881" cy="189549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13. Dovozce/jmenovaný zástupce aktualizuje stav celního prohlášení, aby bylo patrné, že zboží dorazilo do Spojeného království.</a:t>
            </a:r>
          </a:p>
          <a:p>
            <a:pPr algn="ctr"/>
            <a:r>
              <a:rPr lang="cs-CZ" altLang="en-GB" sz="800" b="1" dirty="0">
                <a:solidFill>
                  <a:schemeClr val="tx1"/>
                </a:solidFill>
              </a:rPr>
              <a:t> </a:t>
            </a:r>
          </a:p>
          <a:p>
            <a:pPr algn="ctr"/>
            <a:r>
              <a:rPr lang="cs-CZ" altLang="en-GB" sz="800" b="1" dirty="0">
                <a:solidFill>
                  <a:schemeClr val="tx1"/>
                </a:solidFill>
              </a:rPr>
              <a:t>Úplné nebo zjednodušené celní prohlášení musí být doručeno do konce pracovního dne po fyzickém překročení hranice</a:t>
            </a:r>
            <a:r>
              <a:rPr lang="cs-CZ" sz="800" dirty="0">
                <a:solidFill>
                  <a:schemeClr val="tx1"/>
                </a:solidFill>
              </a:rPr>
              <a:t>. </a:t>
            </a:r>
          </a:p>
          <a:p>
            <a:pPr algn="ctr"/>
            <a:endParaRPr lang="cs-CZ" sz="800" b="1" dirty="0">
              <a:solidFill>
                <a:schemeClr val="tx1"/>
              </a:solidFill>
            </a:endParaRPr>
          </a:p>
          <a:p>
            <a:pPr algn="ctr"/>
            <a:r>
              <a:rPr lang="cs-CZ" altLang="en-GB" sz="800" b="1" dirty="0">
                <a:solidFill>
                  <a:schemeClr val="tx1"/>
                </a:solidFill>
              </a:rPr>
              <a:t>Pokud v celním prohlášení nebylo na začátku uvedeno vozidlo/tahač nebo přívěs/kontejner, doplňte tento údaj předtím, než prohlášení bude doručeno.</a:t>
            </a:r>
          </a:p>
          <a:p>
            <a:pPr algn="ctr"/>
            <a:endParaRPr lang="cs-CZ" altLang="en-GB" sz="400" b="1" dirty="0">
              <a:solidFill>
                <a:schemeClr val="tx1"/>
              </a:solidFill>
            </a:endParaRPr>
          </a:p>
          <a:p>
            <a:pPr algn="ctr"/>
            <a:r>
              <a:rPr lang="cs-CZ" altLang="en-GB" sz="800" b="1" dirty="0">
                <a:solidFill>
                  <a:schemeClr val="tx1"/>
                </a:solidFill>
              </a:rPr>
              <a:t>EIDR – Bude se mít za to, že příjezd byl v okamžiku překročení hranice, a není nutné potvrzení</a:t>
            </a:r>
          </a:p>
        </p:txBody>
      </p:sp>
      <p:sp>
        <p:nvSpPr>
          <p:cNvPr id="64" name="TextBox 63"/>
          <p:cNvSpPr txBox="1"/>
          <p:nvPr/>
        </p:nvSpPr>
        <p:spPr>
          <a:xfrm>
            <a:off x="10967356" y="-16030"/>
            <a:ext cx="2146197" cy="307777"/>
          </a:xfrm>
          <a:prstGeom prst="rect">
            <a:avLst/>
          </a:prstGeom>
          <a:noFill/>
        </p:spPr>
        <p:txBody>
          <a:bodyPr wrap="square" rtlCol="0">
            <a:spAutoFit/>
          </a:bodyPr>
          <a:lstStyle/>
          <a:p>
            <a:r>
              <a:rPr lang="cs-CZ" sz="1400" dirty="0"/>
              <a:t>HMG vfinal</a:t>
            </a:r>
          </a:p>
        </p:txBody>
      </p:sp>
      <p:sp>
        <p:nvSpPr>
          <p:cNvPr id="72" name="Footer Placeholder 4"/>
          <p:cNvSpPr>
            <a:spLocks noGrp="1"/>
          </p:cNvSpPr>
          <p:nvPr>
            <p:ph type="ftr" sz="quarter" idx="11"/>
          </p:nvPr>
        </p:nvSpPr>
        <p:spPr>
          <a:xfrm>
            <a:off x="8610600" y="6532901"/>
            <a:ext cx="4114800" cy="365125"/>
          </a:xfrm>
        </p:spPr>
        <p:txBody>
          <a:bodyPr/>
          <a:lstStyle/>
          <a:p>
            <a:r>
              <a:rPr lang="cs-CZ" dirty="0"/>
              <a:t>ÚŘEDNÍ DOK. </a:t>
            </a:r>
          </a:p>
        </p:txBody>
      </p:sp>
      <p:sp>
        <p:nvSpPr>
          <p:cNvPr id="59" name="Rectangle 58"/>
          <p:cNvSpPr/>
          <p:nvPr/>
        </p:nvSpPr>
        <p:spPr>
          <a:xfrm>
            <a:off x="3334156" y="3661416"/>
            <a:ext cx="2188573" cy="60265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 Přepravní společnost předloží vstupní souhrnné prohlášení (doprovázený náklad</a:t>
            </a:r>
            <a:r>
              <a:rPr lang="cs-CZ" sz="800" b="1" dirty="0" smtClean="0">
                <a:solidFill>
                  <a:schemeClr val="tx1"/>
                </a:solidFill>
              </a:rPr>
              <a:t>).</a:t>
            </a:r>
            <a:r>
              <a:rPr lang="cs-CZ" sz="800" b="1" dirty="0">
                <a:solidFill>
                  <a:schemeClr val="tx1"/>
                </a:solidFill>
              </a:rPr>
              <a:t> </a:t>
            </a:r>
          </a:p>
          <a:p>
            <a:pPr algn="ctr"/>
            <a:r>
              <a:rPr lang="cs-CZ" sz="800" b="1" i="1" u="sng" dirty="0">
                <a:solidFill>
                  <a:schemeClr val="tx1"/>
                </a:solidFill>
              </a:rPr>
              <a:t>Požadavek od </a:t>
            </a:r>
            <a:r>
              <a:rPr lang="cs-CZ" sz="800" b="1" i="1" u="sng" dirty="0">
                <a:solidFill>
                  <a:srgbClr val="FF0000"/>
                </a:solidFill>
              </a:rPr>
              <a:t>30. 4. 2020 </a:t>
            </a:r>
          </a:p>
        </p:txBody>
      </p:sp>
      <p:cxnSp>
        <p:nvCxnSpPr>
          <p:cNvPr id="74" name="Straight Arrow Connector 73"/>
          <p:cNvCxnSpPr/>
          <p:nvPr/>
        </p:nvCxnSpPr>
        <p:spPr>
          <a:xfrm>
            <a:off x="5513361" y="3246369"/>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09508" y="816100"/>
            <a:ext cx="877325" cy="553998"/>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1. Všichni obchodníci pořádají o číslo </a:t>
            </a:r>
            <a:r>
              <a:rPr lang="cs-CZ" sz="750" b="1" dirty="0" smtClean="0"/>
              <a:t>EORI.</a:t>
            </a:r>
            <a:endParaRPr lang="cs-CZ" sz="750" b="1" dirty="0"/>
          </a:p>
        </p:txBody>
      </p:sp>
      <p:sp>
        <p:nvSpPr>
          <p:cNvPr id="79" name="TextBox 78"/>
          <p:cNvSpPr txBox="1"/>
          <p:nvPr/>
        </p:nvSpPr>
        <p:spPr>
          <a:xfrm>
            <a:off x="1086501" y="1359812"/>
            <a:ext cx="962734" cy="1477328"/>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2. Pokud ještě nemáte agenta nebo nejste držitelem celního povolení, můžete se zaregistrovat pro TSP a v případě potřeby získat agenta nebo software, který vám pomůže podat </a:t>
            </a:r>
            <a:r>
              <a:rPr lang="cs-CZ" sz="750" b="1" dirty="0" smtClean="0"/>
              <a:t>prohlášení.</a:t>
            </a:r>
            <a:endParaRPr lang="cs-CZ" sz="750" b="1" dirty="0"/>
          </a:p>
        </p:txBody>
      </p:sp>
      <p:cxnSp>
        <p:nvCxnSpPr>
          <p:cNvPr id="82" name="Straight Arrow Connector 81"/>
          <p:cNvCxnSpPr>
            <a:stCxn id="62" idx="2"/>
            <a:endCxn id="79" idx="0"/>
          </p:cNvCxnSpPr>
          <p:nvPr/>
        </p:nvCxnSpPr>
        <p:spPr>
          <a:xfrm flipV="1">
            <a:off x="1548171" y="1359812"/>
            <a:ext cx="19697" cy="102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1996970" y="1730829"/>
            <a:ext cx="126956" cy="3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347231" y="795589"/>
            <a:ext cx="2240260" cy="14687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750" b="1" dirty="0">
                <a:solidFill>
                  <a:schemeClr val="tx1"/>
                </a:solidFill>
              </a:rPr>
              <a:t>5. Elektronicky vyplňte buď úplné celní prohlášení, nebo, po dočasnou dobu v rámci Přechodných zjednodušených postupů (TSP) vyplňte; </a:t>
            </a:r>
          </a:p>
          <a:p>
            <a:pPr algn="ctr"/>
            <a:r>
              <a:rPr lang="cs-CZ" sz="750" b="1" dirty="0">
                <a:solidFill>
                  <a:schemeClr val="tx1"/>
                </a:solidFill>
              </a:rPr>
              <a:t>• V případě standardního zboží – zápis do záznamů deklaranta (EIDR)</a:t>
            </a:r>
          </a:p>
          <a:p>
            <a:pPr algn="ctr"/>
            <a:r>
              <a:rPr lang="cs-CZ" sz="750" b="1" dirty="0">
                <a:solidFill>
                  <a:schemeClr val="tx1"/>
                </a:solidFill>
              </a:rPr>
              <a:t>• V případě kontrolovaného zboží a zboží podléhající spotřební dani – zjednodušené prohlášení do systému CHIEF / CDS úřadu HMRC.</a:t>
            </a:r>
          </a:p>
          <a:p>
            <a:pPr algn="ctr"/>
            <a:r>
              <a:rPr lang="cs-CZ" sz="750" b="1" dirty="0">
                <a:solidFill>
                  <a:schemeClr val="tx1"/>
                </a:solidFill>
              </a:rPr>
              <a:t>Pokud již vlastníte oprávnění pro svůj obchod ROW, můžete je použít k podání zjednodušených prohlášení / EIDR pro váš obchod s EU.</a:t>
            </a:r>
          </a:p>
          <a:p>
            <a:pPr algn="ctr"/>
            <a:r>
              <a:rPr lang="cs-CZ" sz="750" b="1" dirty="0">
                <a:solidFill>
                  <a:schemeClr val="tx1"/>
                </a:solidFill>
              </a:rPr>
              <a:t>Uveďte do celního prohlášení označení tahače nebo přívěsu / kontejneru, pokud je známo.</a:t>
            </a:r>
          </a:p>
        </p:txBody>
      </p:sp>
      <p:cxnSp>
        <p:nvCxnSpPr>
          <p:cNvPr id="83" name="Straight Arrow Connector 82"/>
          <p:cNvCxnSpPr/>
          <p:nvPr/>
        </p:nvCxnSpPr>
        <p:spPr>
          <a:xfrm>
            <a:off x="5509083" y="3877912"/>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9" name="Table 88"/>
          <p:cNvGraphicFramePr>
            <a:graphicFrameLocks noGrp="1"/>
          </p:cNvGraphicFramePr>
          <p:nvPr>
            <p:extLst>
              <p:ext uri="{D42A27DB-BD31-4B8C-83A1-F6EECF244321}">
                <p14:modId xmlns:p14="http://schemas.microsoft.com/office/powerpoint/2010/main" val="3508795333"/>
              </p:ext>
            </p:extLst>
          </p:nvPr>
        </p:nvGraphicFramePr>
        <p:xfrm>
          <a:off x="1156464" y="5505398"/>
          <a:ext cx="1392233" cy="1318477"/>
        </p:xfrm>
        <a:graphic>
          <a:graphicData uri="http://schemas.openxmlformats.org/drawingml/2006/table">
            <a:tbl>
              <a:tblPr firstRow="1" bandRow="1">
                <a:tableStyleId>{073A0DAA-6AF3-43AB-8588-CEC1D06C72B9}</a:tableStyleId>
              </a:tblPr>
              <a:tblGrid>
                <a:gridCol w="428896">
                  <a:extLst>
                    <a:ext uri="{9D8B030D-6E8A-4147-A177-3AD203B41FA5}">
                      <a16:colId xmlns="" xmlns:a16="http://schemas.microsoft.com/office/drawing/2014/main" val="20000"/>
                    </a:ext>
                  </a:extLst>
                </a:gridCol>
                <a:gridCol w="963337">
                  <a:extLst>
                    <a:ext uri="{9D8B030D-6E8A-4147-A177-3AD203B41FA5}">
                      <a16:colId xmlns="" xmlns:a16="http://schemas.microsoft.com/office/drawing/2014/main" val="20001"/>
                    </a:ext>
                  </a:extLst>
                </a:gridCol>
              </a:tblGrid>
              <a:tr h="368422">
                <a:tc gridSpan="2">
                  <a:txBody>
                    <a:bodyPr/>
                    <a:lstStyle/>
                    <a:p>
                      <a:pPr algn="ctr"/>
                      <a:r>
                        <a:rPr lang="cs-CZ" sz="1600" noProof="0" dirty="0"/>
                        <a:t>VYSVĚTLIVKY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47135">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47135">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90" name="Straight Arrow Connector 89"/>
          <p:cNvCxnSpPr/>
          <p:nvPr/>
        </p:nvCxnSpPr>
        <p:spPr>
          <a:xfrm>
            <a:off x="1277698" y="6059501"/>
            <a:ext cx="2562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268267" y="6476549"/>
            <a:ext cx="250066" cy="53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628925" y="4445917"/>
            <a:ext cx="931045" cy="105880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cs-CZ" sz="800" b="1" dirty="0">
                <a:solidFill>
                  <a:schemeClr val="tx1"/>
                </a:solidFill>
              </a:rPr>
              <a:t>10. Předloží Vstupní souhrnné prohlášení (Pouze nedoprovázené</a:t>
            </a:r>
            <a:r>
              <a:rPr lang="cs-CZ" sz="800" b="1" dirty="0" smtClean="0">
                <a:solidFill>
                  <a:schemeClr val="tx1"/>
                </a:solidFill>
              </a:rPr>
              <a:t>).</a:t>
            </a:r>
            <a:r>
              <a:rPr lang="cs-CZ" sz="800" b="1" dirty="0">
                <a:solidFill>
                  <a:schemeClr val="tx1"/>
                </a:solidFill>
              </a:rPr>
              <a:t>  </a:t>
            </a:r>
          </a:p>
          <a:p>
            <a:pPr algn="ctr"/>
            <a:r>
              <a:rPr lang="cs-CZ" sz="800" b="1" i="1" u="sng" dirty="0">
                <a:solidFill>
                  <a:schemeClr val="tx1"/>
                </a:solidFill>
              </a:rPr>
              <a:t>Požadavek od </a:t>
            </a:r>
            <a:r>
              <a:rPr lang="cs-CZ" sz="800" b="1" i="1" u="sng" dirty="0">
                <a:solidFill>
                  <a:srgbClr val="FF0000"/>
                </a:solidFill>
              </a:rPr>
              <a:t>30. 4. 2020</a:t>
            </a:r>
          </a:p>
        </p:txBody>
      </p:sp>
      <p:sp>
        <p:nvSpPr>
          <p:cNvPr id="97" name="Rectangle 96"/>
          <p:cNvSpPr/>
          <p:nvPr/>
        </p:nvSpPr>
        <p:spPr>
          <a:xfrm>
            <a:off x="8856664" y="4032291"/>
            <a:ext cx="1001909"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16.</a:t>
            </a:r>
            <a:r>
              <a:rPr lang="cs-CZ" sz="800" b="1" dirty="0">
                <a:solidFill>
                  <a:srgbClr val="FF0000"/>
                </a:solidFill>
              </a:rPr>
              <a:t> </a:t>
            </a:r>
            <a:r>
              <a:rPr lang="cs-CZ" sz="800" b="1" dirty="0">
                <a:solidFill>
                  <a:schemeClr val="tx1"/>
                </a:solidFill>
              </a:rPr>
              <a:t>Doprovázený a nedoprovázený náklad je vyložen z </a:t>
            </a:r>
            <a:r>
              <a:rPr lang="cs-CZ" sz="800" b="1" dirty="0" smtClean="0">
                <a:solidFill>
                  <a:schemeClr val="tx1"/>
                </a:solidFill>
              </a:rPr>
              <a:t>lodi.</a:t>
            </a:r>
            <a:endParaRPr lang="cs-CZ" sz="800" b="1" dirty="0">
              <a:solidFill>
                <a:schemeClr val="tx1"/>
              </a:solidFill>
            </a:endParaRPr>
          </a:p>
        </p:txBody>
      </p:sp>
      <p:sp>
        <p:nvSpPr>
          <p:cNvPr id="101" name="Rectangle 100"/>
          <p:cNvSpPr/>
          <p:nvPr/>
        </p:nvSpPr>
        <p:spPr>
          <a:xfrm>
            <a:off x="10053432" y="5795389"/>
            <a:ext cx="870070" cy="7811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19. Celní stráž provádí kontrolu č. MRN / č. vstupu / č. </a:t>
            </a:r>
            <a:r>
              <a:rPr lang="cs-CZ" sz="800" b="1" dirty="0" smtClean="0">
                <a:solidFill>
                  <a:schemeClr val="tx1"/>
                </a:solidFill>
              </a:rPr>
              <a:t>EORI.</a:t>
            </a:r>
            <a:endParaRPr lang="cs-CZ" sz="800" b="1" u="sng" dirty="0">
              <a:solidFill>
                <a:schemeClr val="tx1"/>
              </a:solidFill>
            </a:endParaRPr>
          </a:p>
        </p:txBody>
      </p:sp>
      <p:sp>
        <p:nvSpPr>
          <p:cNvPr id="103" name="Rectangle 102"/>
          <p:cNvSpPr/>
          <p:nvPr/>
        </p:nvSpPr>
        <p:spPr>
          <a:xfrm>
            <a:off x="9030933" y="5794256"/>
            <a:ext cx="910228" cy="9341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17.</a:t>
            </a:r>
            <a:r>
              <a:rPr lang="cs-CZ" sz="800" b="1" dirty="0">
                <a:solidFill>
                  <a:srgbClr val="FF0000"/>
                </a:solidFill>
              </a:rPr>
              <a:t> </a:t>
            </a:r>
            <a:r>
              <a:rPr lang="cs-CZ" sz="800" b="1" dirty="0">
                <a:solidFill>
                  <a:schemeClr val="tx1"/>
                </a:solidFill>
              </a:rPr>
              <a:t>Celní stráž provádí kontrolu vybraných vozidel a požaduje doklad o splnění celních </a:t>
            </a:r>
            <a:r>
              <a:rPr lang="cs-CZ" sz="800" b="1" dirty="0" smtClean="0">
                <a:solidFill>
                  <a:schemeClr val="tx1"/>
                </a:solidFill>
              </a:rPr>
              <a:t>formalit.</a:t>
            </a:r>
            <a:endParaRPr lang="cs-CZ" sz="800" dirty="0">
              <a:solidFill>
                <a:schemeClr val="tx1"/>
              </a:solidFill>
            </a:endParaRPr>
          </a:p>
        </p:txBody>
      </p:sp>
      <p:sp>
        <p:nvSpPr>
          <p:cNvPr id="104" name="Rectangle 103"/>
          <p:cNvSpPr/>
          <p:nvPr/>
        </p:nvSpPr>
        <p:spPr>
          <a:xfrm>
            <a:off x="7428317" y="5790786"/>
            <a:ext cx="1373306" cy="61311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14. HMRC a širší OGD provádí kontroly (je-li to vhodné).</a:t>
            </a:r>
          </a:p>
        </p:txBody>
      </p:sp>
      <p:sp>
        <p:nvSpPr>
          <p:cNvPr id="108" name="Rectangle 107"/>
          <p:cNvSpPr/>
          <p:nvPr/>
        </p:nvSpPr>
        <p:spPr>
          <a:xfrm>
            <a:off x="11107993" y="5790785"/>
            <a:ext cx="754040" cy="82806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20.</a:t>
            </a:r>
            <a:r>
              <a:rPr lang="cs-CZ" sz="800" b="1" dirty="0">
                <a:solidFill>
                  <a:srgbClr val="FF0000"/>
                </a:solidFill>
              </a:rPr>
              <a:t> </a:t>
            </a:r>
            <a:r>
              <a:rPr lang="cs-CZ" sz="800" b="1" dirty="0">
                <a:solidFill>
                  <a:prstClr val="black"/>
                </a:solidFill>
              </a:rPr>
              <a:t>Celní stráž a/nebo OGD podniknou příslušné kroky. </a:t>
            </a:r>
          </a:p>
        </p:txBody>
      </p:sp>
      <p:cxnSp>
        <p:nvCxnSpPr>
          <p:cNvPr id="109" name="Straight Arrow Connector 108"/>
          <p:cNvCxnSpPr/>
          <p:nvPr/>
        </p:nvCxnSpPr>
        <p:spPr>
          <a:xfrm flipH="1">
            <a:off x="9102492" y="2689754"/>
            <a:ext cx="7641" cy="134253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22" name="Rectangle 121"/>
          <p:cNvSpPr/>
          <p:nvPr/>
        </p:nvSpPr>
        <p:spPr>
          <a:xfrm>
            <a:off x="9915121" y="803027"/>
            <a:ext cx="2042702" cy="1873634"/>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pPr algn="ctr"/>
            <a:r>
              <a:rPr lang="cs-CZ" sz="750" b="1" dirty="0">
                <a:solidFill>
                  <a:schemeClr val="tx1"/>
                </a:solidFill>
              </a:rPr>
              <a:t>15. V případě úplného cel. prohlášení; dovozní clo, spotřební daň a dovozní DPH budou spočítány a budou splatné po oznámení příjezdu zboží a schválení vstupu.</a:t>
            </a:r>
          </a:p>
          <a:p>
            <a:pPr algn="ctr"/>
            <a:r>
              <a:rPr lang="cs-CZ" sz="750" b="1" dirty="0">
                <a:solidFill>
                  <a:schemeClr val="tx1"/>
                </a:solidFill>
              </a:rPr>
              <a:t>V případě CFSP a přechodných zjednodušených postupů bude dovozce moci odložit splatné dovozní clo, spotřební daň a dovozní DPH.  </a:t>
            </a:r>
          </a:p>
          <a:p>
            <a:pPr algn="ctr"/>
            <a:r>
              <a:rPr lang="cs-CZ" sz="750" b="1" dirty="0">
                <a:solidFill>
                  <a:schemeClr val="tx1"/>
                </a:solidFill>
              </a:rPr>
              <a:t>Pro odložení platby cla nebo daní budete potřebovat účet pro odklad cla.  </a:t>
            </a:r>
          </a:p>
          <a:p>
            <a:pPr algn="ctr"/>
            <a:r>
              <a:rPr lang="cs-CZ" sz="750" b="1" dirty="0">
                <a:solidFill>
                  <a:schemeClr val="tx1"/>
                </a:solidFill>
              </a:rPr>
              <a:t>Dovážené zboží může být alternativně celně odbaveno k režimu s podmíněným osvobozením od cla nebo od spotřební daně. U zboží podléhajícího spotřební dani musí pohyb uskutečnit registrovaný odesílatel prostřednictvím Systému pro kontrolu pohybu zboží podléhajícího spotřební dani (EMCS) za účelem uskladnění ve schváleném skladu s daňovým dozorem.</a:t>
            </a:r>
          </a:p>
        </p:txBody>
      </p:sp>
      <p:sp>
        <p:nvSpPr>
          <p:cNvPr id="127" name="Rectangle 126"/>
          <p:cNvSpPr/>
          <p:nvPr/>
        </p:nvSpPr>
        <p:spPr>
          <a:xfrm>
            <a:off x="9915120" y="3663449"/>
            <a:ext cx="1139137" cy="74913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18.</a:t>
            </a:r>
            <a:r>
              <a:rPr lang="cs-CZ" sz="800" b="1" dirty="0">
                <a:solidFill>
                  <a:srgbClr val="FF0000"/>
                </a:solidFill>
              </a:rPr>
              <a:t>  </a:t>
            </a:r>
            <a:r>
              <a:rPr lang="cs-CZ" sz="800" b="1" dirty="0">
                <a:solidFill>
                  <a:schemeClr val="tx1"/>
                </a:solidFill>
              </a:rPr>
              <a:t>Na požádání celní stráže předložte číslo MRN / číslo vstupu / číslo EORI jako důkaz o splnění celních formalit.</a:t>
            </a:r>
          </a:p>
        </p:txBody>
      </p:sp>
      <p:cxnSp>
        <p:nvCxnSpPr>
          <p:cNvPr id="139" name="Straight Arrow Connector 138"/>
          <p:cNvCxnSpPr/>
          <p:nvPr/>
        </p:nvCxnSpPr>
        <p:spPr>
          <a:xfrm flipV="1">
            <a:off x="9745273" y="4407560"/>
            <a:ext cx="417845" cy="13832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109881" y="4231828"/>
            <a:ext cx="1148" cy="2109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Slide Number Placeholder 2"/>
          <p:cNvSpPr txBox="1">
            <a:spLocks/>
          </p:cNvSpPr>
          <p:nvPr/>
        </p:nvSpPr>
        <p:spPr>
          <a:xfrm>
            <a:off x="11604660" y="6500938"/>
            <a:ext cx="4449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dirty="0"/>
          </a:p>
        </p:txBody>
      </p:sp>
      <p:sp>
        <p:nvSpPr>
          <p:cNvPr id="68" name="Oval Callout 67"/>
          <p:cNvSpPr/>
          <p:nvPr/>
        </p:nvSpPr>
        <p:spPr>
          <a:xfrm>
            <a:off x="8991227" y="2643979"/>
            <a:ext cx="2932698" cy="816812"/>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800" dirty="0">
                <a:solidFill>
                  <a:srgbClr val="FF0000"/>
                </a:solidFill>
              </a:rPr>
              <a:t>Dodatečné celní prohlášení podáno do 4. pracovního dne následujícího měsíce v případě Zjednodušeného celního prohlášení a EIDR.</a:t>
            </a:r>
          </a:p>
          <a:p>
            <a:pPr algn="ctr"/>
            <a:r>
              <a:rPr lang="cs-CZ" sz="800" dirty="0">
                <a:solidFill>
                  <a:srgbClr val="FF0000"/>
                </a:solidFill>
              </a:rPr>
              <a:t>Pokud využíváte postupu TSP pro standardní zboží, můžete se rozhodnout odložit podání do </a:t>
            </a:r>
            <a:r>
              <a:rPr lang="cs-CZ" sz="800" b="1" dirty="0">
                <a:solidFill>
                  <a:srgbClr val="FF0000"/>
                </a:solidFill>
              </a:rPr>
              <a:t>4. pracovního dne května </a:t>
            </a:r>
            <a:r>
              <a:rPr lang="cs-CZ" sz="800" b="1" dirty="0" smtClean="0">
                <a:solidFill>
                  <a:srgbClr val="FF0000"/>
                </a:solidFill>
              </a:rPr>
              <a:t>2020.</a:t>
            </a:r>
            <a:endParaRPr lang="cs-CZ" sz="800" b="1" dirty="0">
              <a:solidFill>
                <a:srgbClr val="FF0000"/>
              </a:solidFill>
            </a:endParaRPr>
          </a:p>
        </p:txBody>
      </p:sp>
      <p:sp>
        <p:nvSpPr>
          <p:cNvPr id="70" name="Oval Callout 69"/>
          <p:cNvSpPr/>
          <p:nvPr/>
        </p:nvSpPr>
        <p:spPr>
          <a:xfrm>
            <a:off x="7409486" y="4231829"/>
            <a:ext cx="1350473" cy="1349116"/>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cs-CZ" sz="750" dirty="0">
                <a:solidFill>
                  <a:srgbClr val="FF0000"/>
                </a:solidFill>
              </a:rPr>
              <a:t>Dovozce může být kontaktován s žádostí o další informace. Jsou-li požadovány kontroly dokumentů, prohlášení a dokumenty musí být poslány na adresu </a:t>
            </a:r>
            <a:r>
              <a:rPr lang="cs-CZ" sz="750" dirty="0">
                <a:solidFill>
                  <a:srgbClr val="FF0000"/>
                </a:solidFill>
                <a:hlinkClick r:id="rId7">
                  <a:extLst>
                    <a:ext uri="{A12FA001-AC4F-418D-AE19-62706E023703}">
                      <ahyp:hlinkClr xmlns="" xmlns:ahyp="http://schemas.microsoft.com/office/drawing/2018/hyperlinkcolor" val="tx"/>
                    </a:ext>
                  </a:extLst>
                </a:hlinkClick>
              </a:rPr>
              <a:t>NCH@hmrc.gov.uk</a:t>
            </a:r>
            <a:r>
              <a:rPr lang="cs-CZ" sz="750" dirty="0">
                <a:solidFill>
                  <a:srgbClr val="FF0000"/>
                </a:solidFill>
              </a:rPr>
              <a:t> co </a:t>
            </a:r>
            <a:r>
              <a:rPr lang="cs-CZ" sz="750" dirty="0" smtClean="0">
                <a:solidFill>
                  <a:srgbClr val="FF0000"/>
                </a:solidFill>
              </a:rPr>
              <a:t>nejdříve.</a:t>
            </a:r>
            <a:endParaRPr lang="cs-CZ" altLang="en-GB" sz="750" b="1" dirty="0">
              <a:solidFill>
                <a:srgbClr val="FF0000"/>
              </a:solidFill>
            </a:endParaRPr>
          </a:p>
          <a:p>
            <a:pPr algn="ctr"/>
            <a:endParaRPr lang="cs-CZ" sz="800" dirty="0"/>
          </a:p>
        </p:txBody>
      </p:sp>
      <p:sp>
        <p:nvSpPr>
          <p:cNvPr id="2" name="Slide Number Placeholder 1"/>
          <p:cNvSpPr>
            <a:spLocks noGrp="1"/>
          </p:cNvSpPr>
          <p:nvPr>
            <p:ph type="sldNum" sz="quarter" idx="12"/>
          </p:nvPr>
        </p:nvSpPr>
        <p:spPr>
          <a:xfrm>
            <a:off x="9340307" y="6532900"/>
            <a:ext cx="2743200" cy="365125"/>
          </a:xfrm>
        </p:spPr>
        <p:txBody>
          <a:bodyPr/>
          <a:lstStyle/>
          <a:p>
            <a:r>
              <a:rPr lang="cs-CZ" dirty="0"/>
              <a:t>16</a:t>
            </a:r>
          </a:p>
        </p:txBody>
      </p:sp>
    </p:spTree>
    <p:extLst>
      <p:ext uri="{BB962C8B-B14F-4D97-AF65-F5344CB8AC3E}">
        <p14:creationId xmlns:p14="http://schemas.microsoft.com/office/powerpoint/2010/main" val="108724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6687156"/>
              </p:ext>
            </p:extLst>
          </p:nvPr>
        </p:nvGraphicFramePr>
        <p:xfrm>
          <a:off x="0" y="337272"/>
          <a:ext cx="12162288" cy="6528792"/>
        </p:xfrm>
        <a:graphic>
          <a:graphicData uri="http://schemas.openxmlformats.org/drawingml/2006/table">
            <a:tbl>
              <a:tblPr firstRow="1" bandRow="1">
                <a:tableStyleId>{5C22544A-7EE6-4342-B048-85BDC9FD1C3A}</a:tableStyleId>
              </a:tblPr>
              <a:tblGrid>
                <a:gridCol w="988450">
                  <a:extLst>
                    <a:ext uri="{9D8B030D-6E8A-4147-A177-3AD203B41FA5}">
                      <a16:colId xmlns="" xmlns:a16="http://schemas.microsoft.com/office/drawing/2014/main" val="20000"/>
                    </a:ext>
                  </a:extLst>
                </a:gridCol>
                <a:gridCol w="11173838">
                  <a:extLst>
                    <a:ext uri="{9D8B030D-6E8A-4147-A177-3AD203B41FA5}">
                      <a16:colId xmlns="" xmlns:a16="http://schemas.microsoft.com/office/drawing/2014/main" val="20001"/>
                    </a:ext>
                  </a:extLst>
                </a:gridCol>
              </a:tblGrid>
              <a:tr h="498227">
                <a:tc gridSpan="2">
                  <a:txBody>
                    <a:bodyPr/>
                    <a:lstStyle/>
                    <a:p>
                      <a:endParaRPr lang="cs-CZ" altLang="en-GB" sz="800" noProof="0" dirty="0"/>
                    </a:p>
                  </a:txBody>
                  <a:tcPr/>
                </a:tc>
                <a:tc hMerge="1">
                  <a:txBody>
                    <a:bodyPr/>
                    <a:lstStyle/>
                    <a:p>
                      <a:endParaRPr lang="en-GB" altLang="en-GB" sz="1200" dirty="0"/>
                    </a:p>
                  </a:txBody>
                  <a:tcPr/>
                </a:tc>
                <a:extLst>
                  <a:ext uri="{0D108BD9-81ED-4DB2-BD59-A6C34878D82A}">
                    <a16:rowId xmlns="" xmlns:a16="http://schemas.microsoft.com/office/drawing/2014/main" val="10000"/>
                  </a:ext>
                </a:extLst>
              </a:tr>
              <a:tr h="1953239">
                <a:tc>
                  <a:txBody>
                    <a:bodyPr/>
                    <a:lstStyle/>
                    <a:p>
                      <a:r>
                        <a:rPr lang="cs-CZ" altLang="en-GB" sz="800" b="1" noProof="0" dirty="0"/>
                        <a:t>DOVOZCE/ JMENOVANÝ ZÁSTUPCE</a:t>
                      </a:r>
                      <a:r>
                        <a:rPr lang="cs-CZ" altLang="en-GB" sz="800" b="1" baseline="0" noProof="0" dirty="0"/>
                        <a:t> </a:t>
                      </a:r>
                      <a:endParaRPr lang="cs-CZ" altLang="en-GB" sz="800" b="1" noProof="0" dirty="0"/>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1285878">
                <a:tc>
                  <a:txBody>
                    <a:bodyPr/>
                    <a:lstStyle/>
                    <a:p>
                      <a:r>
                        <a:rPr lang="cs-CZ" altLang="en-GB" sz="800" b="1" noProof="0" dirty="0"/>
                        <a:t>PŘEPRAVNÍ SPOLEČNOST</a:t>
                      </a:r>
                    </a:p>
                  </a:txBody>
                  <a:tcPr>
                    <a:solidFill>
                      <a:schemeClr val="accent1">
                        <a:lumMod val="75000"/>
                      </a:schemeClr>
                    </a:solidFill>
                  </a:tcPr>
                </a:tc>
                <a:tc>
                  <a:txBody>
                    <a:bodyPr/>
                    <a:lstStyle/>
                    <a:p>
                      <a:endParaRPr lang="cs-CZ" altLang="en-GB" sz="800" b="1" noProof="0" dirty="0"/>
                    </a:p>
                  </a:txBody>
                  <a:tcPr/>
                </a:tc>
                <a:extLst>
                  <a:ext uri="{0D108BD9-81ED-4DB2-BD59-A6C34878D82A}">
                    <a16:rowId xmlns="" xmlns:a16="http://schemas.microsoft.com/office/drawing/2014/main" val="10002"/>
                  </a:ext>
                </a:extLst>
              </a:tr>
              <a:tr h="1524608">
                <a:tc>
                  <a:txBody>
                    <a:bodyPr/>
                    <a:lstStyle/>
                    <a:p>
                      <a:r>
                        <a:rPr lang="cs-CZ" altLang="en-GB" sz="800" b="1" noProof="0" dirty="0"/>
                        <a:t>PROVOZOVATEL EUROTUNELU</a:t>
                      </a:r>
                      <a:r>
                        <a:rPr lang="cs-CZ" altLang="en-GB" sz="800" b="1" baseline="0" noProof="0" dirty="0"/>
                        <a:t> </a:t>
                      </a:r>
                      <a:endParaRPr lang="cs-CZ" altLang="en-GB" sz="800" b="1" noProof="0" dirty="0"/>
                    </a:p>
                  </a:txBody>
                  <a:tcPr>
                    <a:solidFill>
                      <a:schemeClr val="accent4">
                        <a:lumMod val="60000"/>
                        <a:lumOff val="40000"/>
                      </a:schemeClr>
                    </a:solidFill>
                  </a:tcPr>
                </a:tc>
                <a:tc>
                  <a:txBody>
                    <a:bodyPr/>
                    <a:lstStyle/>
                    <a:p>
                      <a:endParaRPr lang="cs-CZ" noProof="0" dirty="0"/>
                    </a:p>
                  </a:txBody>
                  <a:tcPr/>
                </a:tc>
                <a:extLst>
                  <a:ext uri="{0D108BD9-81ED-4DB2-BD59-A6C34878D82A}">
                    <a16:rowId xmlns="" xmlns:a16="http://schemas.microsoft.com/office/drawing/2014/main" val="10003"/>
                  </a:ext>
                </a:extLst>
              </a:tr>
              <a:tr h="1266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4"/>
                  </a:ext>
                </a:extLst>
              </a:tr>
            </a:tbl>
          </a:graphicData>
        </a:graphic>
      </p:graphicFrame>
      <p:cxnSp>
        <p:nvCxnSpPr>
          <p:cNvPr id="54" name="Straight Arrow Connector 53"/>
          <p:cNvCxnSpPr/>
          <p:nvPr/>
        </p:nvCxnSpPr>
        <p:spPr>
          <a:xfrm>
            <a:off x="5885639" y="3159807"/>
            <a:ext cx="2615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6867" y="3159807"/>
            <a:ext cx="771119" cy="774316"/>
          </a:xfrm>
          <a:prstGeom prst="rect">
            <a:avLst/>
          </a:prstGeom>
        </p:spPr>
      </p:pic>
      <p:pic>
        <p:nvPicPr>
          <p:cNvPr id="11" name="Picture 10"/>
          <p:cNvPicPr>
            <a:picLocks noChangeAspect="1"/>
          </p:cNvPicPr>
          <p:nvPr/>
        </p:nvPicPr>
        <p:blipFill>
          <a:blip r:embed="rId3"/>
          <a:stretch>
            <a:fillRect/>
          </a:stretch>
        </p:blipFill>
        <p:spPr>
          <a:xfrm>
            <a:off x="42289" y="1271994"/>
            <a:ext cx="818211"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8" y="5810168"/>
            <a:ext cx="849020" cy="724149"/>
          </a:xfrm>
          <a:prstGeom prst="rect">
            <a:avLst/>
          </a:prstGeom>
          <a:solidFill>
            <a:schemeClr val="accent6">
              <a:lumMod val="60000"/>
              <a:lumOff val="40000"/>
            </a:schemeClr>
          </a:solidFill>
        </p:spPr>
      </p:pic>
      <p:sp>
        <p:nvSpPr>
          <p:cNvPr id="52" name="Right Arrow 51"/>
          <p:cNvSpPr/>
          <p:nvPr/>
        </p:nvSpPr>
        <p:spPr>
          <a:xfrm>
            <a:off x="9220391" y="242183"/>
            <a:ext cx="2941897"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 britském terminálu Eurotunelu </a:t>
            </a:r>
          </a:p>
        </p:txBody>
      </p:sp>
      <p:sp>
        <p:nvSpPr>
          <p:cNvPr id="51" name="Right Arrow 50"/>
          <p:cNvSpPr/>
          <p:nvPr/>
        </p:nvSpPr>
        <p:spPr>
          <a:xfrm>
            <a:off x="7646217" y="235661"/>
            <a:ext cx="1574173"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Během plavby přes kanál</a:t>
            </a:r>
          </a:p>
        </p:txBody>
      </p:sp>
      <p:sp>
        <p:nvSpPr>
          <p:cNvPr id="48" name="Right Arrow 47"/>
          <p:cNvSpPr/>
          <p:nvPr/>
        </p:nvSpPr>
        <p:spPr>
          <a:xfrm>
            <a:off x="1023985" y="213810"/>
            <a:ext cx="507423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Před odjezdem</a:t>
            </a:r>
          </a:p>
        </p:txBody>
      </p:sp>
      <p:cxnSp>
        <p:nvCxnSpPr>
          <p:cNvPr id="55" name="Straight Connector 54"/>
          <p:cNvCxnSpPr/>
          <p:nvPr/>
        </p:nvCxnSpPr>
        <p:spPr>
          <a:xfrm>
            <a:off x="8006434" y="808005"/>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9208802" y="840659"/>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53" name="Rectangle 52"/>
          <p:cNvSpPr/>
          <p:nvPr/>
        </p:nvSpPr>
        <p:spPr>
          <a:xfrm>
            <a:off x="6147114" y="2775314"/>
            <a:ext cx="949675" cy="128406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800" b="1" dirty="0">
              <a:solidFill>
                <a:srgbClr val="FF0000"/>
              </a:solidFill>
            </a:endParaRPr>
          </a:p>
          <a:p>
            <a:pPr algn="ctr"/>
            <a:r>
              <a:rPr lang="cs-CZ" sz="800" b="1" dirty="0">
                <a:solidFill>
                  <a:schemeClr val="tx1"/>
                </a:solidFill>
              </a:rPr>
              <a:t>9. Odbaví se k naložení v terminálu v EU. </a:t>
            </a:r>
          </a:p>
          <a:p>
            <a:pPr algn="ctr"/>
            <a:r>
              <a:rPr lang="cs-CZ" sz="800" b="1" dirty="0">
                <a:solidFill>
                  <a:schemeClr val="tx1"/>
                </a:solidFill>
              </a:rPr>
              <a:t>Řidič přesune zboží na vlak podle pokynů. </a:t>
            </a:r>
          </a:p>
          <a:p>
            <a:pPr algn="ctr"/>
            <a:r>
              <a:rPr lang="cs-CZ" sz="800" b="1" dirty="0">
                <a:solidFill>
                  <a:schemeClr val="tx1"/>
                </a:solidFill>
              </a:rPr>
              <a:t>Přepravní společnost potvrdí dovozci, že zboží bylo odbaveno.</a:t>
            </a:r>
          </a:p>
          <a:p>
            <a:pPr algn="ctr"/>
            <a:endParaRPr lang="cs-CZ" sz="800" b="1" dirty="0">
              <a:solidFill>
                <a:schemeClr val="tx1"/>
              </a:solidFill>
            </a:endParaRPr>
          </a:p>
        </p:txBody>
      </p:sp>
      <p:cxnSp>
        <p:nvCxnSpPr>
          <p:cNvPr id="58" name="Straight Arrow Connector 57"/>
          <p:cNvCxnSpPr/>
          <p:nvPr/>
        </p:nvCxnSpPr>
        <p:spPr>
          <a:xfrm>
            <a:off x="5788583" y="3638807"/>
            <a:ext cx="369045" cy="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10759078" y="3609299"/>
            <a:ext cx="1403210" cy="46094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19. Pokračuje v další </a:t>
            </a:r>
            <a:r>
              <a:rPr lang="cs-CZ" sz="800" b="1" dirty="0" smtClean="0">
                <a:solidFill>
                  <a:schemeClr val="tx1"/>
                </a:solidFill>
              </a:rPr>
              <a:t>cestě.</a:t>
            </a:r>
            <a:endParaRPr lang="cs-CZ" sz="800" b="1" dirty="0">
              <a:solidFill>
                <a:schemeClr val="tx1"/>
              </a:solidFill>
            </a:endParaRPr>
          </a:p>
          <a:p>
            <a:pPr algn="ctr"/>
            <a:r>
              <a:rPr lang="cs-CZ" sz="700" i="1" dirty="0" smtClean="0">
                <a:solidFill>
                  <a:schemeClr val="tx1"/>
                </a:solidFill>
              </a:rPr>
              <a:t>(Zboží</a:t>
            </a:r>
            <a:r>
              <a:rPr lang="cs-CZ" sz="700" i="1" dirty="0">
                <a:solidFill>
                  <a:schemeClr val="tx1"/>
                </a:solidFill>
              </a:rPr>
              <a:t>, které má být podle potřeby převezeno do vnitrozemské </a:t>
            </a:r>
            <a:r>
              <a:rPr lang="cs-CZ" sz="700" i="1" dirty="0" smtClean="0">
                <a:solidFill>
                  <a:schemeClr val="tx1"/>
                </a:solidFill>
              </a:rPr>
              <a:t>celnice.)</a:t>
            </a:r>
            <a:endParaRPr lang="cs-CZ" sz="800" b="1" dirty="0">
              <a:solidFill>
                <a:schemeClr val="tx1"/>
              </a:solidFill>
            </a:endParaRPr>
          </a:p>
        </p:txBody>
      </p:sp>
      <p:sp>
        <p:nvSpPr>
          <p:cNvPr id="122" name="Rectangle 121"/>
          <p:cNvSpPr/>
          <p:nvPr/>
        </p:nvSpPr>
        <p:spPr>
          <a:xfrm>
            <a:off x="6167809" y="5600701"/>
            <a:ext cx="1361697" cy="29909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11. Celní stráž provádí kontrolu vybraných </a:t>
            </a:r>
            <a:r>
              <a:rPr lang="cs-CZ" sz="800" b="1" dirty="0" smtClean="0">
                <a:solidFill>
                  <a:schemeClr val="tx1"/>
                </a:solidFill>
              </a:rPr>
              <a:t>vozidel.</a:t>
            </a:r>
            <a:endParaRPr lang="cs-CZ" sz="800" dirty="0">
              <a:solidFill>
                <a:schemeClr val="tx1"/>
              </a:solidFill>
            </a:endParaRPr>
          </a:p>
        </p:txBody>
      </p:sp>
      <p:sp>
        <p:nvSpPr>
          <p:cNvPr id="137" name="Title 1"/>
          <p:cNvSpPr txBox="1">
            <a:spLocks/>
          </p:cNvSpPr>
          <p:nvPr/>
        </p:nvSpPr>
        <p:spPr>
          <a:xfrm>
            <a:off x="0" y="-141787"/>
            <a:ext cx="10759078"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cs-CZ" altLang="en-GB" sz="1200" b="1" dirty="0">
                <a:solidFill>
                  <a:prstClr val="black"/>
                </a:solidFill>
                <a:latin typeface="+mn-lt"/>
                <a:cs typeface="+mj-cs"/>
              </a:rPr>
              <a:t>1. den v případě scénáře bez dohody - Příchozí nákladní doprava - Dovozy do Spojeného království přes sousedící kontroly – z Coquelles do Folkestonu  </a:t>
            </a:r>
          </a:p>
        </p:txBody>
      </p:sp>
      <p:sp>
        <p:nvSpPr>
          <p:cNvPr id="2" name="TextBox 1"/>
          <p:cNvSpPr txBox="1"/>
          <p:nvPr/>
        </p:nvSpPr>
        <p:spPr>
          <a:xfrm>
            <a:off x="10759078" y="331"/>
            <a:ext cx="1175609" cy="307777"/>
          </a:xfrm>
          <a:prstGeom prst="rect">
            <a:avLst/>
          </a:prstGeom>
          <a:noFill/>
        </p:spPr>
        <p:txBody>
          <a:bodyPr wrap="square" rtlCol="0">
            <a:spAutoFit/>
          </a:bodyPr>
          <a:lstStyle/>
          <a:p>
            <a:r>
              <a:rPr lang="cs-CZ" sz="1400" dirty="0"/>
              <a:t>HMG vfinal</a:t>
            </a:r>
          </a:p>
        </p:txBody>
      </p:sp>
      <p:sp>
        <p:nvSpPr>
          <p:cNvPr id="76" name="Rectangle 75"/>
          <p:cNvSpPr/>
          <p:nvPr/>
        </p:nvSpPr>
        <p:spPr>
          <a:xfrm>
            <a:off x="6171983" y="4461652"/>
            <a:ext cx="1100049" cy="58932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 Důvodně se domnívá, že příslušná prohlášení byla </a:t>
            </a:r>
            <a:r>
              <a:rPr lang="cs-CZ" sz="800" b="1" dirty="0" smtClean="0">
                <a:solidFill>
                  <a:schemeClr val="tx1"/>
                </a:solidFill>
              </a:rPr>
              <a:t>podána.</a:t>
            </a:r>
            <a:endParaRPr lang="cs-CZ" sz="800" dirty="0">
              <a:solidFill>
                <a:schemeClr val="tx1"/>
              </a:solidFill>
            </a:endParaRPr>
          </a:p>
        </p:txBody>
      </p:sp>
      <p:sp>
        <p:nvSpPr>
          <p:cNvPr id="61" name="Right Arrow 60"/>
          <p:cNvSpPr/>
          <p:nvPr/>
        </p:nvSpPr>
        <p:spPr>
          <a:xfrm>
            <a:off x="6109807" y="259914"/>
            <a:ext cx="1526083"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solidFill>
              </a:rPr>
              <a:t>V terminálu Eurotunelu v EU </a:t>
            </a:r>
          </a:p>
        </p:txBody>
      </p:sp>
      <p:cxnSp>
        <p:nvCxnSpPr>
          <p:cNvPr id="67" name="Straight Connector 66"/>
          <p:cNvCxnSpPr/>
          <p:nvPr/>
        </p:nvCxnSpPr>
        <p:spPr>
          <a:xfrm>
            <a:off x="6099093" y="863568"/>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8510013" y="5686950"/>
            <a:ext cx="1403762" cy="6619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16. HMRC a širší OGD provádí kontroly (je-li to vhodné).</a:t>
            </a:r>
            <a:endParaRPr lang="cs-CZ" sz="900" dirty="0">
              <a:solidFill>
                <a:schemeClr val="tx1"/>
              </a:solidFill>
            </a:endParaRPr>
          </a:p>
        </p:txBody>
      </p:sp>
      <p:cxnSp>
        <p:nvCxnSpPr>
          <p:cNvPr id="75" name="Straight Arrow Connector 74"/>
          <p:cNvCxnSpPr/>
          <p:nvPr/>
        </p:nvCxnSpPr>
        <p:spPr>
          <a:xfrm>
            <a:off x="8753571" y="2811196"/>
            <a:ext cx="10453" cy="287575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906225" y="2943558"/>
            <a:ext cx="2092204" cy="38000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7. 7. Řidič si vyzvedne zboží a číslo MRN / číslo vstupu  / č. </a:t>
            </a:r>
            <a:r>
              <a:rPr lang="cs-CZ" sz="800" b="1" dirty="0" smtClean="0">
                <a:solidFill>
                  <a:schemeClr val="tx1"/>
                </a:solidFill>
              </a:rPr>
              <a:t>EORI.</a:t>
            </a:r>
            <a:endParaRPr lang="cs-CZ" sz="800" b="1" dirty="0">
              <a:solidFill>
                <a:schemeClr val="tx1"/>
              </a:solidFill>
            </a:endParaRPr>
          </a:p>
        </p:txBody>
      </p:sp>
      <p:cxnSp>
        <p:nvCxnSpPr>
          <p:cNvPr id="89" name="Straight Arrow Connector 88"/>
          <p:cNvCxnSpPr>
            <a:stCxn id="64" idx="2"/>
            <a:endCxn id="47" idx="0"/>
          </p:cNvCxnSpPr>
          <p:nvPr/>
        </p:nvCxnSpPr>
        <p:spPr>
          <a:xfrm>
            <a:off x="4949611" y="2777269"/>
            <a:ext cx="2716" cy="1662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9342824" y="3663751"/>
            <a:ext cx="1194787" cy="3902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17.  Náklad sjede z vlaku.</a:t>
            </a:r>
          </a:p>
        </p:txBody>
      </p:sp>
      <p:cxnSp>
        <p:nvCxnSpPr>
          <p:cNvPr id="72" name="Straight Arrow Connector 71"/>
          <p:cNvCxnSpPr/>
          <p:nvPr/>
        </p:nvCxnSpPr>
        <p:spPr>
          <a:xfrm>
            <a:off x="4847797" y="2069239"/>
            <a:ext cx="1" cy="4209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915876" y="2479818"/>
            <a:ext cx="2067470" cy="29745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6.</a:t>
            </a:r>
            <a:r>
              <a:rPr lang="cs-CZ" sz="800" b="1" dirty="0">
                <a:solidFill>
                  <a:srgbClr val="FF0000"/>
                </a:solidFill>
              </a:rPr>
              <a:t> </a:t>
            </a:r>
            <a:r>
              <a:rPr lang="cs-CZ" sz="800" b="1" dirty="0">
                <a:solidFill>
                  <a:schemeClr val="tx1"/>
                </a:solidFill>
              </a:rPr>
              <a:t>Poskytne č. MRN / č. vstupu /  č. EORI (dovozce) přepravní společnosti</a:t>
            </a:r>
            <a:r>
              <a:rPr lang="cs-CZ" sz="800" b="1" dirty="0">
                <a:solidFill>
                  <a:prstClr val="black"/>
                </a:solidFill>
              </a:rPr>
              <a:t>. </a:t>
            </a:r>
          </a:p>
        </p:txBody>
      </p:sp>
      <p:cxnSp>
        <p:nvCxnSpPr>
          <p:cNvPr id="66" name="Straight Arrow Connector 65"/>
          <p:cNvCxnSpPr>
            <a:stCxn id="53" idx="2"/>
          </p:cNvCxnSpPr>
          <p:nvPr/>
        </p:nvCxnSpPr>
        <p:spPr>
          <a:xfrm>
            <a:off x="6621952" y="4059381"/>
            <a:ext cx="0" cy="4187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5"/>
          <a:stretch>
            <a:fillRect/>
          </a:stretch>
        </p:blipFill>
        <p:spPr>
          <a:xfrm>
            <a:off x="74090" y="4375843"/>
            <a:ext cx="856709" cy="1100792"/>
          </a:xfrm>
          <a:prstGeom prst="rect">
            <a:avLst/>
          </a:prstGeom>
        </p:spPr>
      </p:pic>
      <p:cxnSp>
        <p:nvCxnSpPr>
          <p:cNvPr id="49" name="Straight Arrow Connector 48"/>
          <p:cNvCxnSpPr/>
          <p:nvPr/>
        </p:nvCxnSpPr>
        <p:spPr>
          <a:xfrm flipH="1">
            <a:off x="6710110" y="5064804"/>
            <a:ext cx="1906" cy="54684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flipH="1" flipV="1">
            <a:off x="6263530" y="2610750"/>
            <a:ext cx="2761995" cy="939809"/>
          </a:xfrm>
          <a:prstGeom prst="bentConnector3">
            <a:avLst>
              <a:gd name="adj1" fmla="val 99857"/>
            </a:avLst>
          </a:prstGeom>
          <a:ln w="28575">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9396676" y="2753718"/>
            <a:ext cx="20033" cy="9100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156110" y="5642940"/>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 Vydání licence</a:t>
            </a:r>
          </a:p>
        </p:txBody>
      </p:sp>
      <p:sp>
        <p:nvSpPr>
          <p:cNvPr id="81" name="TextBox 80"/>
          <p:cNvSpPr txBox="1"/>
          <p:nvPr/>
        </p:nvSpPr>
        <p:spPr>
          <a:xfrm>
            <a:off x="2186265" y="1511044"/>
            <a:ext cx="1369049" cy="58477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800" b="1" dirty="0"/>
              <a:t>3. Pokud zboží vyžaduje licenci, požádejte vydávající ministerstvo nejméně 2 týdny před odesláním.</a:t>
            </a:r>
          </a:p>
        </p:txBody>
      </p:sp>
      <p:cxnSp>
        <p:nvCxnSpPr>
          <p:cNvPr id="83" name="Straight Arrow Connector 82"/>
          <p:cNvCxnSpPr>
            <a:endCxn id="59" idx="1"/>
          </p:cNvCxnSpPr>
          <p:nvPr/>
        </p:nvCxnSpPr>
        <p:spPr>
          <a:xfrm flipV="1">
            <a:off x="3542824" y="1600246"/>
            <a:ext cx="198511" cy="88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2478383" y="2218930"/>
            <a:ext cx="24632" cy="3433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81" idx="2"/>
          </p:cNvCxnSpPr>
          <p:nvPr/>
        </p:nvCxnSpPr>
        <p:spPr>
          <a:xfrm flipV="1">
            <a:off x="2844570" y="2095819"/>
            <a:ext cx="26220" cy="35471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Footer Placeholder 4"/>
          <p:cNvSpPr>
            <a:spLocks noGrp="1"/>
          </p:cNvSpPr>
          <p:nvPr>
            <p:ph type="ftr" sz="quarter" idx="11"/>
          </p:nvPr>
        </p:nvSpPr>
        <p:spPr>
          <a:xfrm>
            <a:off x="8047128" y="6461231"/>
            <a:ext cx="4114800" cy="365125"/>
          </a:xfrm>
        </p:spPr>
        <p:txBody>
          <a:bodyPr/>
          <a:lstStyle/>
          <a:p>
            <a:r>
              <a:rPr lang="cs-CZ" dirty="0"/>
              <a:t>ÚŘEDNÍ DOK. </a:t>
            </a:r>
          </a:p>
        </p:txBody>
      </p:sp>
      <p:sp>
        <p:nvSpPr>
          <p:cNvPr id="57" name="Slide Number Placeholder 2"/>
          <p:cNvSpPr>
            <a:spLocks noGrp="1"/>
          </p:cNvSpPr>
          <p:nvPr>
            <p:ph type="sldNum" sz="quarter" idx="12"/>
          </p:nvPr>
        </p:nvSpPr>
        <p:spPr>
          <a:xfrm>
            <a:off x="11604660" y="6500938"/>
            <a:ext cx="444925" cy="365125"/>
          </a:xfrm>
        </p:spPr>
        <p:txBody>
          <a:bodyPr/>
          <a:lstStyle/>
          <a:p>
            <a:r>
              <a:rPr lang="cs-CZ" dirty="0"/>
              <a:t>17</a:t>
            </a:r>
          </a:p>
        </p:txBody>
      </p:sp>
      <p:sp>
        <p:nvSpPr>
          <p:cNvPr id="74" name="Rectangle 73"/>
          <p:cNvSpPr/>
          <p:nvPr/>
        </p:nvSpPr>
        <p:spPr>
          <a:xfrm>
            <a:off x="3906225" y="3449042"/>
            <a:ext cx="2092204" cy="48508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 Přepravní společnost předloží vstupní souhrnné </a:t>
            </a:r>
            <a:r>
              <a:rPr lang="cs-CZ" sz="800" b="1" dirty="0" smtClean="0">
                <a:solidFill>
                  <a:schemeClr val="tx1"/>
                </a:solidFill>
              </a:rPr>
              <a:t>prohlášení.</a:t>
            </a:r>
            <a:endParaRPr lang="cs-CZ" sz="800" b="1" dirty="0">
              <a:solidFill>
                <a:schemeClr val="tx1"/>
              </a:solidFill>
            </a:endParaRPr>
          </a:p>
          <a:p>
            <a:pPr algn="ctr"/>
            <a:r>
              <a:rPr lang="cs-CZ" sz="800" b="1" i="1" u="sng" dirty="0">
                <a:solidFill>
                  <a:schemeClr val="tx1"/>
                </a:solidFill>
              </a:rPr>
              <a:t>Požadavek od </a:t>
            </a:r>
            <a:r>
              <a:rPr lang="cs-CZ" sz="800" b="1" i="1" u="sng" dirty="0">
                <a:solidFill>
                  <a:srgbClr val="FF0000"/>
                </a:solidFill>
              </a:rPr>
              <a:t>30. 4. 2020</a:t>
            </a:r>
          </a:p>
        </p:txBody>
      </p:sp>
      <p:sp>
        <p:nvSpPr>
          <p:cNvPr id="70" name="TextBox 69"/>
          <p:cNvSpPr txBox="1"/>
          <p:nvPr/>
        </p:nvSpPr>
        <p:spPr>
          <a:xfrm>
            <a:off x="1017596" y="859879"/>
            <a:ext cx="937103" cy="58477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800" b="1" dirty="0"/>
              <a:t>1. Všichni obchodníci pořádají o číslo </a:t>
            </a:r>
            <a:r>
              <a:rPr lang="cs-CZ" sz="800" b="1" dirty="0" smtClean="0"/>
              <a:t>EORI.</a:t>
            </a:r>
            <a:endParaRPr lang="cs-CZ" sz="800" b="1" dirty="0"/>
          </a:p>
        </p:txBody>
      </p:sp>
      <p:sp>
        <p:nvSpPr>
          <p:cNvPr id="77" name="TextBox 76"/>
          <p:cNvSpPr txBox="1"/>
          <p:nvPr/>
        </p:nvSpPr>
        <p:spPr>
          <a:xfrm>
            <a:off x="976246" y="1439291"/>
            <a:ext cx="1112385" cy="1446550"/>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800" b="1" dirty="0"/>
              <a:t>2. Pokud ještě nemáte agenta nebo nejste držitelem celního povolení, můžete se zaregistrovat pro TSP a v případě potřeby získat agenta nebo software, který vám pomůže podat </a:t>
            </a:r>
            <a:r>
              <a:rPr lang="cs-CZ" sz="800" b="1" dirty="0" smtClean="0"/>
              <a:t>prohlášení.</a:t>
            </a:r>
            <a:endParaRPr lang="cs-CZ" sz="800" b="1" dirty="0"/>
          </a:p>
        </p:txBody>
      </p:sp>
      <p:cxnSp>
        <p:nvCxnSpPr>
          <p:cNvPr id="79" name="Straight Arrow Connector 78"/>
          <p:cNvCxnSpPr>
            <a:stCxn id="70" idx="2"/>
          </p:cNvCxnSpPr>
          <p:nvPr/>
        </p:nvCxnSpPr>
        <p:spPr>
          <a:xfrm flipV="1">
            <a:off x="1486148" y="1439291"/>
            <a:ext cx="4205" cy="53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077441" y="1864987"/>
            <a:ext cx="108824" cy="15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741335" y="859879"/>
            <a:ext cx="2301371" cy="148073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750" b="1" dirty="0">
                <a:solidFill>
                  <a:schemeClr val="tx1"/>
                </a:solidFill>
              </a:rPr>
              <a:t>5. Elektronicky vyplňte buď úplné celní prohlášení, nebo, po dočasnou dobu v rámci Přechodných zjednodušených postupů (TSP) vyplňte; </a:t>
            </a:r>
          </a:p>
          <a:p>
            <a:pPr algn="ctr"/>
            <a:r>
              <a:rPr lang="cs-CZ" sz="750" b="1" dirty="0">
                <a:solidFill>
                  <a:schemeClr val="tx1"/>
                </a:solidFill>
              </a:rPr>
              <a:t>• V případě standardního zboží – zápis do záznamů deklaranta (EIDR)</a:t>
            </a:r>
          </a:p>
          <a:p>
            <a:pPr algn="ctr"/>
            <a:r>
              <a:rPr lang="cs-CZ" sz="750" b="1" dirty="0">
                <a:solidFill>
                  <a:schemeClr val="tx1"/>
                </a:solidFill>
              </a:rPr>
              <a:t>• V případě kontrolovaného zboží – zjednodušené prohlášení do systému CHIEF / CDS úřadu HMRC.</a:t>
            </a:r>
          </a:p>
          <a:p>
            <a:pPr algn="ctr"/>
            <a:r>
              <a:rPr lang="cs-CZ" sz="750" b="1" dirty="0">
                <a:solidFill>
                  <a:schemeClr val="tx1"/>
                </a:solidFill>
              </a:rPr>
              <a:t>Pokud již vlastníte oprávnění pro svůj obchod ROW, můžete je použít k podání zjednodušených prohlášení / EIDR pro váš obchod s EU.</a:t>
            </a:r>
          </a:p>
          <a:p>
            <a:pPr algn="ctr"/>
            <a:r>
              <a:rPr lang="cs-CZ" sz="750" b="1" dirty="0">
                <a:solidFill>
                  <a:schemeClr val="tx1"/>
                </a:solidFill>
              </a:rPr>
              <a:t>Uveďte do celního prohlášení označení tahače nebo přívěsu / kontejneru, pokud je známo.</a:t>
            </a:r>
          </a:p>
        </p:txBody>
      </p:sp>
      <p:graphicFrame>
        <p:nvGraphicFramePr>
          <p:cNvPr id="62" name="Table 61"/>
          <p:cNvGraphicFramePr>
            <a:graphicFrameLocks noGrp="1"/>
          </p:cNvGraphicFramePr>
          <p:nvPr>
            <p:extLst>
              <p:ext uri="{D42A27DB-BD31-4B8C-83A1-F6EECF244321}">
                <p14:modId xmlns:p14="http://schemas.microsoft.com/office/powerpoint/2010/main" val="1769699024"/>
              </p:ext>
            </p:extLst>
          </p:nvPr>
        </p:nvGraphicFramePr>
        <p:xfrm>
          <a:off x="3851052" y="5485184"/>
          <a:ext cx="1574721" cy="1264761"/>
        </p:xfrm>
        <a:graphic>
          <a:graphicData uri="http://schemas.openxmlformats.org/drawingml/2006/table">
            <a:tbl>
              <a:tblPr firstRow="1" bandRow="1">
                <a:tableStyleId>{073A0DAA-6AF3-43AB-8588-CEC1D06C72B9}</a:tableStyleId>
              </a:tblPr>
              <a:tblGrid>
                <a:gridCol w="485114">
                  <a:extLst>
                    <a:ext uri="{9D8B030D-6E8A-4147-A177-3AD203B41FA5}">
                      <a16:colId xmlns="" xmlns:a16="http://schemas.microsoft.com/office/drawing/2014/main" val="20000"/>
                    </a:ext>
                  </a:extLst>
                </a:gridCol>
                <a:gridCol w="1089607">
                  <a:extLst>
                    <a:ext uri="{9D8B030D-6E8A-4147-A177-3AD203B41FA5}">
                      <a16:colId xmlns="" xmlns:a16="http://schemas.microsoft.com/office/drawing/2014/main" val="20001"/>
                    </a:ext>
                  </a:extLst>
                </a:gridCol>
              </a:tblGrid>
              <a:tr h="344156">
                <a:tc gridSpan="2">
                  <a:txBody>
                    <a:bodyPr/>
                    <a:lstStyle/>
                    <a:p>
                      <a:pPr algn="ctr"/>
                      <a:r>
                        <a:rPr lang="cs-CZ" sz="1600" noProof="0" dirty="0"/>
                        <a:t>VYSVĚTLIVKY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17685">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17685">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85" name="Straight Arrow Connector 84"/>
          <p:cNvCxnSpPr/>
          <p:nvPr/>
        </p:nvCxnSpPr>
        <p:spPr>
          <a:xfrm flipV="1">
            <a:off x="3890672" y="597503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890672" y="6398538"/>
            <a:ext cx="403356" cy="592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7" idx="2"/>
            <a:endCxn id="74" idx="0"/>
          </p:cNvCxnSpPr>
          <p:nvPr/>
        </p:nvCxnSpPr>
        <p:spPr>
          <a:xfrm>
            <a:off x="4952327" y="3323559"/>
            <a:ext cx="0" cy="1254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10180325" y="895363"/>
            <a:ext cx="1972188" cy="1929446"/>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50" b="1" dirty="0">
                <a:solidFill>
                  <a:schemeClr val="tx1"/>
                </a:solidFill>
              </a:rPr>
              <a:t>18. V případě úplného cel. prohlášení; dovozní clo, spotřební daň a dovozní DPH budou spočítány a budou splatné po oznámení příjezdu zboží a schválení vstupu.</a:t>
            </a:r>
            <a:endParaRPr lang="cs-CZ" sz="300" b="1" dirty="0">
              <a:solidFill>
                <a:schemeClr val="tx1"/>
              </a:solidFill>
            </a:endParaRPr>
          </a:p>
          <a:p>
            <a:pPr algn="ctr"/>
            <a:r>
              <a:rPr lang="cs-CZ" sz="750" b="1" dirty="0">
                <a:solidFill>
                  <a:schemeClr val="tx1"/>
                </a:solidFill>
              </a:rPr>
              <a:t>V případě CFSP a přechodných zjednodušených postupů bude dovozce moci odložit splatné dovozní clo, spotřební daň a dovozní DPH. </a:t>
            </a:r>
            <a:endParaRPr lang="cs-CZ" sz="300" b="1" dirty="0">
              <a:solidFill>
                <a:schemeClr val="tx1"/>
              </a:solidFill>
            </a:endParaRPr>
          </a:p>
          <a:p>
            <a:pPr algn="ctr"/>
            <a:r>
              <a:rPr lang="cs-CZ" sz="700" b="1" dirty="0">
                <a:solidFill>
                  <a:schemeClr val="tx1"/>
                </a:solidFill>
              </a:rPr>
              <a:t>Pro odložení platby cla nebo daní budete potřebovat účet pro odklad cla. </a:t>
            </a:r>
          </a:p>
          <a:p>
            <a:pPr algn="ctr"/>
            <a:r>
              <a:rPr lang="cs-CZ" sz="700" b="1" dirty="0">
                <a:solidFill>
                  <a:schemeClr val="tx1"/>
                </a:solidFill>
              </a:rPr>
              <a:t>Dovážené zboží může být alternativně celně odbaveno k režimu s podmíněným osvobozením od cla nebo od spotřební daně. U zboží podléhajícího spotřební dani musí pohyb uskutečnit registrovaný odesílatel prostřednictvím Systému pro kontrolu pohybu zboží podléhajícího spotřební dani (EMCS) za účelem uskladnění ve schváleném skladu s daňovým dozorem.  </a:t>
            </a:r>
            <a:endParaRPr lang="cs-CZ" sz="750" b="1" dirty="0">
              <a:solidFill>
                <a:schemeClr val="tx1"/>
              </a:solidFill>
            </a:endParaRPr>
          </a:p>
        </p:txBody>
      </p:sp>
      <p:cxnSp>
        <p:nvCxnSpPr>
          <p:cNvPr id="130" name="Straight Arrow Connector 129"/>
          <p:cNvCxnSpPr/>
          <p:nvPr/>
        </p:nvCxnSpPr>
        <p:spPr>
          <a:xfrm>
            <a:off x="9871977" y="1659878"/>
            <a:ext cx="299576" cy="17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94" idx="1"/>
          </p:cNvCxnSpPr>
          <p:nvPr/>
        </p:nvCxnSpPr>
        <p:spPr>
          <a:xfrm>
            <a:off x="10537611" y="3832964"/>
            <a:ext cx="221467" cy="68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280984" y="2824810"/>
            <a:ext cx="706098" cy="1192296"/>
          </a:xfrm>
          <a:prstGeom prst="rect">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50" b="1" dirty="0">
                <a:solidFill>
                  <a:schemeClr val="tx1"/>
                </a:solidFill>
              </a:rPr>
              <a:t>14.</a:t>
            </a:r>
            <a:r>
              <a:rPr lang="cs-CZ" sz="750" b="1" dirty="0">
                <a:solidFill>
                  <a:srgbClr val="FF0000"/>
                </a:solidFill>
              </a:rPr>
              <a:t> </a:t>
            </a:r>
            <a:r>
              <a:rPr lang="cs-CZ" sz="750" b="1" dirty="0">
                <a:solidFill>
                  <a:schemeClr val="tx1"/>
                </a:solidFill>
              </a:rPr>
              <a:t>Na požádání celní stráže předložte číslo MRN / číslo vstupu / číslo EORI jako důkaz o splnění celních </a:t>
            </a:r>
            <a:r>
              <a:rPr lang="cs-CZ" sz="750" b="1" dirty="0" smtClean="0">
                <a:solidFill>
                  <a:schemeClr val="tx1"/>
                </a:solidFill>
              </a:rPr>
              <a:t>formalit..</a:t>
            </a:r>
            <a:endParaRPr lang="cs-CZ" sz="750" b="1" dirty="0">
              <a:solidFill>
                <a:schemeClr val="tx1"/>
              </a:solidFill>
            </a:endParaRPr>
          </a:p>
        </p:txBody>
      </p:sp>
      <p:cxnSp>
        <p:nvCxnSpPr>
          <p:cNvPr id="91" name="Straight Arrow Connector 90"/>
          <p:cNvCxnSpPr/>
          <p:nvPr/>
        </p:nvCxnSpPr>
        <p:spPr>
          <a:xfrm flipV="1">
            <a:off x="7408987" y="4017106"/>
            <a:ext cx="7131" cy="158359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157515" y="5989237"/>
            <a:ext cx="1735514" cy="40219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12. Celní stráž provádí kontrolu č. MRN / č. vstupu / č. </a:t>
            </a:r>
            <a:r>
              <a:rPr lang="cs-CZ" sz="800" b="1" dirty="0" smtClean="0">
                <a:solidFill>
                  <a:schemeClr val="tx1"/>
                </a:solidFill>
              </a:rPr>
              <a:t>EORI.</a:t>
            </a:r>
            <a:endParaRPr lang="cs-CZ" sz="800" b="1" u="sng" dirty="0">
              <a:solidFill>
                <a:schemeClr val="tx1"/>
              </a:solidFill>
            </a:endParaRPr>
          </a:p>
        </p:txBody>
      </p:sp>
      <p:sp>
        <p:nvSpPr>
          <p:cNvPr id="93" name="Rectangle 92"/>
          <p:cNvSpPr/>
          <p:nvPr/>
        </p:nvSpPr>
        <p:spPr>
          <a:xfrm>
            <a:off x="6162203" y="6580110"/>
            <a:ext cx="1839505" cy="25890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13.</a:t>
            </a:r>
            <a:r>
              <a:rPr lang="cs-CZ" sz="800" b="1" dirty="0">
                <a:solidFill>
                  <a:srgbClr val="FF0000"/>
                </a:solidFill>
              </a:rPr>
              <a:t> </a:t>
            </a:r>
            <a:r>
              <a:rPr lang="cs-CZ" sz="800" b="1" dirty="0">
                <a:solidFill>
                  <a:prstClr val="black"/>
                </a:solidFill>
              </a:rPr>
              <a:t>Celní stráž a/nebo OGD podniknou příslušné kroky. </a:t>
            </a:r>
          </a:p>
        </p:txBody>
      </p:sp>
      <p:cxnSp>
        <p:nvCxnSpPr>
          <p:cNvPr id="95" name="Straight Arrow Connector 94"/>
          <p:cNvCxnSpPr>
            <a:endCxn id="93" idx="0"/>
          </p:cNvCxnSpPr>
          <p:nvPr/>
        </p:nvCxnSpPr>
        <p:spPr>
          <a:xfrm>
            <a:off x="7081955" y="6398538"/>
            <a:ext cx="1" cy="181572"/>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692826" y="4032408"/>
            <a:ext cx="7608" cy="19568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7" name="Oval Callout 96"/>
          <p:cNvSpPr/>
          <p:nvPr/>
        </p:nvSpPr>
        <p:spPr>
          <a:xfrm>
            <a:off x="9267993" y="4523776"/>
            <a:ext cx="2265592" cy="1026080"/>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cs-CZ" sz="800" dirty="0">
                <a:solidFill>
                  <a:srgbClr val="FF0000"/>
                </a:solidFill>
              </a:rPr>
              <a:t>Dovozce může být kontaktován s žádostí o další informace. Jsou-li požadovány kontroly dokumentů, prohlášení a dokumenty musí být poslány na adresu </a:t>
            </a:r>
            <a:r>
              <a:rPr lang="cs-CZ" sz="800" dirty="0">
                <a:solidFill>
                  <a:srgbClr val="FF0000"/>
                </a:solidFill>
                <a:hlinkClick r:id="rId6">
                  <a:extLst>
                    <a:ext uri="{A12FA001-AC4F-418D-AE19-62706E023703}">
                      <ahyp:hlinkClr xmlns="" xmlns:ahyp="http://schemas.microsoft.com/office/drawing/2018/hyperlinkcolor" val="tx"/>
                    </a:ext>
                  </a:extLst>
                </a:hlinkClick>
              </a:rPr>
              <a:t>NCH@hmrc.gov.uk</a:t>
            </a:r>
            <a:r>
              <a:rPr lang="cs-CZ" sz="800" dirty="0">
                <a:solidFill>
                  <a:srgbClr val="FF0000"/>
                </a:solidFill>
              </a:rPr>
              <a:t> co </a:t>
            </a:r>
            <a:r>
              <a:rPr lang="cs-CZ" sz="800" dirty="0" smtClean="0">
                <a:solidFill>
                  <a:srgbClr val="FF0000"/>
                </a:solidFill>
              </a:rPr>
              <a:t>nejdříve.</a:t>
            </a:r>
            <a:endParaRPr lang="cs-CZ" altLang="en-GB" sz="800" b="1" dirty="0">
              <a:solidFill>
                <a:srgbClr val="FF0000"/>
              </a:solidFill>
            </a:endParaRPr>
          </a:p>
          <a:p>
            <a:pPr algn="ctr"/>
            <a:endParaRPr lang="cs-CZ" sz="800" dirty="0"/>
          </a:p>
        </p:txBody>
      </p:sp>
      <p:sp>
        <p:nvSpPr>
          <p:cNvPr id="60" name="Rectangle 59"/>
          <p:cNvSpPr/>
          <p:nvPr/>
        </p:nvSpPr>
        <p:spPr>
          <a:xfrm>
            <a:off x="8088592" y="865464"/>
            <a:ext cx="1907008" cy="195934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15. Dovozce/jmenovaný zástupce aktualizuje stav celního prohlášení, aby bylo patrné, že zboží dorazilo do Spojeného království. </a:t>
            </a:r>
          </a:p>
          <a:p>
            <a:pPr algn="ctr"/>
            <a:endParaRPr lang="cs-CZ" altLang="en-GB" sz="500" b="1" dirty="0">
              <a:solidFill>
                <a:schemeClr val="tx1"/>
              </a:solidFill>
            </a:endParaRPr>
          </a:p>
          <a:p>
            <a:pPr algn="ctr"/>
            <a:r>
              <a:rPr lang="cs-CZ" altLang="en-GB" sz="800" b="1" dirty="0">
                <a:solidFill>
                  <a:schemeClr val="tx1"/>
                </a:solidFill>
              </a:rPr>
              <a:t>Úplné nebo zjednodušené celní prohlášení musí být doručeno do konce pracovního dne po fyzickém překročení hranice</a:t>
            </a:r>
            <a:r>
              <a:rPr lang="cs-CZ" sz="800" dirty="0">
                <a:solidFill>
                  <a:schemeClr val="tx1"/>
                </a:solidFill>
              </a:rPr>
              <a:t>. </a:t>
            </a:r>
          </a:p>
          <a:p>
            <a:pPr algn="ctr"/>
            <a:endParaRPr lang="cs-CZ" sz="400" b="1" dirty="0">
              <a:solidFill>
                <a:schemeClr val="tx1"/>
              </a:solidFill>
            </a:endParaRPr>
          </a:p>
          <a:p>
            <a:pPr algn="ctr"/>
            <a:r>
              <a:rPr lang="cs-CZ" altLang="en-GB" sz="800" b="1" dirty="0">
                <a:solidFill>
                  <a:schemeClr val="tx1"/>
                </a:solidFill>
              </a:rPr>
              <a:t>Pokud v celním prohlášení nebylo na začátku uvedeno vozidlo/tahač nebo přívěs/kontejner, doplňte tento údaj předtím, než prohlášení bude doručeno.</a:t>
            </a:r>
          </a:p>
          <a:p>
            <a:pPr algn="ctr"/>
            <a:endParaRPr lang="cs-CZ" altLang="en-GB" sz="500" b="1" dirty="0">
              <a:solidFill>
                <a:schemeClr val="tx1"/>
              </a:solidFill>
            </a:endParaRPr>
          </a:p>
          <a:p>
            <a:pPr algn="ctr"/>
            <a:r>
              <a:rPr lang="cs-CZ" altLang="en-GB" sz="800" b="1" dirty="0">
                <a:solidFill>
                  <a:schemeClr val="tx1"/>
                </a:solidFill>
              </a:rPr>
              <a:t>EIDR – Bude se mít za to, že příjezd byl v okamžiku překročení hranice, a není nutné potvrzení.</a:t>
            </a:r>
          </a:p>
        </p:txBody>
      </p:sp>
      <p:sp>
        <p:nvSpPr>
          <p:cNvPr id="63" name="Oval Callout 62"/>
          <p:cNvSpPr/>
          <p:nvPr/>
        </p:nvSpPr>
        <p:spPr>
          <a:xfrm>
            <a:off x="9484987" y="2760029"/>
            <a:ext cx="2790706" cy="822455"/>
          </a:xfrm>
          <a:prstGeom prst="wedgeEllipseCallout">
            <a:avLst>
              <a:gd name="adj1" fmla="val 35738"/>
              <a:gd name="adj2" fmla="val -6150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750" dirty="0">
                <a:solidFill>
                  <a:srgbClr val="FF0000"/>
                </a:solidFill>
              </a:rPr>
              <a:t>Dodatečné celní prohlášení podáno do 4. pracovního dne následujícího měsíce v případě Zjednodušeného celního prohlášení a EIDR.</a:t>
            </a:r>
          </a:p>
          <a:p>
            <a:pPr algn="ctr"/>
            <a:r>
              <a:rPr lang="cs-CZ" sz="750" dirty="0">
                <a:solidFill>
                  <a:srgbClr val="FF0000"/>
                </a:solidFill>
              </a:rPr>
              <a:t>Pokud využíváte postupu TSP pro standardní zboží, můžete se rozhodnout odložit podání dodatečného prohlášení </a:t>
            </a:r>
            <a:r>
              <a:rPr lang="cs-CZ" sz="750" b="1" dirty="0">
                <a:solidFill>
                  <a:srgbClr val="FF0000"/>
                </a:solidFill>
              </a:rPr>
              <a:t>do 4. pracovního dne května 2020</a:t>
            </a:r>
            <a:r>
              <a:rPr lang="cs-CZ" sz="750" dirty="0">
                <a:solidFill>
                  <a:srgbClr val="FF0000"/>
                </a:solidFill>
              </a:rPr>
              <a:t>.</a:t>
            </a:r>
          </a:p>
        </p:txBody>
      </p:sp>
    </p:spTree>
    <p:extLst>
      <p:ext uri="{BB962C8B-B14F-4D97-AF65-F5344CB8AC3E}">
        <p14:creationId xmlns:p14="http://schemas.microsoft.com/office/powerpoint/2010/main" val="32603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000" b="1" dirty="0">
                <a:latin typeface="+mn-lt"/>
              </a:rPr>
              <a:t>Požadavky na přepravní firmy a provozovatele RoRo / přepravce – zboží k dovozu do Spojeného království</a:t>
            </a:r>
            <a:br>
              <a:rPr lang="cs-CZ" sz="4000" b="1" dirty="0">
                <a:latin typeface="+mn-lt"/>
              </a:rPr>
            </a:br>
            <a:r>
              <a:rPr lang="cs-CZ" sz="4000" b="1" dirty="0">
                <a:latin typeface="+mn-lt"/>
              </a:rPr>
              <a:t/>
            </a:r>
            <a:br>
              <a:rPr lang="cs-CZ" sz="4000" b="1" dirty="0">
                <a:latin typeface="+mn-lt"/>
              </a:rPr>
            </a:br>
            <a:r>
              <a:rPr lang="cs-CZ" sz="4000" b="1" dirty="0">
                <a:latin typeface="+mn-lt"/>
              </a:rPr>
              <a:t/>
            </a:r>
            <a:br>
              <a:rPr lang="cs-CZ" sz="4000" b="1" dirty="0">
                <a:latin typeface="+mn-lt"/>
              </a:rPr>
            </a:br>
            <a:endParaRPr lang="cs-CZ"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18</a:t>
            </a:fld>
            <a:endParaRPr lang="en-GB" dirty="0"/>
          </a:p>
        </p:txBody>
      </p:sp>
      <p:sp>
        <p:nvSpPr>
          <p:cNvPr id="3" name="Footer Placeholder 2"/>
          <p:cNvSpPr>
            <a:spLocks noGrp="1"/>
          </p:cNvSpPr>
          <p:nvPr>
            <p:ph type="ftr" sz="quarter" idx="11"/>
          </p:nvPr>
        </p:nvSpPr>
        <p:spPr>
          <a:xfrm>
            <a:off x="7924800" y="6356350"/>
            <a:ext cx="4114800" cy="365125"/>
          </a:xfrm>
        </p:spPr>
        <p:txBody>
          <a:bodyPr/>
          <a:lstStyle/>
          <a:p>
            <a:r>
              <a:rPr lang="en-GB"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8487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954107"/>
          </a:xfrm>
          <a:prstGeom prst="rect">
            <a:avLst/>
          </a:prstGeom>
        </p:spPr>
        <p:txBody>
          <a:bodyPr wrap="square">
            <a:spAutoFit/>
          </a:bodyPr>
          <a:lstStyle/>
          <a:p>
            <a:pPr lvl="1" algn="ctr"/>
            <a:r>
              <a:rPr lang="cs-CZ" sz="2800" b="1" dirty="0">
                <a:cs typeface="Arial" panose="020B0604020202020204" pitchFamily="34" charset="0"/>
              </a:rPr>
              <a:t>Co by měla přepravní firma očekávat 1. den – příchozí doprava do míst RoRo ve Spojeném království</a:t>
            </a:r>
            <a:endParaRPr lang="cs-CZ"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cs-CZ" dirty="0"/>
              <a:t>ÚŘEDNÍ DOK. </a:t>
            </a:r>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cs-CZ" smtClean="0"/>
              <a:pPr/>
              <a:t>19</a:t>
            </a:fld>
            <a:endParaRPr lang="cs-CZ"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139321"/>
          </a:xfrm>
          <a:prstGeom prst="rect">
            <a:avLst/>
          </a:prstGeom>
        </p:spPr>
        <p:txBody>
          <a:bodyPr wrap="square">
            <a:spAutoFit/>
          </a:bodyPr>
          <a:lstStyle/>
          <a:p>
            <a:pPr defTabSz="914156"/>
            <a:r>
              <a:rPr lang="cs-CZ" dirty="0"/>
              <a:t>Všechna přijíždějící vozidla budou nadále projíždět britskými terminály RORO, od vyloďovací rampy po výjezd z doku / terminálu, stejně volně jako nyní, přičemž:</a:t>
            </a:r>
          </a:p>
          <a:p>
            <a:pPr defTabSz="914156"/>
            <a:endParaRPr lang="cs-CZ" dirty="0"/>
          </a:p>
          <a:p>
            <a:pPr defTabSz="914156"/>
            <a:r>
              <a:rPr lang="cs-CZ" dirty="0"/>
              <a:t>•  nebude třeba prokazovat </a:t>
            </a:r>
            <a:r>
              <a:rPr lang="cs-CZ" b="1" dirty="0"/>
              <a:t>v terminálu</a:t>
            </a:r>
            <a:r>
              <a:rPr lang="cs-CZ" dirty="0"/>
              <a:t>,</a:t>
            </a:r>
            <a:r>
              <a:rPr lang="cs-CZ" b="1" dirty="0"/>
              <a:t> </a:t>
            </a:r>
            <a:r>
              <a:rPr lang="cs-CZ" dirty="0"/>
              <a:t>zda bylo podáno celní prohlášení nebo že je v pořádku jakákoli jiná dokumentace týkající se zboží (například veterinární osvědčení);</a:t>
            </a:r>
          </a:p>
          <a:p>
            <a:pPr defTabSz="914156"/>
            <a:r>
              <a:rPr lang="cs-CZ" dirty="0"/>
              <a:t>• nebude třeba prokazovat </a:t>
            </a:r>
            <a:r>
              <a:rPr lang="cs-CZ" b="1" dirty="0"/>
              <a:t>v terminálu</a:t>
            </a:r>
            <a:r>
              <a:rPr lang="cs-CZ" dirty="0"/>
              <a:t>,</a:t>
            </a:r>
            <a:r>
              <a:rPr lang="cs-CZ" b="1" dirty="0"/>
              <a:t> </a:t>
            </a:r>
            <a:r>
              <a:rPr lang="cs-CZ" dirty="0"/>
              <a:t>zda dopravce má nezbytné povolení (pokud je potřeba) používat britské silnice nebo zda má řidič platný řidičský průkaz;</a:t>
            </a:r>
          </a:p>
          <a:p>
            <a:r>
              <a:rPr lang="cs-CZ" dirty="0"/>
              <a:t>• nebude třeba zastavit, pokud jim celní stráž nebo pracovníci Port Health Authority na svých místech pro výběr nedají pokyn k zastavení (nebo k vyložení). V případě zastavení bude nutné prokázat, že byla učiněna příslušná celní prohlášení. </a:t>
            </a:r>
          </a:p>
          <a:p>
            <a:pPr defTabSz="914156"/>
            <a:r>
              <a:rPr lang="cs-CZ" dirty="0"/>
              <a:t>•  nebude žádná změna v tom, jak celní stráž funguje na svých místech pro </a:t>
            </a:r>
            <a:r>
              <a:rPr lang="cs-CZ" dirty="0" smtClean="0"/>
              <a:t>výběr </a:t>
            </a:r>
            <a:r>
              <a:rPr lang="cs-CZ" dirty="0"/>
              <a:t>s tím, že vozidla budou nadále neverbálními prostředky naváděna mimo tok provozu na kontrolní </a:t>
            </a:r>
            <a:r>
              <a:rPr lang="cs-CZ" dirty="0" smtClean="0"/>
              <a:t>plochy.</a:t>
            </a:r>
            <a:endParaRPr lang="cs-CZ" dirty="0"/>
          </a:p>
        </p:txBody>
      </p:sp>
    </p:spTree>
    <p:extLst>
      <p:ext uri="{BB962C8B-B14F-4D97-AF65-F5344CB8AC3E}">
        <p14:creationId xmlns:p14="http://schemas.microsoft.com/office/powerpoint/2010/main" val="213366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1958" y="131729"/>
            <a:ext cx="1794641" cy="865798"/>
          </a:xfrm>
        </p:spPr>
        <p:txBody>
          <a:bodyPr>
            <a:normAutofit/>
          </a:bodyPr>
          <a:lstStyle/>
          <a:p>
            <a:r>
              <a:rPr lang="cs-CZ" sz="2400" b="1" dirty="0">
                <a:latin typeface="+mn-lt"/>
                <a:cs typeface="Arial" panose="020B0604020202020204" pitchFamily="34" charset="0"/>
              </a:rPr>
              <a:t>Úvod</a:t>
            </a:r>
            <a:endParaRPr lang="en-GB" sz="2400" b="1" dirty="0">
              <a:latin typeface="+mn-lt"/>
              <a:cs typeface="Arial" panose="020B0604020202020204" pitchFamily="34" charset="0"/>
            </a:endParaRPr>
          </a:p>
        </p:txBody>
      </p:sp>
      <p:sp>
        <p:nvSpPr>
          <p:cNvPr id="3" name="Content Placeholder 2"/>
          <p:cNvSpPr>
            <a:spLocks noGrp="1"/>
          </p:cNvSpPr>
          <p:nvPr>
            <p:ph idx="1"/>
          </p:nvPr>
        </p:nvSpPr>
        <p:spPr>
          <a:xfrm>
            <a:off x="381000" y="1061500"/>
            <a:ext cx="11622578" cy="5318991"/>
          </a:xfrm>
        </p:spPr>
        <p:txBody>
          <a:bodyPr>
            <a:noAutofit/>
          </a:bodyPr>
          <a:lstStyle/>
          <a:p>
            <a:pPr marL="0" lvl="0" indent="0">
              <a:lnSpc>
                <a:spcPct val="120000"/>
              </a:lnSpc>
              <a:spcBef>
                <a:spcPts val="0"/>
              </a:spcBef>
              <a:buClr>
                <a:schemeClr val="dk1"/>
              </a:buClr>
              <a:buSzPts val="1600"/>
              <a:buNone/>
            </a:pPr>
            <a:r>
              <a:rPr lang="cs-CZ" sz="1600" dirty="0"/>
              <a:t>Raději bychom opustili EU s dohodou, ale Spojené království opustí EU 31. října - bez ohledu na okolnosti. Podrobnosti o přípravách na </a:t>
            </a:r>
            <a:r>
              <a:rPr lang="cs-CZ" sz="1600" dirty="0" smtClean="0"/>
              <a:t>brexit </a:t>
            </a:r>
            <a:r>
              <a:rPr lang="cs-CZ" sz="1600" dirty="0"/>
              <a:t>jsou uvedeny na stránkách gov.uk/euexit</a:t>
            </a:r>
          </a:p>
          <a:p>
            <a:pPr marL="0" lvl="0" indent="0">
              <a:lnSpc>
                <a:spcPct val="120000"/>
              </a:lnSpc>
              <a:spcBef>
                <a:spcPts val="0"/>
              </a:spcBef>
              <a:buClr>
                <a:schemeClr val="dk1"/>
              </a:buClr>
              <a:buSzPts val="1600"/>
              <a:buNone/>
            </a:pPr>
            <a:r>
              <a:rPr lang="cs-CZ" sz="1600" dirty="0"/>
              <a:t>V případě, že nedojde k dohodě, upřednostníme bezpečnost a tok. Tento přístup umožní, aby obchod volně probíhal, přičemž vláda usiluje o dosažení svých dlouhodobějších cílů vyvážení dodržování předpisů se zajištěním toku. </a:t>
            </a:r>
          </a:p>
          <a:p>
            <a:pPr marL="0" lvl="0" indent="0">
              <a:lnSpc>
                <a:spcPct val="120000"/>
              </a:lnSpc>
              <a:buClr>
                <a:schemeClr val="dk1"/>
              </a:buClr>
              <a:buSzPts val="1600"/>
              <a:buNone/>
            </a:pPr>
            <a:r>
              <a:rPr lang="cs-CZ" sz="1600" dirty="0"/>
              <a:t>Prostředí Roll-on Roll-off (RoRo) je klíčem k obchodu mezi Spojeným královstvím a EU. Lokality, které podporují pohyby nákladů typu RoRo, nesou své vlastní specifické výzvy, včetně krátkých dob překročení, místní kapacity požadované pro fyzický zásah a objemu nákladu protékajícího přístavy nebo tunelem. Budeme i nadále spolupracovat s podniky, abychom vám pomohli splnit požadavky na dodržování předpisů, a bude existovat řada zjednodušených opatření pro pohyby typu RoRo pro období po vystoupení z EU, abychom podnikům poskytli více času na přípravu na změny v obchodu mezi EU a Spojeným královstvím.</a:t>
            </a:r>
          </a:p>
          <a:p>
            <a:pPr marL="0" lvl="0" indent="0">
              <a:lnSpc>
                <a:spcPct val="120000"/>
              </a:lnSpc>
              <a:buClr>
                <a:schemeClr val="dk1"/>
              </a:buClr>
              <a:buSzPts val="1600"/>
              <a:buNone/>
            </a:pPr>
            <a:r>
              <a:rPr lang="cs-CZ" sz="1600" dirty="0"/>
              <a:t>Veškeré další kontroly v tomto prostředí budou prováděny off-line, mimo tok provozu. Pokud to bude možné v prostředí přístavů nebo tunelu, mohou se provádět kontroly tam. Pokud to však nebude možné, bude třeba další kontroly provádět jinde dále od hranic.</a:t>
            </a:r>
          </a:p>
          <a:p>
            <a:pPr marL="0" lvl="0" indent="0">
              <a:lnSpc>
                <a:spcPct val="120000"/>
              </a:lnSpc>
              <a:buClr>
                <a:schemeClr val="dk1"/>
              </a:buClr>
              <a:buSzPts val="1600"/>
              <a:buNone/>
            </a:pPr>
            <a:r>
              <a:rPr lang="cs-CZ" sz="1600" dirty="0"/>
              <a:t>Výchozí pozice pro RoRo je, že veškerý doprovodný náklad se může volně naloďovat a vyloďovat z trajektů nebo vlaků Le Shuttle, jako je tomu nyní, a je zastaven pouze v případě, pokud to bude požadovat celní stráž (Border Force).</a:t>
            </a:r>
          </a:p>
          <a:p>
            <a:pPr marL="0" lvl="0" indent="0">
              <a:lnSpc>
                <a:spcPct val="120000"/>
              </a:lnSpc>
              <a:buClr>
                <a:schemeClr val="dk1"/>
              </a:buClr>
              <a:buSzPts val="1600"/>
              <a:buNone/>
            </a:pPr>
            <a:r>
              <a:rPr lang="cs-CZ" sz="1600" dirty="0"/>
              <a:t>Veškeré kontroly, které v současné době provádí celní stráž (nebo jiné agentury) v prostředí přístavů nebo terminálů, budou pokračovat stejně jako nyní.</a:t>
            </a:r>
          </a:p>
          <a:p>
            <a:pPr marL="0" lvl="0" indent="0">
              <a:lnSpc>
                <a:spcPct val="120000"/>
              </a:lnSpc>
              <a:buClr>
                <a:schemeClr val="dk1"/>
              </a:buClr>
              <a:buSzPts val="1600"/>
              <a:buNone/>
            </a:pPr>
            <a:endParaRPr lang="cs-CZ" sz="1600" dirty="0"/>
          </a:p>
        </p:txBody>
      </p:sp>
      <p:sp>
        <p:nvSpPr>
          <p:cNvPr id="6" name="Slide Number Placeholder 5"/>
          <p:cNvSpPr>
            <a:spLocks noGrp="1"/>
          </p:cNvSpPr>
          <p:nvPr>
            <p:ph type="sldNum" sz="quarter" idx="12"/>
          </p:nvPr>
        </p:nvSpPr>
        <p:spPr/>
        <p:txBody>
          <a:bodyPr/>
          <a:lstStyle/>
          <a:p>
            <a:fld id="{4D5B3F61-8D40-454B-BE98-BE96F2E76035}" type="slidenum">
              <a:rPr lang="en-GB" smtClean="0"/>
              <a:t>2</a:t>
            </a:fld>
            <a:endParaRPr lang="en-GB" dirty="0"/>
          </a:p>
        </p:txBody>
      </p:sp>
      <p:sp>
        <p:nvSpPr>
          <p:cNvPr id="8" name="Footer Placeholder 4"/>
          <p:cNvSpPr>
            <a:spLocks noGrp="1"/>
          </p:cNvSpPr>
          <p:nvPr>
            <p:ph type="ftr" sz="quarter" idx="11"/>
          </p:nvPr>
        </p:nvSpPr>
        <p:spPr>
          <a:xfrm>
            <a:off x="7598766" y="6363845"/>
            <a:ext cx="4114800" cy="365125"/>
          </a:xfrm>
        </p:spPr>
        <p:txBody>
          <a:bodyPr/>
          <a:lstStyle/>
          <a:p>
            <a:r>
              <a:rPr lang="en-GB" dirty="0"/>
              <a:t>ÚŘEDNÍ DOK. </a:t>
            </a:r>
          </a:p>
        </p:txBody>
      </p:sp>
      <p:pic>
        <p:nvPicPr>
          <p:cNvPr id="9" name="Picture 8"/>
          <p:cNvPicPr/>
          <p:nvPr/>
        </p:nvPicPr>
        <p:blipFill rotWithShape="1">
          <a:blip r:embed="rId3"/>
          <a:srcRect l="3903"/>
          <a:stretch/>
        </p:blipFill>
        <p:spPr>
          <a:xfrm>
            <a:off x="479715" y="127683"/>
            <a:ext cx="1552379" cy="724535"/>
          </a:xfrm>
          <a:prstGeom prst="rect">
            <a:avLst/>
          </a:prstGeom>
        </p:spPr>
      </p:pic>
    </p:spTree>
    <p:extLst>
      <p:ext uri="{BB962C8B-B14F-4D97-AF65-F5344CB8AC3E}">
        <p14:creationId xmlns:p14="http://schemas.microsoft.com/office/powerpoint/2010/main" val="280740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866" y="1638291"/>
            <a:ext cx="11635516" cy="5216813"/>
          </a:xfrm>
          <a:prstGeom prst="rect">
            <a:avLst/>
          </a:prstGeom>
        </p:spPr>
        <p:txBody>
          <a:bodyPr wrap="square">
            <a:spAutoFit/>
          </a:bodyPr>
          <a:lstStyle/>
          <a:p>
            <a:pPr marL="0" lvl="1">
              <a:lnSpc>
                <a:spcPct val="100000"/>
              </a:lnSpc>
              <a:spcBef>
                <a:spcPts val="0"/>
              </a:spcBef>
              <a:spcAft>
                <a:spcPts val="600"/>
              </a:spcAft>
            </a:pPr>
            <a:r>
              <a:rPr lang="cs-CZ" b="1" dirty="0">
                <a:cs typeface="Arial" panose="020B0604020202020204" pitchFamily="34" charset="0"/>
              </a:rPr>
              <a:t>Doba řízení</a:t>
            </a:r>
            <a:endParaRPr lang="cs-CZ" dirty="0">
              <a:cs typeface="Arial" panose="020B0604020202020204" pitchFamily="34" charset="0"/>
            </a:endParaRPr>
          </a:p>
          <a:p>
            <a:pPr marL="0" lvl="1">
              <a:lnSpc>
                <a:spcPct val="100000"/>
              </a:lnSpc>
              <a:spcBef>
                <a:spcPts val="0"/>
              </a:spcBef>
              <a:spcAft>
                <a:spcPts val="600"/>
              </a:spcAft>
            </a:pPr>
            <a:r>
              <a:rPr lang="cs-CZ" dirty="0">
                <a:cs typeface="Arial" panose="020B0604020202020204" pitchFamily="34" charset="0"/>
              </a:rPr>
              <a:t>Britské ministerstvo dopravy bude v případě naléhavých situací rychle reagovat dočasným uvolněním pravidel pro dobu řízení řidičů, pokud to bude ve veřejném zájmu. </a:t>
            </a:r>
          </a:p>
          <a:p>
            <a:pPr marL="0" lvl="1">
              <a:lnSpc>
                <a:spcPct val="100000"/>
              </a:lnSpc>
              <a:spcBef>
                <a:spcPts val="0"/>
              </a:spcBef>
              <a:spcAft>
                <a:spcPts val="600"/>
              </a:spcAft>
            </a:pPr>
            <a:r>
              <a:rPr lang="cs-CZ" dirty="0">
                <a:cs typeface="Arial" panose="020B0604020202020204" pitchFamily="34" charset="0"/>
              </a:rPr>
              <a:t>Podrobnosti, včetně rozsahu uvolnění, jsou stanoveny případ od případu na základě úzké spolupráce s dotčenými průmyslovými odvětvími.</a:t>
            </a:r>
          </a:p>
          <a:p>
            <a:pPr marL="0" lvl="1">
              <a:lnSpc>
                <a:spcPct val="100000"/>
              </a:lnSpc>
              <a:spcBef>
                <a:spcPts val="0"/>
              </a:spcBef>
              <a:spcAft>
                <a:spcPts val="600"/>
              </a:spcAft>
            </a:pPr>
            <a:r>
              <a:rPr lang="cs-CZ" dirty="0">
                <a:cs typeface="Arial" panose="020B0604020202020204" pitchFamily="34" charset="0"/>
              </a:rPr>
              <a:t>V minulosti bylo toto zařízení využíváno při narušení silničního provozu způsobeném událostmi, jako jsou například nepříznivé povětrnostní podmínky a narušení silniční sítě pro překračování kanálu. </a:t>
            </a:r>
          </a:p>
          <a:p>
            <a:pPr marL="0" lvl="1" indent="0">
              <a:lnSpc>
                <a:spcPct val="100000"/>
              </a:lnSpc>
              <a:spcBef>
                <a:spcPts val="0"/>
              </a:spcBef>
              <a:spcAft>
                <a:spcPts val="600"/>
              </a:spcAft>
              <a:buNone/>
            </a:pPr>
            <a:endParaRPr lang="cs-CZ" b="1" dirty="0">
              <a:cs typeface="Arial" panose="020B0604020202020204" pitchFamily="34" charset="0"/>
            </a:endParaRPr>
          </a:p>
          <a:p>
            <a:pPr marL="0" lvl="1" indent="0">
              <a:lnSpc>
                <a:spcPct val="100000"/>
              </a:lnSpc>
              <a:spcBef>
                <a:spcPts val="0"/>
              </a:spcBef>
              <a:spcAft>
                <a:spcPts val="600"/>
              </a:spcAft>
              <a:buNone/>
            </a:pPr>
            <a:r>
              <a:rPr lang="cs-CZ" b="1" dirty="0">
                <a:cs typeface="Arial" panose="020B0604020202020204" pitchFamily="34" charset="0"/>
              </a:rPr>
              <a:t>Osvědčení o odborné způsobilosti řidiče (CPC)</a:t>
            </a:r>
          </a:p>
          <a:p>
            <a:pPr marL="285750" lvl="1" indent="-285750">
              <a:lnSpc>
                <a:spcPct val="100000"/>
              </a:lnSpc>
              <a:spcBef>
                <a:spcPts val="0"/>
              </a:spcBef>
              <a:spcAft>
                <a:spcPts val="600"/>
              </a:spcAft>
            </a:pPr>
            <a:r>
              <a:rPr lang="cs-CZ" dirty="0">
                <a:cs typeface="Arial" panose="020B0604020202020204" pitchFamily="34" charset="0"/>
              </a:rPr>
              <a:t>EU uvedla, že osvědčení o odborné způsobilosti vydaná ve Spojeném království nebudou uznávána pro výkon povolání v EU. </a:t>
            </a:r>
          </a:p>
          <a:p>
            <a:pPr marL="0" lvl="1">
              <a:lnSpc>
                <a:spcPct val="100000"/>
              </a:lnSpc>
              <a:spcBef>
                <a:spcPts val="0"/>
              </a:spcBef>
              <a:spcAft>
                <a:spcPts val="600"/>
              </a:spcAft>
            </a:pPr>
            <a:r>
              <a:rPr lang="cs-CZ" dirty="0">
                <a:cs typeface="Arial" panose="020B0604020202020204" pitchFamily="34" charset="0"/>
              </a:rPr>
              <a:t>Držitelé britských osvědčení o odborné způsobilosti řidiče, kteří v současné době pracují pro společnost z EU, by si možná měli britské osvědčení o odborné způsobilosti </a:t>
            </a:r>
            <a:r>
              <a:rPr lang="cs-CZ" dirty="0" smtClean="0">
                <a:cs typeface="Arial" panose="020B0604020202020204" pitchFamily="34" charset="0"/>
              </a:rPr>
              <a:t>vyměnit za </a:t>
            </a:r>
            <a:r>
              <a:rPr lang="cs-CZ" dirty="0">
                <a:cs typeface="Arial" panose="020B0604020202020204" pitchFamily="34" charset="0"/>
              </a:rPr>
              <a:t>osvědčení o odborné způsobilosti platné v EU CPC před 31.10.2019. </a:t>
            </a:r>
          </a:p>
          <a:p>
            <a:pPr marL="0" lvl="1">
              <a:lnSpc>
                <a:spcPct val="100000"/>
              </a:lnSpc>
              <a:spcBef>
                <a:spcPts val="0"/>
              </a:spcBef>
              <a:spcAft>
                <a:spcPts val="600"/>
              </a:spcAft>
            </a:pPr>
            <a:r>
              <a:rPr lang="cs-CZ" dirty="0">
                <a:cs typeface="Arial" panose="020B0604020202020204" pitchFamily="34" charset="0"/>
              </a:rPr>
              <a:t>Takováto výměna osvědčení o odborné způsobilosti nebude mít žádný vliv na schopnost řidiče pracovat ve Spojeném království , protože Spojené království bude nadále uznávat osvědčení o odborné způsobilosti vydávaná v EU. </a:t>
            </a:r>
          </a:p>
          <a:p>
            <a:endParaRPr lang="cs-CZ" dirty="0"/>
          </a:p>
        </p:txBody>
      </p:sp>
      <p:sp>
        <p:nvSpPr>
          <p:cNvPr id="5" name="Rectangle 4"/>
          <p:cNvSpPr/>
          <p:nvPr/>
        </p:nvSpPr>
        <p:spPr>
          <a:xfrm>
            <a:off x="101624" y="939312"/>
            <a:ext cx="12192000" cy="523220"/>
          </a:xfrm>
          <a:prstGeom prst="rect">
            <a:avLst/>
          </a:prstGeom>
        </p:spPr>
        <p:txBody>
          <a:bodyPr wrap="square">
            <a:spAutoFit/>
          </a:bodyPr>
          <a:lstStyle/>
          <a:p>
            <a:pPr lvl="1" algn="ctr"/>
            <a:r>
              <a:rPr lang="cs-CZ" sz="2800" b="1" dirty="0">
                <a:cs typeface="Arial" panose="020B0604020202020204" pitchFamily="34" charset="0"/>
              </a:rPr>
              <a:t>Doba řízení a osvědčení o odborné způsobilosti</a:t>
            </a:r>
            <a:endParaRPr lang="cs-CZ"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cs-CZ" dirty="0"/>
              <a:t>ÚŘEDNÍ DOK. </a:t>
            </a:r>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cs-CZ" smtClean="0"/>
              <a:pPr/>
              <a:t>20</a:t>
            </a:fld>
            <a:endParaRPr lang="cs-CZ" dirty="0"/>
          </a:p>
        </p:txBody>
      </p:sp>
      <p:pic>
        <p:nvPicPr>
          <p:cNvPr id="6" name="Picture 5"/>
          <p:cNvPicPr/>
          <p:nvPr/>
        </p:nvPicPr>
        <p:blipFill rotWithShape="1">
          <a:blip r:embed="rId2"/>
          <a:srcRect l="3903"/>
          <a:stretch/>
        </p:blipFill>
        <p:spPr>
          <a:xfrm>
            <a:off x="379866" y="133795"/>
            <a:ext cx="1552379" cy="724535"/>
          </a:xfrm>
          <a:prstGeom prst="rect">
            <a:avLst/>
          </a:prstGeom>
        </p:spPr>
      </p:pic>
    </p:spTree>
    <p:extLst>
      <p:ext uri="{BB962C8B-B14F-4D97-AF65-F5344CB8AC3E}">
        <p14:creationId xmlns:p14="http://schemas.microsoft.com/office/powerpoint/2010/main" val="275486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467" y="1573429"/>
            <a:ext cx="11635516" cy="5370701"/>
          </a:xfrm>
          <a:prstGeom prst="rect">
            <a:avLst/>
          </a:prstGeom>
        </p:spPr>
        <p:txBody>
          <a:bodyPr wrap="square">
            <a:spAutoFit/>
          </a:bodyPr>
          <a:lstStyle/>
          <a:p>
            <a:pPr marL="285750" lvl="1" indent="-285750">
              <a:lnSpc>
                <a:spcPct val="100000"/>
              </a:lnSpc>
              <a:spcBef>
                <a:spcPts val="0"/>
              </a:spcBef>
              <a:spcAft>
                <a:spcPts val="600"/>
              </a:spcAft>
            </a:pPr>
            <a:r>
              <a:rPr lang="cs-CZ" b="1" dirty="0">
                <a:cs typeface="Arial" panose="020B0604020202020204" pitchFamily="34" charset="0"/>
              </a:rPr>
              <a:t>Přepravní dokumenty </a:t>
            </a:r>
            <a:r>
              <a:rPr lang="cs-CZ" dirty="0">
                <a:cs typeface="Arial" panose="020B0604020202020204" pitchFamily="34" charset="0"/>
              </a:rPr>
              <a:t>pro </a:t>
            </a:r>
            <a:r>
              <a:rPr lang="cs-CZ" u="sng" dirty="0">
                <a:cs typeface="Arial" panose="020B0604020202020204" pitchFamily="34" charset="0"/>
              </a:rPr>
              <a:t>dopravce z EU</a:t>
            </a:r>
            <a:r>
              <a:rPr lang="cs-CZ" dirty="0">
                <a:cs typeface="Arial" panose="020B0604020202020204" pitchFamily="34" charset="0"/>
              </a:rPr>
              <a:t> zůstávají stejné, přičemž nejsou zaváděny žádné nové dokumenty ani procesy. </a:t>
            </a:r>
          </a:p>
          <a:p>
            <a:pPr marL="285750" lvl="1" indent="-285750">
              <a:lnSpc>
                <a:spcPct val="100000"/>
              </a:lnSpc>
              <a:spcBef>
                <a:spcPts val="0"/>
              </a:spcBef>
              <a:spcAft>
                <a:spcPts val="600"/>
              </a:spcAft>
            </a:pPr>
            <a:endParaRPr lang="cs-CZ" dirty="0">
              <a:cs typeface="Arial" panose="020B0604020202020204" pitchFamily="34" charset="0"/>
            </a:endParaRPr>
          </a:p>
          <a:p>
            <a:pPr marL="285750" lvl="1" indent="-285750">
              <a:lnSpc>
                <a:spcPct val="100000"/>
              </a:lnSpc>
              <a:spcBef>
                <a:spcPts val="0"/>
              </a:spcBef>
              <a:spcAft>
                <a:spcPts val="600"/>
              </a:spcAft>
            </a:pPr>
            <a:r>
              <a:rPr lang="cs-CZ" dirty="0">
                <a:cs typeface="Arial" panose="020B0604020202020204" pitchFamily="34" charset="0"/>
              </a:rPr>
              <a:t>Vláda Spojeného království potvrdila, že bude:</a:t>
            </a:r>
          </a:p>
          <a:p>
            <a:pPr marL="800100" lvl="2" indent="-342900">
              <a:lnSpc>
                <a:spcPct val="100000"/>
              </a:lnSpc>
              <a:spcBef>
                <a:spcPts val="0"/>
              </a:spcBef>
              <a:spcAft>
                <a:spcPts val="600"/>
              </a:spcAft>
              <a:buFont typeface="Arial" panose="020B0604020202020204" pitchFamily="34" charset="0"/>
              <a:buChar char="•"/>
            </a:pPr>
            <a:r>
              <a:rPr lang="cs-CZ" dirty="0">
                <a:cs typeface="Arial" panose="020B0604020202020204" pitchFamily="34" charset="0"/>
              </a:rPr>
              <a:t>nadále používat stávající pravidla pro dobu </a:t>
            </a:r>
            <a:r>
              <a:rPr lang="cs-CZ" dirty="0" smtClean="0">
                <a:cs typeface="Arial" panose="020B0604020202020204" pitchFamily="34" charset="0"/>
              </a:rPr>
              <a:t>řízení;</a:t>
            </a:r>
            <a:endParaRPr lang="cs-CZ" dirty="0">
              <a:cs typeface="Arial" panose="020B0604020202020204" pitchFamily="34" charset="0"/>
            </a:endParaRPr>
          </a:p>
          <a:p>
            <a:pPr marL="800100" lvl="2" indent="-342900">
              <a:lnSpc>
                <a:spcPct val="100000"/>
              </a:lnSpc>
              <a:spcBef>
                <a:spcPts val="0"/>
              </a:spcBef>
              <a:spcAft>
                <a:spcPts val="600"/>
              </a:spcAft>
              <a:buFont typeface="Arial" panose="020B0604020202020204" pitchFamily="34" charset="0"/>
              <a:buChar char="•"/>
            </a:pPr>
            <a:r>
              <a:rPr lang="cs-CZ" dirty="0">
                <a:cs typeface="Arial" panose="020B0604020202020204" pitchFamily="34" charset="0"/>
              </a:rPr>
              <a:t>uznávat osvědčení o odborné způsobilosti (CPC) řidiče a manažera </a:t>
            </a:r>
            <a:r>
              <a:rPr lang="cs-CZ" dirty="0" smtClean="0">
                <a:cs typeface="Arial" panose="020B0604020202020204" pitchFamily="34" charset="0"/>
              </a:rPr>
              <a:t>dopravy;</a:t>
            </a:r>
            <a:endParaRPr lang="cs-CZ" dirty="0">
              <a:cs typeface="Arial" panose="020B0604020202020204" pitchFamily="34" charset="0"/>
            </a:endParaRPr>
          </a:p>
          <a:p>
            <a:pPr marL="800100" lvl="2" indent="-342900">
              <a:lnSpc>
                <a:spcPct val="100000"/>
              </a:lnSpc>
              <a:spcBef>
                <a:spcPts val="0"/>
              </a:spcBef>
              <a:spcAft>
                <a:spcPts val="600"/>
              </a:spcAft>
              <a:buFont typeface="Arial" panose="020B0604020202020204" pitchFamily="34" charset="0"/>
              <a:buChar char="•"/>
            </a:pPr>
            <a:r>
              <a:rPr lang="cs-CZ" dirty="0">
                <a:cs typeface="Arial" panose="020B0604020202020204" pitchFamily="34" charset="0"/>
              </a:rPr>
              <a:t>uznávat řidičské průkazy vydávané v </a:t>
            </a:r>
            <a:r>
              <a:rPr lang="cs-CZ" dirty="0" smtClean="0">
                <a:cs typeface="Arial" panose="020B0604020202020204" pitchFamily="34" charset="0"/>
              </a:rPr>
              <a:t>EU;</a:t>
            </a:r>
            <a:endParaRPr lang="cs-CZ" dirty="0">
              <a:cs typeface="Arial" panose="020B0604020202020204" pitchFamily="34" charset="0"/>
            </a:endParaRPr>
          </a:p>
          <a:p>
            <a:pPr marL="800100" lvl="2" indent="-342900">
              <a:lnSpc>
                <a:spcPct val="100000"/>
              </a:lnSpc>
              <a:spcBef>
                <a:spcPts val="0"/>
              </a:spcBef>
              <a:spcAft>
                <a:spcPts val="600"/>
              </a:spcAft>
              <a:buFont typeface="Arial" panose="020B0604020202020204" pitchFamily="34" charset="0"/>
              <a:buChar char="•"/>
            </a:pPr>
            <a:r>
              <a:rPr lang="cs-CZ" dirty="0">
                <a:cs typeface="Arial" panose="020B0604020202020204" pitchFamily="34" charset="0"/>
              </a:rPr>
              <a:t>uznávat průkazy společenství EU – ke vstupu do Spojeného království nebudete potřebovat povolení </a:t>
            </a:r>
            <a:r>
              <a:rPr lang="cs-CZ" dirty="0" smtClean="0">
                <a:cs typeface="Arial" panose="020B0604020202020204" pitchFamily="34" charset="0"/>
              </a:rPr>
              <a:t>ECMT.</a:t>
            </a:r>
            <a:endParaRPr lang="cs-CZ" dirty="0">
              <a:cs typeface="Arial" panose="020B0604020202020204" pitchFamily="34" charset="0"/>
            </a:endParaRPr>
          </a:p>
          <a:p>
            <a:pPr marL="285750" lvl="1" indent="-285750">
              <a:lnSpc>
                <a:spcPct val="100000"/>
              </a:lnSpc>
              <a:spcBef>
                <a:spcPts val="0"/>
              </a:spcBef>
              <a:spcAft>
                <a:spcPts val="600"/>
              </a:spcAft>
            </a:pPr>
            <a:r>
              <a:rPr lang="cs-CZ" b="1" dirty="0">
                <a:cs typeface="Arial" panose="020B0604020202020204" pitchFamily="34" charset="0"/>
              </a:rPr>
              <a:t>Pojištění</a:t>
            </a:r>
          </a:p>
          <a:p>
            <a:pPr marL="0" lvl="1">
              <a:lnSpc>
                <a:spcPct val="100000"/>
              </a:lnSpc>
              <a:spcBef>
                <a:spcPts val="0"/>
              </a:spcBef>
              <a:spcAft>
                <a:spcPts val="600"/>
              </a:spcAft>
            </a:pPr>
            <a:r>
              <a:rPr lang="cs-CZ" dirty="0">
                <a:cs typeface="Arial" panose="020B0604020202020204" pitchFamily="34" charset="0"/>
              </a:rPr>
              <a:t>V případě, že nedojde k dohodě, bude vyžadována tzv. zelená karta nebo jiný doklad o pojištění, jak je stanoveno v britských právních předpisech. Pokud má řidič pro svůj přívěs a vozidlo odlišné pojistky, bude vyžadován doklad o pojištění každého z nich. </a:t>
            </a:r>
          </a:p>
          <a:p>
            <a:pPr marL="285750" lvl="1" indent="-285750">
              <a:lnSpc>
                <a:spcPct val="100000"/>
              </a:lnSpc>
              <a:spcBef>
                <a:spcPts val="0"/>
              </a:spcBef>
              <a:spcAft>
                <a:spcPts val="600"/>
              </a:spcAft>
            </a:pPr>
            <a:r>
              <a:rPr lang="cs-CZ" b="1" dirty="0">
                <a:cs typeface="Arial" panose="020B0604020202020204" pitchFamily="34" charset="0"/>
              </a:rPr>
              <a:t>Kabotáž</a:t>
            </a:r>
          </a:p>
          <a:p>
            <a:pPr marL="0" lvl="1">
              <a:lnSpc>
                <a:spcPct val="100000"/>
              </a:lnSpc>
              <a:spcBef>
                <a:spcPts val="0"/>
              </a:spcBef>
              <a:spcAft>
                <a:spcPts val="600"/>
              </a:spcAft>
            </a:pPr>
            <a:r>
              <a:rPr lang="cs-CZ" dirty="0">
                <a:cs typeface="Arial" panose="020B0604020202020204" pitchFamily="34" charset="0"/>
              </a:rPr>
              <a:t>Vzhledem k tomu, že bylo nyní schváleno nařízení EU o zachování základní konektivity, jsou zavedeny právní předpisy umožňující zpětné udělení současných práv dopravcům z EU a provozovatelům autobusové dopravy po dni odchodu, včetně kabotáže a přeshraničního obchodu.</a:t>
            </a:r>
          </a:p>
          <a:p>
            <a:endParaRPr lang="cs-CZ" dirty="0"/>
          </a:p>
        </p:txBody>
      </p:sp>
      <p:sp>
        <p:nvSpPr>
          <p:cNvPr id="5" name="Rectangle 4"/>
          <p:cNvSpPr/>
          <p:nvPr/>
        </p:nvSpPr>
        <p:spPr>
          <a:xfrm>
            <a:off x="-483476" y="972365"/>
            <a:ext cx="12192000" cy="523220"/>
          </a:xfrm>
          <a:prstGeom prst="rect">
            <a:avLst/>
          </a:prstGeom>
        </p:spPr>
        <p:txBody>
          <a:bodyPr wrap="square">
            <a:spAutoFit/>
          </a:bodyPr>
          <a:lstStyle/>
          <a:p>
            <a:pPr lvl="1" algn="ctr"/>
            <a:r>
              <a:rPr lang="cs-CZ" sz="2800" b="1" dirty="0">
                <a:cs typeface="Arial" panose="020B0604020202020204" pitchFamily="34" charset="0"/>
              </a:rPr>
              <a:t>Další požadavky na přepravní dokumentaci</a:t>
            </a:r>
            <a:endParaRPr lang="cs-CZ"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cs-CZ" dirty="0"/>
              <a:t>ÚŘEDNÍ DOK. </a:t>
            </a:r>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cs-CZ" smtClean="0"/>
              <a:pPr/>
              <a:t>21</a:t>
            </a:fld>
            <a:endParaRPr lang="cs-CZ" dirty="0"/>
          </a:p>
        </p:txBody>
      </p:sp>
      <p:pic>
        <p:nvPicPr>
          <p:cNvPr id="6" name="Picture 5"/>
          <p:cNvPicPr/>
          <p:nvPr/>
        </p:nvPicPr>
        <p:blipFill rotWithShape="1">
          <a:blip r:embed="rId2"/>
          <a:srcRect l="3903"/>
          <a:stretch/>
        </p:blipFill>
        <p:spPr>
          <a:xfrm>
            <a:off x="379866" y="169986"/>
            <a:ext cx="1552379" cy="724535"/>
          </a:xfrm>
          <a:prstGeom prst="rect">
            <a:avLst/>
          </a:prstGeom>
        </p:spPr>
      </p:pic>
    </p:spTree>
    <p:extLst>
      <p:ext uri="{BB962C8B-B14F-4D97-AF65-F5344CB8AC3E}">
        <p14:creationId xmlns:p14="http://schemas.microsoft.com/office/powerpoint/2010/main" val="317985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a:t>
            </a:r>
            <a:r>
              <a:rPr lang="cs-CZ" sz="1200" b="1" dirty="0" smtClean="0">
                <a:solidFill>
                  <a:prstClr val="black"/>
                </a:solidFill>
              </a:rPr>
              <a:t>dovozu</a:t>
            </a:r>
            <a:endParaRPr lang="cs-CZ" sz="1200" b="1" dirty="0">
              <a:solidFill>
                <a:prstClr val="black"/>
              </a:solidFill>
            </a:endParaRPr>
          </a:p>
          <a:p>
            <a:pPr algn="just">
              <a:defRPr/>
            </a:pPr>
            <a:r>
              <a:rPr lang="cs-CZ" b="1" dirty="0">
                <a:solidFill>
                  <a:schemeClr val="tx1"/>
                </a:solidFill>
                <a:cs typeface="Arial" panose="020B0604020202020204" pitchFamily="34" charset="0"/>
              </a:rPr>
              <a:t>Dopravce musí mít u sebe doklad o tom, že bylo předem podáno / učiněno celní prohlášení</a:t>
            </a:r>
          </a:p>
        </p:txBody>
      </p:sp>
      <p:sp>
        <p:nvSpPr>
          <p:cNvPr id="28" name="Rectangle 27"/>
          <p:cNvSpPr/>
          <p:nvPr/>
        </p:nvSpPr>
        <p:spPr>
          <a:xfrm>
            <a:off x="159095" y="2573041"/>
            <a:ext cx="11861268" cy="30137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cs-CZ" sz="1050" i="1" dirty="0">
              <a:solidFill>
                <a:schemeClr val="tx1"/>
              </a:solidFill>
            </a:endParaRPr>
          </a:p>
          <a:p>
            <a:pPr algn="just" defTabSz="914156"/>
            <a:r>
              <a:rPr lang="cs-CZ" sz="1050" b="1" dirty="0">
                <a:solidFill>
                  <a:schemeClr val="tx1"/>
                </a:solidFill>
              </a:rPr>
              <a:t>CO BY MĚL MÍT ŘIDIČ U SEBE JAKO DOKLAD O TOM, ŽE BYLO PODÁNO CELNÍ PROHLÁŠENÍ?</a:t>
            </a:r>
          </a:p>
          <a:p>
            <a:pPr algn="just" defTabSz="914156"/>
            <a:endParaRPr lang="cs-CZ" sz="1050" dirty="0">
              <a:solidFill>
                <a:schemeClr val="tx1"/>
              </a:solidFill>
            </a:endParaRPr>
          </a:p>
          <a:p>
            <a:pPr algn="just" defTabSz="914156"/>
            <a:r>
              <a:rPr lang="cs-CZ" sz="1050" dirty="0">
                <a:solidFill>
                  <a:schemeClr val="tx1"/>
                </a:solidFill>
              </a:rPr>
              <a:t>Obchodník / jeho zástupce sdělí přepravní společnosti nebo řidiči Referenční číslo přepravy (MRN), číslo vstupu (Entry Number) nebo číslo EORI jako doklad o tom, že celní prohlášení bylo podáno. Řidič musí mít u sebe doklad o tom, že celní formality by splněny pro všechno dovážené zboží. To znamená číslo MRN, číslo vstupu nebo číslo EORI pro každé podané celní prohlášení (nebo EIDR) včetně dokladu, jako jsou např. doklady v alfanumerickém formátu na přepravované zboží.</a:t>
            </a:r>
          </a:p>
          <a:p>
            <a:pPr algn="just" defTabSz="914156"/>
            <a:endParaRPr lang="cs-CZ" sz="1050" dirty="0">
              <a:solidFill>
                <a:schemeClr val="tx1"/>
              </a:solidFill>
            </a:endParaRPr>
          </a:p>
          <a:p>
            <a:pPr algn="just" defTabSz="914156"/>
            <a:endParaRPr lang="cs-CZ" sz="1050" b="1" dirty="0">
              <a:solidFill>
                <a:schemeClr val="tx1"/>
              </a:solidFill>
            </a:endParaRPr>
          </a:p>
          <a:p>
            <a:pPr marL="171450" indent="-171450" algn="just" defTabSz="914156">
              <a:buFont typeface="Arial" panose="020B0604020202020204" pitchFamily="34" charset="0"/>
              <a:buChar char="•"/>
            </a:pPr>
            <a:r>
              <a:rPr lang="cs-CZ" sz="1050" dirty="0">
                <a:solidFill>
                  <a:schemeClr val="tx1"/>
                </a:solidFill>
              </a:rPr>
              <a:t>Elektronické předběžné podání Zjednodušeného celního prohlášení (SFD) nebo Úplného celního prohlášení a </a:t>
            </a:r>
            <a:r>
              <a:rPr lang="cs-CZ" sz="1050" b="1" i="1" dirty="0">
                <a:solidFill>
                  <a:schemeClr val="tx1"/>
                </a:solidFill>
              </a:rPr>
              <a:t>Referenční číslo přepravy (MRN) </a:t>
            </a:r>
            <a:r>
              <a:rPr lang="cs-CZ" sz="1050" dirty="0">
                <a:solidFill>
                  <a:schemeClr val="tx1"/>
                </a:solidFill>
              </a:rPr>
              <a:t>CDS </a:t>
            </a:r>
            <a:r>
              <a:rPr lang="cs-CZ" sz="1050" b="1" i="1" dirty="0">
                <a:solidFill>
                  <a:schemeClr val="tx1"/>
                </a:solidFill>
              </a:rPr>
              <a:t>nebo číslo vstupu </a:t>
            </a:r>
            <a:r>
              <a:rPr lang="cs-CZ" sz="1050" dirty="0">
                <a:solidFill>
                  <a:schemeClr val="tx1"/>
                </a:solidFill>
              </a:rPr>
              <a:t>CHIEF,</a:t>
            </a:r>
            <a:r>
              <a:rPr lang="cs-CZ" sz="1050" b="1" i="1" dirty="0">
                <a:solidFill>
                  <a:schemeClr val="tx1"/>
                </a:solidFill>
              </a:rPr>
              <a:t> </a:t>
            </a:r>
            <a:r>
              <a:rPr lang="cs-CZ" sz="1050" dirty="0">
                <a:solidFill>
                  <a:schemeClr val="tx1"/>
                </a:solidFill>
              </a:rPr>
              <a:t>které musí řidič mít u sebe pro případ, že jej celní stráž požádá o předložení dokladu o splnění celních formalit.</a:t>
            </a:r>
          </a:p>
          <a:p>
            <a:pPr marL="171450" indent="-171450" algn="just" defTabSz="914156">
              <a:buFont typeface="Arial" panose="020B0604020202020204" pitchFamily="34" charset="0"/>
              <a:buChar char="•"/>
            </a:pPr>
            <a:endParaRPr lang="cs-CZ" sz="1050" dirty="0">
              <a:solidFill>
                <a:schemeClr val="tx1"/>
              </a:solidFill>
            </a:endParaRPr>
          </a:p>
          <a:p>
            <a:pPr marL="171450" indent="-171450" algn="just" defTabSz="914156">
              <a:buFont typeface="Arial" panose="020B0604020202020204" pitchFamily="34" charset="0"/>
              <a:buChar char="•"/>
            </a:pPr>
            <a:r>
              <a:rPr lang="cs-CZ" sz="1050" dirty="0">
                <a:solidFill>
                  <a:schemeClr val="tx1"/>
                </a:solidFill>
              </a:rPr>
              <a:t>Pokud obchodník / jeho zástupce provede Zápis do záznamů deklaranta (EIDR), musí řidič předložit </a:t>
            </a:r>
            <a:r>
              <a:rPr lang="cs-CZ" sz="1050" b="1" i="1" dirty="0">
                <a:solidFill>
                  <a:schemeClr val="tx1"/>
                </a:solidFill>
              </a:rPr>
              <a:t>číslo EORI obchodníka, </a:t>
            </a:r>
            <a:r>
              <a:rPr lang="cs-CZ" sz="1050" dirty="0">
                <a:solidFill>
                  <a:schemeClr val="tx1"/>
                </a:solidFill>
              </a:rPr>
              <a:t>pokud bude celní stráží požádán o předložení dokladu o splnění celních formalit.</a:t>
            </a:r>
          </a:p>
          <a:p>
            <a:pPr defTabSz="914156"/>
            <a:endParaRPr lang="cs-CZ"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cs-CZ" smtClean="0">
                <a:solidFill>
                  <a:prstClr val="black">
                    <a:tint val="75000"/>
                  </a:prstClr>
                </a:solidFill>
              </a:rPr>
              <a:pPr/>
              <a:t>22</a:t>
            </a:fld>
            <a:endParaRPr lang="cs-CZ" dirty="0">
              <a:solidFill>
                <a:prstClr val="black">
                  <a:tint val="75000"/>
                </a:prstClr>
              </a:solidFill>
            </a:endParaRPr>
          </a:p>
        </p:txBody>
      </p:sp>
      <p:sp>
        <p:nvSpPr>
          <p:cNvPr id="17" name="Rectangle 16"/>
          <p:cNvSpPr/>
          <p:nvPr/>
        </p:nvSpPr>
        <p:spPr>
          <a:xfrm>
            <a:off x="159095" y="805563"/>
            <a:ext cx="5280008" cy="95075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defTabSz="914156"/>
            <a:endParaRPr lang="cs-CZ" sz="1050" b="1"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Řidič vozidla přepravujícího zboží bude potřebovat, aby obchodník / jeho zástupce sdělil důkaz, že pro přepravované zboží bylo učiněno celní prohlášení.</a:t>
            </a:r>
          </a:p>
          <a:p>
            <a:pPr defTabSz="914156"/>
            <a:endParaRPr lang="cs-CZ" sz="1050" dirty="0">
              <a:solidFill>
                <a:schemeClr val="tx1"/>
              </a:solidFill>
              <a:cs typeface="Arial" panose="020B0604020202020204" pitchFamily="34" charset="0"/>
            </a:endParaRPr>
          </a:p>
          <a:p>
            <a:pPr defTabSz="914156"/>
            <a:endParaRPr lang="cs-CZ" sz="1050" dirty="0">
              <a:solidFill>
                <a:schemeClr val="tx1"/>
              </a:solidFill>
              <a:cs typeface="Arial" panose="020B0604020202020204" pitchFamily="34" charset="0"/>
            </a:endParaRPr>
          </a:p>
          <a:p>
            <a:pPr defTabSz="914156"/>
            <a:endParaRPr lang="cs-CZ" sz="1050" dirty="0">
              <a:solidFill>
                <a:schemeClr val="tx1"/>
              </a:solidFill>
              <a:cs typeface="Arial" panose="020B0604020202020204" pitchFamily="34" charset="0"/>
            </a:endParaRPr>
          </a:p>
        </p:txBody>
      </p:sp>
      <p:sp>
        <p:nvSpPr>
          <p:cNvPr id="20" name="Rectangle 19"/>
          <p:cNvSpPr/>
          <p:nvPr/>
        </p:nvSpPr>
        <p:spPr>
          <a:xfrm>
            <a:off x="5533697" y="824450"/>
            <a:ext cx="6486666" cy="93186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MUSÍ MÍT ŘIDIČ U SEBE DOKLAD O TOM, ŽE BYLO UČINĚNO CELNÍ PROHLÁŠENÍ?</a:t>
            </a:r>
          </a:p>
          <a:p>
            <a:pPr defTabSz="914156"/>
            <a:endParaRPr lang="cs-CZ" sz="1050" b="1"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Řidič může být zastaven celní stráží a požádán o předložení dokladu o splnění celních formalit</a:t>
            </a:r>
            <a:r>
              <a:rPr lang="cs-CZ" sz="1050" dirty="0" smtClean="0">
                <a:solidFill>
                  <a:schemeClr val="tx1"/>
                </a:solidFill>
                <a:cs typeface="Arial" panose="020B0604020202020204" pitchFamily="34" charset="0"/>
              </a:rPr>
              <a:t>. </a:t>
            </a:r>
            <a:endParaRPr lang="cs-CZ" sz="1050" dirty="0">
              <a:solidFill>
                <a:schemeClr val="tx1"/>
              </a:solidFill>
              <a:cs typeface="Arial" panose="020B0604020202020204" pitchFamily="34" charset="0"/>
            </a:endParaRPr>
          </a:p>
        </p:txBody>
      </p:sp>
      <p:sp>
        <p:nvSpPr>
          <p:cNvPr id="10" name="Rectangle 9"/>
          <p:cNvSpPr/>
          <p:nvPr/>
        </p:nvSpPr>
        <p:spPr>
          <a:xfrm>
            <a:off x="159095" y="1831485"/>
            <a:ext cx="11861268" cy="66638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cs-CZ" sz="1050" b="1" dirty="0">
                <a:solidFill>
                  <a:schemeClr val="tx1"/>
                </a:solidFill>
              </a:rPr>
              <a:t>CO SE STANE, KDYŽ BUDE ŘIDIČ CELNÍ STRÁŽÍ POŽÁDÁN O DOLOŽENÍ SPLNĚNÍ CELNÍCH FORMALIT, ALE NENÍ SCHOPEN JE DOLOŽIT?</a:t>
            </a:r>
            <a:endParaRPr lang="cs-CZ" sz="1050" dirty="0">
              <a:solidFill>
                <a:schemeClr val="tx1"/>
              </a:solidFill>
            </a:endParaRPr>
          </a:p>
          <a:p>
            <a:r>
              <a:rPr lang="cs-CZ" sz="1050" dirty="0">
                <a:solidFill>
                  <a:schemeClr val="tx1"/>
                </a:solidFill>
              </a:rPr>
              <a:t>Očekáváme, že zákazníci učiní celní prohlášení a sdělí příslušné důkazy přepravní společnosti před dovozem zboží do Spojeného království. Budeme podporovat zákazníky v pochopení a dodržování požadavků a budeme k nim přistupovat přiměřeně a nestranně.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914156"/>
            <a:endParaRPr lang="cs-CZ" sz="1050" b="1" dirty="0">
              <a:solidFill>
                <a:prstClr val="black"/>
              </a:solidFill>
            </a:endParaRPr>
          </a:p>
          <a:p>
            <a:pPr lvl="0" eaLnBrk="0" fontAlgn="base" hangingPunct="0">
              <a:spcBef>
                <a:spcPct val="0"/>
              </a:spcBef>
              <a:spcAft>
                <a:spcPct val="0"/>
              </a:spcAft>
            </a:pPr>
            <a:r>
              <a:rPr lang="cs-CZ"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https://www.gov.uk/guidance/moving-goods-to-and-from-the-eu-through-roll-on-roll-off-locations-including-eurotunel</a:t>
            </a:r>
            <a:endParaRPr lang="cs-CZ" altLang="en-US" sz="1050" dirty="0">
              <a:solidFill>
                <a:schemeClr val="tx1"/>
              </a:solidFill>
              <a:latin typeface="Segoe UI" panose="020B0502040204020203" pitchFamily="34" charset="0"/>
              <a:cs typeface="Segoe UI" panose="020B0502040204020203" pitchFamily="34" charset="0"/>
            </a:endParaRPr>
          </a:p>
          <a:p>
            <a:pPr defTabSz="914156"/>
            <a:endParaRPr lang="cs-CZ" sz="1050" dirty="0">
              <a:solidFill>
                <a:schemeClr val="tx1"/>
              </a:solidFill>
              <a:cs typeface="Arial" panose="020B0604020202020204" pitchFamily="34" charset="0"/>
            </a:endParaRPr>
          </a:p>
          <a:p>
            <a:pPr defTabSz="1087834"/>
            <a:endParaRPr lang="cs-CZ" sz="1050" dirty="0">
              <a:solidFill>
                <a:schemeClr val="tx1"/>
              </a:solidFill>
              <a:cs typeface="Arial" panose="020B0604020202020204" pitchFamily="34" charset="0"/>
            </a:endParaRPr>
          </a:p>
          <a:p>
            <a:pPr defTabSz="1087834"/>
            <a:endParaRPr lang="cs-CZ" sz="1050" dirty="0">
              <a:solidFill>
                <a:schemeClr val="tx1"/>
              </a:solidFill>
              <a:cs typeface="Arial" panose="020B0604020202020204" pitchFamily="34" charset="0"/>
            </a:endParaRPr>
          </a:p>
          <a:p>
            <a:pPr defTabSz="914156"/>
            <a:endParaRPr lang="cs-CZ" sz="1000" b="1" dirty="0">
              <a:solidFill>
                <a:prstClr val="black"/>
              </a:solidFill>
            </a:endParaRPr>
          </a:p>
        </p:txBody>
      </p:sp>
      <p:sp>
        <p:nvSpPr>
          <p:cNvPr id="3" name="Footer Placeholder 2"/>
          <p:cNvSpPr>
            <a:spLocks noGrp="1"/>
          </p:cNvSpPr>
          <p:nvPr>
            <p:ph type="ftr" sz="quarter" idx="11"/>
          </p:nvPr>
        </p:nvSpPr>
        <p:spPr>
          <a:xfrm>
            <a:off x="7813159" y="6435159"/>
            <a:ext cx="4114800" cy="365125"/>
          </a:xfrm>
        </p:spPr>
        <p:txBody>
          <a:bodyPr/>
          <a:lstStyle/>
          <a:p>
            <a:r>
              <a:rPr lang="cs-CZ" dirty="0"/>
              <a:t>ÚŘEDNÍ DOK. </a:t>
            </a:r>
          </a:p>
        </p:txBody>
      </p:sp>
    </p:spTree>
    <p:extLst>
      <p:ext uri="{BB962C8B-B14F-4D97-AF65-F5344CB8AC3E}">
        <p14:creationId xmlns:p14="http://schemas.microsoft.com/office/powerpoint/2010/main" val="119655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6811" y="96792"/>
            <a:ext cx="11861267" cy="933369"/>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lnSpc>
                <a:spcPts val="1600"/>
              </a:lnSpc>
            </a:pPr>
            <a:r>
              <a:rPr lang="cs-CZ" sz="1200" b="1" dirty="0">
                <a:solidFill>
                  <a:schemeClr val="tx1"/>
                </a:solidFill>
              </a:rPr>
              <a:t>Požadavky týkající se dovozu  </a:t>
            </a:r>
          </a:p>
          <a:p>
            <a:pPr defTabSz="914156">
              <a:lnSpc>
                <a:spcPts val="1600"/>
              </a:lnSpc>
            </a:pPr>
            <a:endParaRPr lang="cs-CZ" sz="1600" b="1" dirty="0">
              <a:solidFill>
                <a:schemeClr val="tx1"/>
              </a:solidFill>
            </a:endParaRPr>
          </a:p>
          <a:p>
            <a:pPr defTabSz="914156">
              <a:lnSpc>
                <a:spcPts val="1600"/>
              </a:lnSpc>
            </a:pPr>
            <a:r>
              <a:rPr lang="cs-CZ" sz="1600" b="1" dirty="0">
                <a:solidFill>
                  <a:schemeClr val="tx1"/>
                </a:solidFill>
              </a:rPr>
              <a:t>Prohlášení o bezpečnosti a zajištění – přepravní firma nebo provozovatel trajektu předkládá vstupní souhrnné celní prohlášení </a:t>
            </a:r>
          </a:p>
          <a:p>
            <a:pPr defTabSz="914156"/>
            <a:r>
              <a:rPr lang="cs-CZ" sz="1200" dirty="0">
                <a:solidFill>
                  <a:schemeClr val="tx1"/>
                </a:solidFill>
              </a:rPr>
              <a:t>Vstupní souhrnné celní prohlášení (rovněž označované jako prohlášení o bezpečnosti a zajištění) pro dovozy do Spojeného království </a:t>
            </a:r>
            <a:r>
              <a:rPr lang="cs-CZ" sz="1200" b="1" u="sng" dirty="0">
                <a:solidFill>
                  <a:schemeClr val="tx1"/>
                </a:solidFill>
              </a:rPr>
              <a:t>nebude</a:t>
            </a:r>
            <a:r>
              <a:rPr lang="cs-CZ" sz="1200" dirty="0">
                <a:solidFill>
                  <a:schemeClr val="tx1"/>
                </a:solidFill>
              </a:rPr>
              <a:t> vyžadováno do </a:t>
            </a:r>
            <a:r>
              <a:rPr lang="cs-CZ" sz="1200" b="1" dirty="0">
                <a:solidFill>
                  <a:srgbClr val="C00000"/>
                </a:solidFill>
              </a:rPr>
              <a:t>30. 4. </a:t>
            </a:r>
            <a:r>
              <a:rPr lang="cs-CZ" sz="1200" b="1" dirty="0" smtClean="0">
                <a:solidFill>
                  <a:srgbClr val="C00000"/>
                </a:solidFill>
              </a:rPr>
              <a:t>2020.    </a:t>
            </a:r>
            <a:endParaRPr lang="cs-CZ" sz="1200" b="1" dirty="0">
              <a:solidFill>
                <a:srgbClr val="C00000"/>
              </a:solidFill>
              <a:cs typeface="Calibri"/>
            </a:endParaRPr>
          </a:p>
          <a:p>
            <a:pPr defTabSz="914156">
              <a:lnSpc>
                <a:spcPts val="1600"/>
              </a:lnSpc>
            </a:pPr>
            <a:endParaRPr lang="cs-CZ" sz="1200" b="1" dirty="0">
              <a:solidFill>
                <a:schemeClr val="tx1"/>
              </a:solidFill>
            </a:endParaRPr>
          </a:p>
        </p:txBody>
      </p:sp>
      <p:sp>
        <p:nvSpPr>
          <p:cNvPr id="28" name="Rectangle 27"/>
          <p:cNvSpPr/>
          <p:nvPr/>
        </p:nvSpPr>
        <p:spPr>
          <a:xfrm>
            <a:off x="140641" y="3295184"/>
            <a:ext cx="11861267" cy="26662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JAK BY MĚLO BÝT VSTUPNÍ SOUHRNNÉ CELNÍ PROHLÁŠENÍ PODÁNO?</a:t>
            </a:r>
          </a:p>
          <a:p>
            <a:pPr defTabSz="914156"/>
            <a:endParaRPr lang="cs-CZ" sz="500" dirty="0">
              <a:solidFill>
                <a:schemeClr val="tx1"/>
              </a:solidFill>
              <a:cs typeface="Arial" panose="020B0604020202020204" pitchFamily="34" charset="0"/>
            </a:endParaRPr>
          </a:p>
          <a:p>
            <a:pPr marL="171450" indent="-171450" algn="just" defTabSz="914156">
              <a:lnSpc>
                <a:spcPct val="150000"/>
              </a:lnSpc>
              <a:buFont typeface="Arial" panose="020B0604020202020204" pitchFamily="34" charset="0"/>
              <a:buChar char="•"/>
            </a:pPr>
            <a:r>
              <a:rPr lang="cs-CZ" sz="1050" dirty="0">
                <a:solidFill>
                  <a:schemeClr val="tx1"/>
                </a:solidFill>
                <a:cs typeface="Arial" panose="020B0604020202020204" pitchFamily="34" charset="0"/>
              </a:rPr>
              <a:t>Pokud se jedná o </a:t>
            </a:r>
            <a:r>
              <a:rPr lang="cs-CZ" sz="1050" b="1" dirty="0">
                <a:solidFill>
                  <a:schemeClr val="tx1"/>
                </a:solidFill>
                <a:cs typeface="Arial" panose="020B0604020202020204" pitchFamily="34" charset="0"/>
              </a:rPr>
              <a:t>doprovázené </a:t>
            </a:r>
            <a:r>
              <a:rPr lang="cs-CZ" sz="1050" dirty="0">
                <a:solidFill>
                  <a:schemeClr val="tx1"/>
                </a:solidFill>
                <a:cs typeface="Arial" panose="020B0604020202020204" pitchFamily="34" charset="0"/>
              </a:rPr>
              <a:t>zboží, </a:t>
            </a:r>
            <a:r>
              <a:rPr lang="cs-CZ" sz="1050" b="1" dirty="0">
                <a:solidFill>
                  <a:schemeClr val="tx1"/>
                </a:solidFill>
                <a:cs typeface="Arial" panose="020B0604020202020204" pitchFamily="34" charset="0"/>
              </a:rPr>
              <a:t>přepravní firma musí podat vstupní souhrnné celní </a:t>
            </a:r>
            <a:r>
              <a:rPr lang="cs-CZ" sz="1050" b="1" dirty="0" smtClean="0">
                <a:solidFill>
                  <a:schemeClr val="tx1"/>
                </a:solidFill>
                <a:cs typeface="Arial" panose="020B0604020202020204" pitchFamily="34" charset="0"/>
              </a:rPr>
              <a:t>prohlášení.</a:t>
            </a:r>
            <a:endParaRPr lang="cs-CZ" sz="1050" b="1" dirty="0">
              <a:solidFill>
                <a:schemeClr val="tx1"/>
              </a:solidFill>
              <a:cs typeface="Arial" panose="020B0604020202020204" pitchFamily="34" charset="0"/>
            </a:endParaRPr>
          </a:p>
          <a:p>
            <a:pPr marL="171450" indent="-171450" algn="just" defTabSz="1087834">
              <a:lnSpc>
                <a:spcPct val="150000"/>
              </a:lnSpc>
              <a:buFont typeface="Arial" panose="020B0604020202020204" pitchFamily="34" charset="0"/>
              <a:buChar char="•"/>
            </a:pPr>
            <a:r>
              <a:rPr lang="cs-CZ" sz="1050" dirty="0">
                <a:solidFill>
                  <a:schemeClr val="tx1"/>
                </a:solidFill>
                <a:cs typeface="Arial" panose="020B0604020202020204" pitchFamily="34" charset="0"/>
              </a:rPr>
              <a:t>Pokud se jedná o </a:t>
            </a:r>
            <a:r>
              <a:rPr lang="cs-CZ" sz="1050" b="1" dirty="0">
                <a:solidFill>
                  <a:schemeClr val="tx1"/>
                </a:solidFill>
                <a:cs typeface="Arial" panose="020B0604020202020204" pitchFamily="34" charset="0"/>
              </a:rPr>
              <a:t>nedoprovázené </a:t>
            </a:r>
            <a:r>
              <a:rPr lang="cs-CZ" sz="1050" dirty="0">
                <a:solidFill>
                  <a:schemeClr val="tx1"/>
                </a:solidFill>
                <a:cs typeface="Arial" panose="020B0604020202020204" pitchFamily="34" charset="0"/>
              </a:rPr>
              <a:t>zboží, </a:t>
            </a:r>
            <a:r>
              <a:rPr lang="cs-CZ" sz="1050" b="1" dirty="0">
                <a:solidFill>
                  <a:schemeClr val="tx1"/>
                </a:solidFill>
                <a:cs typeface="Arial" panose="020B0604020202020204" pitchFamily="34" charset="0"/>
              </a:rPr>
              <a:t>provozovatel trajektu musí podat vstupní souhrnné celní </a:t>
            </a:r>
            <a:r>
              <a:rPr lang="cs-CZ" sz="1050" b="1" dirty="0" smtClean="0">
                <a:solidFill>
                  <a:schemeClr val="tx1"/>
                </a:solidFill>
                <a:cs typeface="Arial" panose="020B0604020202020204" pitchFamily="34" charset="0"/>
              </a:rPr>
              <a:t>prohlášení.</a:t>
            </a:r>
            <a:endParaRPr lang="cs-CZ" sz="1050" strike="sngStrike" dirty="0">
              <a:solidFill>
                <a:schemeClr val="tx1"/>
              </a:solidFill>
              <a:cs typeface="Arial" panose="020B0604020202020204" pitchFamily="34" charset="0"/>
            </a:endParaRPr>
          </a:p>
          <a:p>
            <a:pPr algn="just" defTabSz="1087834"/>
            <a:endParaRPr lang="cs-CZ" sz="1050" dirty="0">
              <a:solidFill>
                <a:schemeClr val="tx1"/>
              </a:solidFill>
              <a:cs typeface="Arial" panose="020B0604020202020204" pitchFamily="34" charset="0"/>
            </a:endParaRPr>
          </a:p>
          <a:p>
            <a:pPr algn="just">
              <a:defRPr/>
            </a:pPr>
            <a:r>
              <a:rPr lang="cs-CZ" sz="1050" dirty="0">
                <a:solidFill>
                  <a:schemeClr val="tx1"/>
                </a:solidFill>
                <a:cs typeface="Arial" panose="020B0604020202020204" pitchFamily="34" charset="0"/>
              </a:rPr>
              <a:t>Pokud se jedná o </a:t>
            </a:r>
            <a:r>
              <a:rPr lang="cs-CZ" sz="1050" b="1" dirty="0">
                <a:solidFill>
                  <a:schemeClr val="tx1"/>
                </a:solidFill>
                <a:cs typeface="Arial" panose="020B0604020202020204" pitchFamily="34" charset="0"/>
              </a:rPr>
              <a:t>nedoprovázené </a:t>
            </a:r>
            <a:r>
              <a:rPr lang="cs-CZ" sz="1050" dirty="0">
                <a:solidFill>
                  <a:schemeClr val="tx1"/>
                </a:solidFill>
                <a:cs typeface="Arial" panose="020B0604020202020204" pitchFamily="34" charset="0"/>
              </a:rPr>
              <a:t>zboží, protože je nutno prohlášení podat dvě hodiny před příjezdem do Spojeného království, musí provozovatel trajektu tento požadavek splnit tím, že:</a:t>
            </a:r>
          </a:p>
          <a:p>
            <a:pPr algn="just">
              <a:defRPr/>
            </a:pPr>
            <a:endParaRPr lang="cs-CZ" sz="1050" dirty="0">
              <a:solidFill>
                <a:schemeClr val="tx1"/>
              </a:solidFill>
              <a:cs typeface="Arial" panose="020B0604020202020204" pitchFamily="34" charset="0"/>
            </a:endParaRPr>
          </a:p>
          <a:p>
            <a:pPr marL="171450" indent="-171450" algn="just">
              <a:buFont typeface="Arial" panose="020B0604020202020204" pitchFamily="34" charset="0"/>
              <a:buChar char="•"/>
              <a:defRPr/>
            </a:pPr>
            <a:r>
              <a:rPr lang="cs-CZ" sz="1050" dirty="0">
                <a:solidFill>
                  <a:schemeClr val="tx1"/>
                </a:solidFill>
                <a:cs typeface="Arial" panose="020B0604020202020204" pitchFamily="34" charset="0"/>
              </a:rPr>
              <a:t>zajistí, aby bylo dostatek času před povolením cesty, aby bylo možné učinit prohlášení (tj. poskytnutí dvouhodinové mezery před příjezdem do Spojeného království)</a:t>
            </a:r>
          </a:p>
          <a:p>
            <a:pPr marL="171450" lvl="0" indent="-171450" algn="just">
              <a:buFont typeface="Arial" panose="020B0604020202020204" pitchFamily="34" charset="0"/>
              <a:buChar char="•"/>
              <a:defRPr/>
            </a:pPr>
            <a:r>
              <a:rPr lang="cs-CZ" sz="1050" dirty="0">
                <a:solidFill>
                  <a:schemeClr val="tx1"/>
                </a:solidFill>
                <a:cs typeface="Arial" panose="020B0604020202020204" pitchFamily="34" charset="0"/>
              </a:rPr>
              <a:t>deleguje tuto činnost na dovozce/jeho zástupce nebo přepravní společnost. </a:t>
            </a:r>
            <a:r>
              <a:rPr lang="cs-CZ" sz="1050" dirty="0" smtClean="0">
                <a:solidFill>
                  <a:schemeClr val="tx1"/>
                </a:solidFill>
                <a:cs typeface="Arial" panose="020B0604020202020204" pitchFamily="34" charset="0"/>
              </a:rPr>
              <a:t>Provozovatel </a:t>
            </a:r>
            <a:r>
              <a:rPr lang="cs-CZ" sz="1050" dirty="0">
                <a:solidFill>
                  <a:schemeClr val="tx1"/>
                </a:solidFill>
                <a:cs typeface="Arial" panose="020B0604020202020204" pitchFamily="34" charset="0"/>
              </a:rPr>
              <a:t>trajektu je i nadále odpovědný v případě, že prohlášení nebylo vyhotoveno. </a:t>
            </a:r>
          </a:p>
          <a:p>
            <a:pPr defTabSz="914156"/>
            <a:endParaRPr lang="cs-CZ" sz="1200" dirty="0">
              <a:solidFill>
                <a:schemeClr val="tx1"/>
              </a:solidFill>
            </a:endParaRPr>
          </a:p>
          <a:p>
            <a:pPr defTabSz="914156"/>
            <a:r>
              <a:rPr lang="cs-CZ" sz="1050" dirty="0">
                <a:solidFill>
                  <a:schemeClr val="tx1"/>
                </a:solidFill>
                <a:cs typeface="Arial" panose="020B0604020202020204" pitchFamily="34" charset="0"/>
              </a:rPr>
              <a:t>Dopravce nebo provozovatel trajektu může přenést odpovědnost za podání Vstupního souhrnného celního prohlášení na třetí osobu, například za použití všeobecných podmínek.</a:t>
            </a:r>
          </a:p>
          <a:p>
            <a:pPr defTabSz="914156"/>
            <a:r>
              <a:rPr lang="cs-CZ" sz="1050" dirty="0">
                <a:solidFill>
                  <a:schemeClr val="tx1"/>
                </a:solidFill>
                <a:cs typeface="Arial" panose="020B0604020202020204" pitchFamily="34" charset="0"/>
              </a:rPr>
              <a:t>Pokud je tato odpovědnost přenesena na třetí osobu, je osobou právně odpovědnou za to, aby bylo podáno Vstupní souhrnné celní prohlášení, i nadále přepravní firma nebo provozovatel trajektu. Nicméně odpovědnost za správnost a správnost poskytnutých informací nese, ať deklarant kdokoli, v tomto případě daná třetí osoba.</a:t>
            </a:r>
          </a:p>
          <a:p>
            <a:pPr defTabSz="914156"/>
            <a:r>
              <a:rPr lang="cs-CZ" sz="1050" dirty="0">
                <a:solidFill>
                  <a:schemeClr val="tx1"/>
                </a:solidFill>
                <a:cs typeface="Arial" panose="020B0604020202020204" pitchFamily="34" charset="0"/>
              </a:rPr>
              <a:t>HMRC nevyžaduje, aby si přepravní firma nebo provozovatel trajektu vedli záznamy, že bylo podáno Vstupní souhrnné celní prohlášení – to platí bez ohledu na to, zda přepravní firma / provozovatel trajektu podává prohlášení sama nebo prostřednictvím třetí osoby.</a:t>
            </a:r>
          </a:p>
          <a:p>
            <a:pPr defTabSz="914156"/>
            <a:endParaRPr lang="cs-CZ" sz="1200" dirty="0">
              <a:solidFill>
                <a:schemeClr val="tx1"/>
              </a:solidFill>
            </a:endParaRPr>
          </a:p>
          <a:p>
            <a:pPr defTabSz="914156"/>
            <a:endParaRPr lang="cs-CZ" sz="1200" dirty="0">
              <a:solidFill>
                <a:schemeClr val="tx1"/>
              </a:solidFill>
            </a:endParaRPr>
          </a:p>
        </p:txBody>
      </p:sp>
      <p:sp>
        <p:nvSpPr>
          <p:cNvPr id="35" name="Rectangle 34"/>
          <p:cNvSpPr/>
          <p:nvPr/>
        </p:nvSpPr>
        <p:spPr>
          <a:xfrm>
            <a:off x="140640" y="268368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KDYŽ VSTUPNÍ SOUHRNNÉ CELNÍ PROHLÁŠENÍ NENÍ PODÁNO? </a:t>
            </a:r>
          </a:p>
          <a:p>
            <a:pPr algn="just" defTabSz="914156"/>
            <a:r>
              <a:rPr lang="cs-CZ" sz="1050" dirty="0">
                <a:solidFill>
                  <a:schemeClr val="tx1"/>
                </a:solidFill>
              </a:rPr>
              <a:t>Očekáváme, že dopravci podají celní prohlášení před příjezdem do přístavu a předtím, než budou moci vycestovat. Budeme podporovat dopravce v pochopení a dodržování požadavků a budeme k nim přistupovat přiměřeně a nestranně. </a:t>
            </a:r>
            <a:endParaRPr lang="cs-CZ" sz="1200" dirty="0">
              <a:solidFill>
                <a:schemeClr val="tx1"/>
              </a:solidFill>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cs-CZ" smtClean="0">
                <a:solidFill>
                  <a:prstClr val="black">
                    <a:tint val="75000"/>
                  </a:prstClr>
                </a:solidFill>
              </a:rPr>
              <a:pPr/>
              <a:t>23</a:t>
            </a:fld>
            <a:endParaRPr lang="cs-CZ" dirty="0">
              <a:solidFill>
                <a:prstClr val="black">
                  <a:tint val="75000"/>
                </a:prstClr>
              </a:solidFill>
            </a:endParaRPr>
          </a:p>
        </p:txBody>
      </p:sp>
      <p:sp>
        <p:nvSpPr>
          <p:cNvPr id="17" name="Rectangle 16"/>
          <p:cNvSpPr/>
          <p:nvPr/>
        </p:nvSpPr>
        <p:spPr>
          <a:xfrm>
            <a:off x="156811" y="1088335"/>
            <a:ext cx="4469086" cy="152084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950" b="1" dirty="0">
                <a:solidFill>
                  <a:schemeClr val="tx1"/>
                </a:solidFill>
                <a:cs typeface="Arial" panose="020B0604020202020204" pitchFamily="34" charset="0"/>
              </a:rPr>
              <a:t>KDO TO BUDE PROVÁDĚT A KDY?</a:t>
            </a:r>
          </a:p>
          <a:p>
            <a:pPr algn="just" defTabSz="914156"/>
            <a:r>
              <a:rPr lang="cs-CZ" sz="950" b="1" dirty="0">
                <a:solidFill>
                  <a:schemeClr val="tx1"/>
                </a:solidFill>
              </a:rPr>
              <a:t>Vstupní souhrnné celní prohlášení (rovněž označované jako prohlášení o bezpečnosti a zajištění) pro dovozy do Spojeného království </a:t>
            </a:r>
            <a:r>
              <a:rPr lang="cs-CZ" sz="950" u="sng" dirty="0">
                <a:solidFill>
                  <a:srgbClr val="FF0000"/>
                </a:solidFill>
              </a:rPr>
              <a:t>bude ze zákona požadováno po </a:t>
            </a:r>
            <a:r>
              <a:rPr lang="cs-CZ" sz="950" u="sng" dirty="0">
                <a:solidFill>
                  <a:srgbClr val="C00000"/>
                </a:solidFill>
              </a:rPr>
              <a:t>30. 4. 2020.</a:t>
            </a:r>
            <a:endParaRPr lang="cs-CZ" sz="950" b="1" dirty="0">
              <a:solidFill>
                <a:srgbClr val="C00000"/>
              </a:solidFill>
            </a:endParaRPr>
          </a:p>
          <a:p>
            <a:pPr algn="just" defTabSz="914156"/>
            <a:endParaRPr lang="cs-CZ" sz="950" b="1" dirty="0">
              <a:solidFill>
                <a:schemeClr val="tx1"/>
              </a:solidFill>
              <a:cs typeface="Arial" panose="020B0604020202020204" pitchFamily="34" charset="0"/>
            </a:endParaRPr>
          </a:p>
          <a:p>
            <a:pPr algn="just" defTabSz="914156"/>
            <a:r>
              <a:rPr lang="cs-CZ" sz="950" dirty="0">
                <a:solidFill>
                  <a:schemeClr val="tx1"/>
                </a:solidFill>
                <a:cs typeface="Arial" panose="020B0604020202020204" pitchFamily="34" charset="0"/>
              </a:rPr>
              <a:t>Toto prohlášení musí být podáno </a:t>
            </a:r>
            <a:r>
              <a:rPr lang="cs-CZ" sz="950" b="1" dirty="0">
                <a:solidFill>
                  <a:schemeClr val="tx1"/>
                </a:solidFill>
                <a:cs typeface="Arial" panose="020B0604020202020204" pitchFamily="34" charset="0"/>
              </a:rPr>
              <a:t>minimálně dvě hodiny předtím, než má zboží dorazit do Spojeného království</a:t>
            </a:r>
            <a:r>
              <a:rPr lang="cs-CZ" sz="950" dirty="0">
                <a:solidFill>
                  <a:schemeClr val="tx1"/>
                </a:solidFill>
                <a:cs typeface="Arial" panose="020B0604020202020204" pitchFamily="34" charset="0"/>
              </a:rPr>
              <a:t>, </a:t>
            </a:r>
            <a:r>
              <a:rPr lang="cs-CZ" sz="950" dirty="0">
                <a:solidFill>
                  <a:schemeClr val="tx1"/>
                </a:solidFill>
              </a:rPr>
              <a:t>(v případě Eurotunelu, kvůli sousedícím kontrolám, musí být podáno minimálně jednu hodinu před příjezdem do terminálu Eurotunelu v EU)</a:t>
            </a:r>
            <a:r>
              <a:rPr lang="cs-CZ" sz="950" dirty="0">
                <a:solidFill>
                  <a:schemeClr val="tx1"/>
                </a:solidFill>
                <a:cs typeface="Arial" panose="020B0604020202020204" pitchFamily="34" charset="0"/>
              </a:rPr>
              <a:t> </a:t>
            </a:r>
          </a:p>
          <a:p>
            <a:pPr marL="171450" indent="-171450" algn="just" defTabSz="914156">
              <a:buFont typeface="Arial" panose="020B0604020202020204" pitchFamily="34" charset="0"/>
              <a:buChar char="•"/>
            </a:pPr>
            <a:r>
              <a:rPr lang="cs-CZ" sz="950" dirty="0">
                <a:solidFill>
                  <a:schemeClr val="tx1"/>
                </a:solidFill>
                <a:cs typeface="Arial" panose="020B0604020202020204" pitchFamily="34" charset="0"/>
              </a:rPr>
              <a:t>provozovatelem trajektu, pokud se jedná o nedoprovázené zboží </a:t>
            </a:r>
          </a:p>
          <a:p>
            <a:pPr marL="171450" indent="-171450" algn="just" defTabSz="914156">
              <a:buFont typeface="Arial" panose="020B0604020202020204" pitchFamily="34" charset="0"/>
              <a:buChar char="•"/>
            </a:pPr>
            <a:r>
              <a:rPr lang="cs-CZ" sz="950" dirty="0">
                <a:solidFill>
                  <a:schemeClr val="tx1"/>
                </a:solidFill>
                <a:cs typeface="Arial" panose="020B0604020202020204" pitchFamily="34" charset="0"/>
              </a:rPr>
              <a:t>Přepravní firmou, pokud se jedná o doprovázené </a:t>
            </a:r>
            <a:r>
              <a:rPr lang="cs-CZ" sz="950" dirty="0" smtClean="0">
                <a:solidFill>
                  <a:schemeClr val="tx1"/>
                </a:solidFill>
                <a:cs typeface="Arial" panose="020B0604020202020204" pitchFamily="34" charset="0"/>
              </a:rPr>
              <a:t>zboží. </a:t>
            </a:r>
            <a:endParaRPr lang="cs-CZ" sz="950" dirty="0">
              <a:solidFill>
                <a:schemeClr val="tx1"/>
              </a:solidFill>
              <a:cs typeface="Arial" panose="020B0604020202020204" pitchFamily="34" charset="0"/>
            </a:endParaRPr>
          </a:p>
          <a:p>
            <a:pPr defTabSz="914156"/>
            <a:endParaRPr lang="cs-CZ" sz="1050" u="sng" dirty="0">
              <a:solidFill>
                <a:schemeClr val="tx1"/>
              </a:solidFill>
            </a:endParaRPr>
          </a:p>
        </p:txBody>
      </p:sp>
      <p:sp>
        <p:nvSpPr>
          <p:cNvPr id="20" name="Rectangle 19"/>
          <p:cNvSpPr/>
          <p:nvPr/>
        </p:nvSpPr>
        <p:spPr>
          <a:xfrm>
            <a:off x="4687455" y="1082117"/>
            <a:ext cx="7330623" cy="152084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NUTNÉ PODAT VSTUPNÍ SOUHRNNÉ CELNÍ PROHLÁŠENÍ?</a:t>
            </a:r>
            <a:endParaRPr lang="cs-CZ" sz="1050"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Pokud by Spojené království opustilo Evropskou unii, musí i nadále účinně zabezpečovat své hranice a zajišťovat bezpečí pro zemi</a:t>
            </a:r>
            <a:r>
              <a:rPr lang="cs-CZ" sz="1050" dirty="0" smtClean="0">
                <a:solidFill>
                  <a:schemeClr val="tx1"/>
                </a:solidFill>
                <a:cs typeface="Arial" panose="020B0604020202020204" pitchFamily="34" charset="0"/>
              </a:rPr>
              <a:t>.</a:t>
            </a:r>
            <a:endParaRPr lang="cs-CZ" sz="1050"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Po 30. 4. 2020 bude </a:t>
            </a:r>
            <a:r>
              <a:rPr lang="cs-CZ" sz="1050" b="1" dirty="0">
                <a:solidFill>
                  <a:schemeClr val="tx1"/>
                </a:solidFill>
                <a:cs typeface="Arial" panose="020B0604020202020204" pitchFamily="34" charset="0"/>
              </a:rPr>
              <a:t>ze zákona požadováno </a:t>
            </a:r>
            <a:r>
              <a:rPr lang="cs-CZ" sz="1050" dirty="0">
                <a:solidFill>
                  <a:schemeClr val="tx1"/>
                </a:solidFill>
                <a:cs typeface="Arial" panose="020B0604020202020204" pitchFamily="34" charset="0"/>
              </a:rPr>
              <a:t>podat vstupní souhrnné celní prohlášení.  </a:t>
            </a:r>
          </a:p>
          <a:p>
            <a:pPr algn="just" defTabSz="914156"/>
            <a:endParaRPr lang="cs-CZ" sz="1050"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Tuto zákonnou povinnost má:</a:t>
            </a:r>
          </a:p>
          <a:p>
            <a:pPr marL="171450" indent="-171450" algn="just" defTabSz="914156">
              <a:buFont typeface="Arial" panose="020B0604020202020204" pitchFamily="34" charset="0"/>
              <a:buChar char="•"/>
            </a:pPr>
            <a:r>
              <a:rPr lang="cs-CZ" sz="1050" dirty="0">
                <a:solidFill>
                  <a:schemeClr val="tx1"/>
                </a:solidFill>
                <a:cs typeface="Arial" panose="020B0604020202020204" pitchFamily="34" charset="0"/>
              </a:rPr>
              <a:t>provozovatel trajektu, pokud se jedná o nedoprovázené zboží</a:t>
            </a:r>
          </a:p>
          <a:p>
            <a:pPr marL="171450" indent="-171450" algn="just" defTabSz="914156">
              <a:buFont typeface="Arial" panose="020B0604020202020204" pitchFamily="34" charset="0"/>
              <a:buChar char="•"/>
            </a:pPr>
            <a:r>
              <a:rPr lang="cs-CZ" sz="1050" dirty="0">
                <a:solidFill>
                  <a:schemeClr val="tx1"/>
                </a:solidFill>
                <a:cs typeface="Arial" panose="020B0604020202020204" pitchFamily="34" charset="0"/>
              </a:rPr>
              <a:t>přepravní firma, pokud se jedná o doprovázené </a:t>
            </a:r>
            <a:r>
              <a:rPr lang="cs-CZ" sz="1050" dirty="0" smtClean="0">
                <a:solidFill>
                  <a:schemeClr val="tx1"/>
                </a:solidFill>
                <a:cs typeface="Arial" panose="020B0604020202020204" pitchFamily="34" charset="0"/>
              </a:rPr>
              <a:t>zboží.</a:t>
            </a:r>
            <a:endParaRPr lang="cs-CZ" sz="1050" dirty="0">
              <a:solidFill>
                <a:schemeClr val="tx1"/>
              </a:solidFill>
              <a:cs typeface="Arial" panose="020B0604020202020204" pitchFamily="34" charset="0"/>
            </a:endParaRPr>
          </a:p>
          <a:p>
            <a:pPr algn="just" defTabSz="914156"/>
            <a:endParaRPr lang="cs-CZ" sz="1050" dirty="0">
              <a:solidFill>
                <a:schemeClr val="tx1"/>
              </a:solidFill>
              <a:cs typeface="Arial" panose="020B0604020202020204" pitchFamily="34" charset="0"/>
            </a:endParaRPr>
          </a:p>
        </p:txBody>
      </p:sp>
      <p:sp>
        <p:nvSpPr>
          <p:cNvPr id="24" name="Rectangle 23"/>
          <p:cNvSpPr/>
          <p:nvPr/>
        </p:nvSpPr>
        <p:spPr>
          <a:xfrm>
            <a:off x="140641" y="6026727"/>
            <a:ext cx="11840688" cy="4156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KDE JE MOŽNÉ ZJISTIT BLIŽŠÍ INFORMACE</a:t>
            </a:r>
          </a:p>
          <a:p>
            <a:pPr defTabSz="914156"/>
            <a:r>
              <a:rPr lang="cs-CZ" sz="1050" dirty="0">
                <a:solidFill>
                  <a:prstClr val="black"/>
                </a:solidFill>
                <a:hlinkClick r:id="rId2"/>
              </a:rPr>
              <a:t>https://www.gov.uk/government/news/hmrc-outlines-phased-approach-for-entry-summary-declarations</a:t>
            </a:r>
            <a:endParaRPr lang="cs-CZ" sz="1050" dirty="0">
              <a:solidFill>
                <a:prstClr val="black"/>
              </a:solidFill>
            </a:endParaRPr>
          </a:p>
        </p:txBody>
      </p:sp>
      <p:sp>
        <p:nvSpPr>
          <p:cNvPr id="11"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40365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dovozu  </a:t>
            </a:r>
          </a:p>
          <a:p>
            <a:pPr algn="just">
              <a:defRPr/>
            </a:pPr>
            <a:r>
              <a:rPr lang="cs-CZ" b="1" dirty="0">
                <a:solidFill>
                  <a:schemeClr val="tx1"/>
                </a:solidFill>
                <a:cs typeface="Arial" panose="020B0604020202020204" pitchFamily="34" charset="0"/>
              </a:rPr>
              <a:t>Provozovatel trajektu / Eurotunelu potvrdí přepravní firmě nebo řidiči, že byla podána příslušná prohlášení</a:t>
            </a:r>
          </a:p>
        </p:txBody>
      </p:sp>
      <p:sp>
        <p:nvSpPr>
          <p:cNvPr id="28" name="Rectangle 27"/>
          <p:cNvSpPr/>
          <p:nvPr/>
        </p:nvSpPr>
        <p:spPr>
          <a:xfrm>
            <a:off x="159095" y="3306336"/>
            <a:ext cx="11861268" cy="22753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JAK MŮŽE PROVOZOVATEL TRAJEKTU / EUROTUNELU ZKONTROLOVAT, ZDA BYLO CELNÍ PROHLÁŠENÍ PODÁNO PŘEDEM?</a:t>
            </a:r>
          </a:p>
          <a:p>
            <a:pPr defTabSz="914156"/>
            <a:endParaRPr lang="cs-CZ" sz="1050" i="1" dirty="0">
              <a:solidFill>
                <a:schemeClr val="tx1"/>
              </a:solidFill>
            </a:endParaRPr>
          </a:p>
          <a:p>
            <a:pPr defTabSz="914156"/>
            <a:r>
              <a:rPr lang="cs-CZ" sz="1050" dirty="0">
                <a:solidFill>
                  <a:schemeClr val="tx1"/>
                </a:solidFill>
                <a:cs typeface="Arial" panose="020B0604020202020204" pitchFamily="34" charset="0"/>
              </a:rPr>
              <a:t>Provozovatel trajektu </a:t>
            </a:r>
            <a:r>
              <a:rPr lang="cs-CZ" sz="1050" dirty="0">
                <a:solidFill>
                  <a:schemeClr val="tx1"/>
                </a:solidFill>
              </a:rPr>
              <a:t>/ Eurotunelu bude muset mít důvodné přesvědčení, že zboží přepravované na jeho plavidle / vlaku má podané celní prohlášení, ještě předtím, než se vozidlo, které je přepravuje, nalodí na plavidlo / najede na vlak. Provozovatel trajektu / Eurotunelu by mohl splnit tento požadavek jeho vložením do svých všeobecných podmínek.</a:t>
            </a:r>
          </a:p>
          <a:p>
            <a:pPr algn="just" defTabSz="914156"/>
            <a:endParaRPr lang="cs-CZ" sz="1050" dirty="0">
              <a:solidFill>
                <a:schemeClr val="tx1"/>
              </a:solidFill>
            </a:endParaRPr>
          </a:p>
          <a:p>
            <a:pPr algn="just">
              <a:defRPr/>
            </a:pPr>
            <a:r>
              <a:rPr lang="cs-CZ" sz="1050" b="1" dirty="0">
                <a:solidFill>
                  <a:schemeClr val="tx1"/>
                </a:solidFill>
              </a:rPr>
              <a:t>JAK PROVOZOVATEL TRAJEKTU / EUROTUNELU POSKYTNE POŽADOVANÝ DŮKAZ ÚŘADU HMRC? </a:t>
            </a:r>
          </a:p>
          <a:p>
            <a:pPr algn="just">
              <a:defRPr/>
            </a:pPr>
            <a:endParaRPr lang="cs-CZ" sz="1050" dirty="0">
              <a:solidFill>
                <a:schemeClr val="tx1"/>
              </a:solidFill>
              <a:cs typeface="Arial" panose="020B0604020202020204" pitchFamily="34" charset="0"/>
            </a:endParaRPr>
          </a:p>
          <a:p>
            <a:pPr algn="just">
              <a:defRPr/>
            </a:pPr>
            <a:r>
              <a:rPr lang="cs-CZ" sz="1050" dirty="0">
                <a:solidFill>
                  <a:schemeClr val="tx1"/>
                </a:solidFill>
                <a:cs typeface="Arial" panose="020B0604020202020204" pitchFamily="34" charset="0"/>
              </a:rPr>
              <a:t>Kopie hotových všeobecných podmínek rezervace může být použita jako důkaz na žádost HMRC o tom, že bylo získáno důvodné přesvědčení.</a:t>
            </a:r>
          </a:p>
          <a:p>
            <a:pPr defTabSz="1087834"/>
            <a:endParaRPr lang="cs-CZ" sz="1050" dirty="0">
              <a:solidFill>
                <a:schemeClr val="tx1"/>
              </a:solidFill>
            </a:endParaRPr>
          </a:p>
          <a:p>
            <a:pPr defTabSz="1087834"/>
            <a:endParaRPr lang="cs-CZ" sz="1050" dirty="0">
              <a:solidFill>
                <a:schemeClr val="tx1"/>
              </a:solidFill>
            </a:endParaRPr>
          </a:p>
          <a:p>
            <a:pPr defTabSz="1087834"/>
            <a:endParaRPr lang="cs-CZ" sz="1050" dirty="0">
              <a:solidFill>
                <a:schemeClr val="tx1"/>
              </a:solidFill>
              <a:cs typeface="Arial" panose="020B0604020202020204" pitchFamily="34" charset="0"/>
            </a:endParaRPr>
          </a:p>
          <a:p>
            <a:pPr defTabSz="914156"/>
            <a:endParaRPr lang="cs-CZ" sz="1200" dirty="0">
              <a:solidFill>
                <a:schemeClr val="tx1"/>
              </a:solidFill>
            </a:endParaRPr>
          </a:p>
          <a:p>
            <a:pPr defTabSz="914156"/>
            <a:endParaRPr lang="cs-CZ" sz="1200" dirty="0">
              <a:solidFill>
                <a:prstClr val="black"/>
              </a:solidFill>
            </a:endParaRPr>
          </a:p>
          <a:p>
            <a:pPr marL="171450" indent="-171450" defTabSz="914156">
              <a:buFont typeface="Arial" panose="020B0604020202020204" pitchFamily="34" charset="0"/>
              <a:buChar char="•"/>
            </a:pPr>
            <a:endParaRPr lang="cs-CZ"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cs-CZ" smtClean="0">
                <a:solidFill>
                  <a:prstClr val="black">
                    <a:tint val="75000"/>
                  </a:prstClr>
                </a:solidFill>
              </a:rPr>
              <a:pPr/>
              <a:t>24</a:t>
            </a:fld>
            <a:endParaRPr lang="cs-CZ" dirty="0">
              <a:solidFill>
                <a:prstClr val="black">
                  <a:tint val="75000"/>
                </a:prstClr>
              </a:solidFill>
            </a:endParaRPr>
          </a:p>
        </p:txBody>
      </p:sp>
      <p:sp>
        <p:nvSpPr>
          <p:cNvPr id="17" name="Rectangle 16"/>
          <p:cNvSpPr/>
          <p:nvPr/>
        </p:nvSpPr>
        <p:spPr>
          <a:xfrm>
            <a:off x="159095" y="805563"/>
            <a:ext cx="5280008" cy="152339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defTabSz="914156"/>
            <a:endParaRPr lang="cs-CZ" sz="1050" b="1"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Před povolením vozidla nalodit se na trajekt / najet na vlak se musí provozovatel trajektu / Eurotunelu důvodně domnívat, že zboží přepravované řidičem má příslušná předběžně podaná celní </a:t>
            </a:r>
            <a:r>
              <a:rPr lang="cs-CZ" sz="1050" dirty="0" smtClean="0">
                <a:solidFill>
                  <a:schemeClr val="tx1"/>
                </a:solidFill>
                <a:cs typeface="Arial" panose="020B0604020202020204" pitchFamily="34" charset="0"/>
              </a:rPr>
              <a:t>prohlášení.</a:t>
            </a:r>
            <a:endParaRPr lang="cs-CZ" sz="1050" dirty="0">
              <a:solidFill>
                <a:schemeClr val="tx1"/>
              </a:solidFill>
              <a:cs typeface="Arial" panose="020B0604020202020204" pitchFamily="34" charset="0"/>
            </a:endParaRPr>
          </a:p>
          <a:p>
            <a:pPr defTabSz="914156"/>
            <a:r>
              <a:rPr lang="cs-CZ" sz="1050" b="1" dirty="0">
                <a:solidFill>
                  <a:schemeClr val="tx1"/>
                </a:solidFill>
                <a:cs typeface="Arial" panose="020B0604020202020204" pitchFamily="34" charset="0"/>
              </a:rPr>
              <a:t>A</a:t>
            </a:r>
          </a:p>
          <a:p>
            <a:pPr marL="171450" indent="-171450" defTabSz="914156">
              <a:buFont typeface="Arial" panose="020B0604020202020204" pitchFamily="34" charset="0"/>
              <a:buChar char="•"/>
            </a:pPr>
            <a:r>
              <a:rPr lang="cs-CZ" sz="1050" dirty="0">
                <a:solidFill>
                  <a:schemeClr val="tx1"/>
                </a:solidFill>
                <a:cs typeface="Arial" panose="020B0604020202020204" pitchFamily="34" charset="0"/>
              </a:rPr>
              <a:t>Provozovatel trajektu musí vyplnit vstupní souhrnné celní prohlášení, pokud se jedná o nedoprovázené zboží. </a:t>
            </a:r>
            <a:r>
              <a:rPr lang="cs-CZ" sz="1050" dirty="0">
                <a:solidFill>
                  <a:srgbClr val="FF0000"/>
                </a:solidFill>
                <a:cs typeface="Arial" panose="020B0604020202020204" pitchFamily="34" charset="0"/>
              </a:rPr>
              <a:t>Vstupní souhrnné celní prohlášení pro dovozy do Spojeného království bude vyžadováno po 30. 4. 2020.</a:t>
            </a:r>
          </a:p>
        </p:txBody>
      </p:sp>
      <p:sp>
        <p:nvSpPr>
          <p:cNvPr id="20" name="Rectangle 19"/>
          <p:cNvSpPr/>
          <p:nvPr/>
        </p:nvSpPr>
        <p:spPr>
          <a:xfrm>
            <a:off x="5533697" y="824450"/>
            <a:ext cx="6486666" cy="150450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MUSÍ PROVOZOVATEL TRAJEKTU / EUROTUNELU KONTROLOVAT, ZDA JSOU PODÁNA CELNÍ PROHLÁŠENÍ?</a:t>
            </a:r>
          </a:p>
          <a:p>
            <a:pPr defTabSz="914156"/>
            <a:endParaRPr lang="cs-CZ" sz="1050" b="1"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Bude </a:t>
            </a:r>
            <a:r>
              <a:rPr lang="cs-CZ" sz="1050" b="1" dirty="0">
                <a:solidFill>
                  <a:schemeClr val="tx1"/>
                </a:solidFill>
                <a:cs typeface="Arial" panose="020B0604020202020204" pitchFamily="34" charset="0"/>
              </a:rPr>
              <a:t>ze zákona požadováno</a:t>
            </a:r>
            <a:r>
              <a:rPr lang="cs-CZ" sz="1050" dirty="0">
                <a:solidFill>
                  <a:schemeClr val="tx1"/>
                </a:solidFill>
                <a:cs typeface="Arial" panose="020B0604020202020204" pitchFamily="34" charset="0"/>
              </a:rPr>
              <a:t>,</a:t>
            </a:r>
            <a:r>
              <a:rPr lang="cs-CZ" sz="1050" b="1" dirty="0">
                <a:solidFill>
                  <a:schemeClr val="tx1"/>
                </a:solidFill>
                <a:cs typeface="Arial" panose="020B0604020202020204" pitchFamily="34" charset="0"/>
              </a:rPr>
              <a:t> </a:t>
            </a:r>
            <a:r>
              <a:rPr lang="cs-CZ" sz="1050" dirty="0">
                <a:solidFill>
                  <a:schemeClr val="tx1"/>
                </a:solidFill>
                <a:cs typeface="Arial" panose="020B0604020202020204" pitchFamily="34" charset="0"/>
              </a:rPr>
              <a:t>aby Provozovatel trajektu / Eurotunelu byli důvodně přesvědčeni, že celní prohlášení bylo podáno </a:t>
            </a:r>
            <a:r>
              <a:rPr lang="cs-CZ" sz="1050" dirty="0" smtClean="0">
                <a:solidFill>
                  <a:schemeClr val="tx1"/>
                </a:solidFill>
                <a:cs typeface="Arial" panose="020B0604020202020204" pitchFamily="34" charset="0"/>
              </a:rPr>
              <a:t>předem.</a:t>
            </a:r>
            <a:endParaRPr lang="cs-CZ" sz="1050" b="1" dirty="0">
              <a:solidFill>
                <a:schemeClr val="tx1"/>
              </a:solidFill>
              <a:cs typeface="Arial" panose="020B0604020202020204" pitchFamily="34" charset="0"/>
            </a:endParaRPr>
          </a:p>
          <a:p>
            <a:pPr defTabSz="914156"/>
            <a:r>
              <a:rPr lang="cs-CZ" sz="1050" b="1" dirty="0">
                <a:solidFill>
                  <a:schemeClr val="tx1"/>
                </a:solidFill>
                <a:cs typeface="Arial" panose="020B0604020202020204" pitchFamily="34" charset="0"/>
              </a:rPr>
              <a:t>A</a:t>
            </a:r>
          </a:p>
          <a:p>
            <a:pPr marL="171450" indent="-171450" defTabSz="914156">
              <a:buFont typeface="Arial" panose="020B0604020202020204" pitchFamily="34" charset="0"/>
              <a:buChar char="•"/>
            </a:pPr>
            <a:r>
              <a:rPr lang="cs-CZ" sz="1050" dirty="0">
                <a:solidFill>
                  <a:schemeClr val="tx1"/>
                </a:solidFill>
                <a:cs typeface="Arial" panose="020B0604020202020204" pitchFamily="34" charset="0"/>
              </a:rPr>
              <a:t>Bude </a:t>
            </a:r>
            <a:r>
              <a:rPr lang="cs-CZ" sz="1050" b="1" dirty="0">
                <a:solidFill>
                  <a:schemeClr val="tx1"/>
                </a:solidFill>
                <a:cs typeface="Arial" panose="020B0604020202020204" pitchFamily="34" charset="0"/>
              </a:rPr>
              <a:t>ze zákona požadováno</a:t>
            </a:r>
            <a:r>
              <a:rPr lang="cs-CZ" sz="1050" dirty="0">
                <a:solidFill>
                  <a:schemeClr val="tx1"/>
                </a:solidFill>
                <a:cs typeface="Arial" panose="020B0604020202020204" pitchFamily="34" charset="0"/>
              </a:rPr>
              <a:t>,</a:t>
            </a:r>
            <a:r>
              <a:rPr lang="cs-CZ" sz="1050" b="1" dirty="0">
                <a:solidFill>
                  <a:schemeClr val="tx1"/>
                </a:solidFill>
                <a:cs typeface="Arial" panose="020B0604020202020204" pitchFamily="34" charset="0"/>
              </a:rPr>
              <a:t> </a:t>
            </a:r>
            <a:r>
              <a:rPr lang="cs-CZ" sz="1050" dirty="0">
                <a:solidFill>
                  <a:schemeClr val="tx1"/>
                </a:solidFill>
                <a:cs typeface="Arial" panose="020B0604020202020204" pitchFamily="34" charset="0"/>
              </a:rPr>
              <a:t>aby Provozovatel trajektu vyplnil vstupní souhrnné celní prohlášení </a:t>
            </a:r>
            <a:r>
              <a:rPr lang="pt-BR" sz="1050" dirty="0">
                <a:solidFill>
                  <a:schemeClr val="tx1"/>
                </a:solidFill>
                <a:cs typeface="Arial" panose="020B0604020202020204" pitchFamily="34" charset="0"/>
              </a:rPr>
              <a:t>pokud se jedná o nedoprovázené zboží</a:t>
            </a:r>
            <a:r>
              <a:rPr lang="cs-CZ" sz="1050" dirty="0">
                <a:solidFill>
                  <a:schemeClr val="tx1"/>
                </a:solidFill>
                <a:cs typeface="Arial" panose="020B0604020202020204" pitchFamily="34" charset="0"/>
              </a:rPr>
              <a:t>. Požadavek na vstupní souhrnné celní prohlášení pro dovozy do Spojeného království bude postupně zaváděn během 6 měsíců po opuštění EU.</a:t>
            </a:r>
          </a:p>
        </p:txBody>
      </p:sp>
      <p:sp>
        <p:nvSpPr>
          <p:cNvPr id="10" name="Rectangle 9"/>
          <p:cNvSpPr/>
          <p:nvPr/>
        </p:nvSpPr>
        <p:spPr>
          <a:xfrm>
            <a:off x="159095" y="2423009"/>
            <a:ext cx="11861268" cy="79940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POKUD SE EUROTUNEL NEBO PROVOZOVATEL TRAJEKTŮ DOZVÍ, ŽE PŘÍSLUŠNÁ CELNÍ PROHLÁŠENÍ NEBYLA PODÁNA?</a:t>
            </a:r>
          </a:p>
          <a:p>
            <a:pPr defTabSz="914156"/>
            <a:endParaRPr lang="cs-CZ" sz="600" dirty="0">
              <a:solidFill>
                <a:schemeClr val="tx1"/>
              </a:solidFill>
              <a:cs typeface="Arial" panose="020B0604020202020204" pitchFamily="34" charset="0"/>
            </a:endParaRPr>
          </a:p>
          <a:p>
            <a:pPr defTabSz="914156"/>
            <a:r>
              <a:rPr lang="cs-CZ" sz="1050" dirty="0">
                <a:solidFill>
                  <a:schemeClr val="tx1"/>
                </a:solidFill>
              </a:rPr>
              <a:t>Všichni zákazníci musí prohlásit, že prohlášení byla vyplněna, předtím, než budou moci dokončit proces odbavení a nalodění. Provozovatel trajektu / Eurotunelu může získat důvodné přesvědčení, že celní prohlášení  byla podána, pomocí uplatnění všeobecných rezervačních podmínek.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914156"/>
            <a:endParaRPr lang="cs-CZ" sz="1050" b="1" dirty="0">
              <a:solidFill>
                <a:schemeClr val="tx1"/>
              </a:solidFill>
            </a:endParaRPr>
          </a:p>
          <a:p>
            <a:pPr lvl="0" eaLnBrk="0" fontAlgn="base" hangingPunct="0">
              <a:spcBef>
                <a:spcPct val="0"/>
              </a:spcBef>
              <a:spcAft>
                <a:spcPct val="0"/>
              </a:spcAft>
            </a:pPr>
            <a:r>
              <a:rPr lang="cs-CZ"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https://www.gov.uk/guidance/moving-goods-to-and-from-the-eu-through-roll-on-roll-off-locations-including-eurotunel</a:t>
            </a:r>
            <a:endParaRPr lang="cs-CZ" altLang="en-US" sz="1050" dirty="0">
              <a:solidFill>
                <a:schemeClr val="tx1"/>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pPr>
            <a:r>
              <a:rPr lang="cs-CZ" altLang="en-US" sz="1050" dirty="0">
                <a:solidFill>
                  <a:schemeClr val="tx1"/>
                </a:solidFill>
                <a:latin typeface="Segoe UI" panose="020B0502040204020203" pitchFamily="34" charset="0"/>
                <a:cs typeface="Segoe UI" panose="020B0502040204020203" pitchFamily="34" charset="0"/>
              </a:rPr>
              <a:t> </a:t>
            </a:r>
            <a:endParaRPr lang="cs-CZ" sz="1050" dirty="0">
              <a:solidFill>
                <a:schemeClr val="tx1"/>
              </a:solidFill>
              <a:cs typeface="Arial" panose="020B0604020202020204" pitchFamily="34" charset="0"/>
            </a:endParaRPr>
          </a:p>
          <a:p>
            <a:pPr defTabSz="1087834"/>
            <a:endParaRPr lang="cs-CZ" sz="1050" dirty="0">
              <a:solidFill>
                <a:schemeClr val="tx1"/>
              </a:solidFill>
              <a:cs typeface="Arial" panose="020B0604020202020204" pitchFamily="34" charset="0"/>
            </a:endParaRPr>
          </a:p>
          <a:p>
            <a:pPr defTabSz="914156"/>
            <a:endParaRPr lang="cs-CZ" sz="1000" b="1" dirty="0">
              <a:solidFill>
                <a:prstClr val="black"/>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146599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nákladní doprava – plynulost provozu přes místa RoRo při vylodění</a:t>
            </a:r>
          </a:p>
        </p:txBody>
      </p:sp>
      <p:sp>
        <p:nvSpPr>
          <p:cNvPr id="28" name="Rectangle 27"/>
          <p:cNvSpPr/>
          <p:nvPr/>
        </p:nvSpPr>
        <p:spPr>
          <a:xfrm>
            <a:off x="159096" y="4572001"/>
            <a:ext cx="11861268" cy="10994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defTabSz="914156"/>
            <a:endParaRPr lang="cs-CZ" sz="1200" dirty="0">
              <a:solidFill>
                <a:srgbClr val="FF0000"/>
              </a:solidFill>
            </a:endParaRPr>
          </a:p>
          <a:p>
            <a:pPr defTabSz="914156"/>
            <a:endParaRPr lang="cs-CZ" sz="1200" dirty="0">
              <a:solidFill>
                <a:srgbClr val="FF0000"/>
              </a:solidFill>
            </a:endParaRPr>
          </a:p>
          <a:p>
            <a:pPr defTabSz="914156"/>
            <a:endParaRPr lang="cs-CZ" sz="1200" dirty="0">
              <a:solidFill>
                <a:srgbClr val="FF0000"/>
              </a:solidFill>
            </a:endParaRPr>
          </a:p>
          <a:p>
            <a:pPr marL="171450" indent="-171450" defTabSz="914156">
              <a:buFont typeface="Arial" panose="020B0604020202020204" pitchFamily="34" charset="0"/>
              <a:buChar char="•"/>
            </a:pPr>
            <a:endParaRPr lang="cs-CZ" sz="1200" dirty="0">
              <a:solidFill>
                <a:srgbClr val="FF0000"/>
              </a:solidFill>
            </a:endParaRPr>
          </a:p>
        </p:txBody>
      </p:sp>
      <p:sp>
        <p:nvSpPr>
          <p:cNvPr id="35" name="Rectangle 34"/>
          <p:cNvSpPr/>
          <p:nvPr/>
        </p:nvSpPr>
        <p:spPr>
          <a:xfrm>
            <a:off x="159095" y="3974665"/>
            <a:ext cx="11861268" cy="43758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cs typeface="Arial" panose="020B0604020202020204" pitchFamily="34" charset="0"/>
              </a:rPr>
              <a:t>Nepoužije se.</a:t>
            </a:r>
          </a:p>
        </p:txBody>
      </p:sp>
      <p:sp>
        <p:nvSpPr>
          <p:cNvPr id="17" name="Rectangle 16"/>
          <p:cNvSpPr/>
          <p:nvPr/>
        </p:nvSpPr>
        <p:spPr>
          <a:xfrm>
            <a:off x="159096" y="2330449"/>
            <a:ext cx="2175226" cy="154150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endParaRPr lang="cs-CZ" sz="1200" b="1" dirty="0">
              <a:solidFill>
                <a:schemeClr val="tx1"/>
              </a:solidFill>
              <a:cs typeface="Arial" panose="020B0604020202020204" pitchFamily="34" charset="0"/>
            </a:endParaRPr>
          </a:p>
          <a:p>
            <a:pPr defTabSz="914156"/>
            <a:r>
              <a:rPr lang="cs-CZ" sz="1200" dirty="0">
                <a:solidFill>
                  <a:schemeClr val="tx1"/>
                </a:solidFill>
                <a:cs typeface="Arial" panose="020B0604020202020204" pitchFamily="34" charset="0"/>
              </a:rPr>
              <a:t>Nepoužije se.</a:t>
            </a:r>
          </a:p>
        </p:txBody>
      </p:sp>
      <p:sp>
        <p:nvSpPr>
          <p:cNvPr id="20" name="Rectangle 19"/>
          <p:cNvSpPr/>
          <p:nvPr/>
        </p:nvSpPr>
        <p:spPr>
          <a:xfrm>
            <a:off x="2334322" y="2330449"/>
            <a:ext cx="9686041" cy="15415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defTabSz="914156"/>
            <a:r>
              <a:rPr lang="cs-CZ" sz="1200" dirty="0">
                <a:solidFill>
                  <a:schemeClr val="tx1"/>
                </a:solidFill>
                <a:cs typeface="Arial" panose="020B0604020202020204" pitchFamily="34" charset="0"/>
              </a:rPr>
              <a:t>Nepoužije se.</a:t>
            </a:r>
          </a:p>
          <a:p>
            <a:pPr defTabSz="914156"/>
            <a:endParaRPr lang="cs-CZ" sz="1200" dirty="0">
              <a:solidFill>
                <a:schemeClr val="tx1"/>
              </a:solidFill>
              <a:cs typeface="Arial" panose="020B0604020202020204" pitchFamily="34" charset="0"/>
            </a:endParaRPr>
          </a:p>
          <a:p>
            <a:pPr defTabSz="914156"/>
            <a:endParaRPr lang="cs-CZ" sz="1200" dirty="0">
              <a:solidFill>
                <a:schemeClr val="tx1"/>
              </a:solidFill>
              <a:cs typeface="Arial" panose="020B0604020202020204" pitchFamily="34" charset="0"/>
            </a:endParaRPr>
          </a:p>
        </p:txBody>
      </p:sp>
      <p:sp>
        <p:nvSpPr>
          <p:cNvPr id="24" name="Rectangle 23"/>
          <p:cNvSpPr/>
          <p:nvPr/>
        </p:nvSpPr>
        <p:spPr>
          <a:xfrm>
            <a:off x="159096" y="5757334"/>
            <a:ext cx="11861267" cy="4688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 </a:t>
            </a:r>
            <a:endParaRPr lang="cs-CZ" sz="1200" b="1" dirty="0">
              <a:solidFill>
                <a:prstClr val="black"/>
              </a:solidFill>
            </a:endParaRPr>
          </a:p>
          <a:p>
            <a:pPr defTabSz="1087834"/>
            <a:r>
              <a:rPr lang="cs-CZ" sz="1200" dirty="0">
                <a:solidFill>
                  <a:prstClr val="black"/>
                </a:solidFill>
                <a:hlinkClick r:id="rId2"/>
              </a:rPr>
              <a:t>www.gov.uk (partnership pack)</a:t>
            </a:r>
            <a:endParaRPr lang="cs-CZ" sz="1200" dirty="0">
              <a:solidFill>
                <a:prstClr val="black"/>
              </a:solidFill>
            </a:endParaRPr>
          </a:p>
          <a:p>
            <a:pPr defTabSz="914156"/>
            <a:endParaRPr lang="cs-CZ" sz="1000" b="1" dirty="0">
              <a:solidFill>
                <a:srgbClr val="FF0000"/>
              </a:solidFill>
            </a:endParaRPr>
          </a:p>
        </p:txBody>
      </p:sp>
      <p:sp>
        <p:nvSpPr>
          <p:cNvPr id="9" name="Rectangle 8"/>
          <p:cNvSpPr/>
          <p:nvPr/>
        </p:nvSpPr>
        <p:spPr>
          <a:xfrm>
            <a:off x="159095" y="754969"/>
            <a:ext cx="11861268" cy="159839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dirty="0">
                <a:solidFill>
                  <a:schemeClr val="tx1"/>
                </a:solidFill>
              </a:rPr>
              <a:t>Všechna přijíždějící vozidla budou nadále projíždět britskými terminály RORO, od vyloďovací rampy po výjezd z doku / terminálu, stejně volně jako nyní, přičemž:</a:t>
            </a:r>
          </a:p>
          <a:p>
            <a:pPr defTabSz="914156"/>
            <a:endParaRPr lang="cs-CZ" sz="1200" dirty="0">
              <a:solidFill>
                <a:schemeClr val="tx1"/>
              </a:solidFill>
            </a:endParaRPr>
          </a:p>
          <a:p>
            <a:pPr defTabSz="914156"/>
            <a:r>
              <a:rPr lang="cs-CZ" sz="1200" dirty="0">
                <a:solidFill>
                  <a:schemeClr val="tx1"/>
                </a:solidFill>
              </a:rPr>
              <a:t>•  nebude třeba prokazovat v terminálu,</a:t>
            </a:r>
            <a:r>
              <a:rPr lang="cs-CZ" sz="1200" b="1" dirty="0">
                <a:solidFill>
                  <a:schemeClr val="tx1"/>
                </a:solidFill>
              </a:rPr>
              <a:t> </a:t>
            </a:r>
            <a:r>
              <a:rPr lang="cs-CZ" sz="1200" dirty="0">
                <a:solidFill>
                  <a:schemeClr val="tx1"/>
                </a:solidFill>
              </a:rPr>
              <a:t>zda bylo podáno celní prohlášení nebo že je v pořádku jakákoli jiná dokumentace týkající se zboží (například veterinární osvědčení);</a:t>
            </a:r>
          </a:p>
          <a:p>
            <a:pPr defTabSz="914156"/>
            <a:r>
              <a:rPr lang="cs-CZ" sz="1200" dirty="0">
                <a:solidFill>
                  <a:schemeClr val="tx1"/>
                </a:solidFill>
              </a:rPr>
              <a:t>• nebude třeba prokazovat v terminálu,</a:t>
            </a:r>
            <a:r>
              <a:rPr lang="cs-CZ" sz="1200" b="1" dirty="0">
                <a:solidFill>
                  <a:schemeClr val="tx1"/>
                </a:solidFill>
              </a:rPr>
              <a:t> </a:t>
            </a:r>
            <a:r>
              <a:rPr lang="cs-CZ" sz="1200" dirty="0">
                <a:solidFill>
                  <a:schemeClr val="tx1"/>
                </a:solidFill>
              </a:rPr>
              <a:t>zda dopravce má nezbytné povolení (pokud je potřeba) používat britské silnice nebo zda má řidič platný řidičský průkaz;</a:t>
            </a:r>
          </a:p>
          <a:p>
            <a:r>
              <a:rPr lang="cs-CZ" sz="1200" dirty="0">
                <a:solidFill>
                  <a:schemeClr val="tx1"/>
                </a:solidFill>
              </a:rPr>
              <a:t>• nebude třeba zastavit, pokud jim celní stráž nebo pracovníci Port Health Authority na svých místech pro výběr nedají pokyn k zastavení (nebo k vyložení). V případě zastavení bude nutné prokázat, že byla učiněna příslušná celní prohlášení. </a:t>
            </a:r>
          </a:p>
          <a:p>
            <a:pPr defTabSz="914156"/>
            <a:r>
              <a:rPr lang="cs-CZ" sz="1200" dirty="0">
                <a:solidFill>
                  <a:schemeClr val="tx1"/>
                </a:solidFill>
              </a:rPr>
              <a:t>•  nebude žádná změna v tom, jak celní stráž funguje na svých místech pro výběr, s tím, že vozidla budou nadále neverbálními prostředky naváděna mimo tok provozu na kontrolní plochy.</a:t>
            </a:r>
          </a:p>
        </p:txBody>
      </p:sp>
      <p:sp>
        <p:nvSpPr>
          <p:cNvPr id="2" name="Slide Number Placeholder 1"/>
          <p:cNvSpPr>
            <a:spLocks noGrp="1"/>
          </p:cNvSpPr>
          <p:nvPr>
            <p:ph type="sldNum" sz="quarter" idx="12"/>
          </p:nvPr>
        </p:nvSpPr>
        <p:spPr>
          <a:xfrm>
            <a:off x="11061576" y="6356350"/>
            <a:ext cx="602340" cy="365125"/>
          </a:xfrm>
        </p:spPr>
        <p:txBody>
          <a:bodyPr/>
          <a:lstStyle/>
          <a:p>
            <a:fld id="{CB8872E7-E8E3-4D11-9C66-3A8487BE4944}" type="slidenum">
              <a:rPr lang="cs-CZ" smtClean="0">
                <a:solidFill>
                  <a:prstClr val="black">
                    <a:tint val="75000"/>
                  </a:prstClr>
                </a:solidFill>
              </a:rPr>
              <a:pPr/>
              <a:t>25</a:t>
            </a:fld>
            <a:endParaRPr lang="cs-CZ" dirty="0">
              <a:solidFill>
                <a:prstClr val="black">
                  <a:tint val="75000"/>
                </a:prstClr>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i="1" dirty="0"/>
              <a:t>ÚŘEDNÍ DOK. </a:t>
            </a:r>
          </a:p>
        </p:txBody>
      </p:sp>
    </p:spTree>
    <p:extLst>
      <p:ext uri="{BB962C8B-B14F-4D97-AF65-F5344CB8AC3E}">
        <p14:creationId xmlns:p14="http://schemas.microsoft.com/office/powerpoint/2010/main" val="2290902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670628"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000" b="1" dirty="0">
                <a:latin typeface="+mn-lt"/>
              </a:rPr>
              <a:t>Ukončení dovozu – požadavky na britské dovozce</a:t>
            </a:r>
            <a:br>
              <a:rPr lang="cs-CZ" sz="4000" b="1" dirty="0">
                <a:latin typeface="+mn-lt"/>
              </a:rPr>
            </a:br>
            <a:r>
              <a:rPr lang="cs-CZ" sz="4000" b="1" dirty="0">
                <a:latin typeface="+mn-lt"/>
              </a:rPr>
              <a:t/>
            </a:r>
            <a:br>
              <a:rPr lang="cs-CZ" sz="4000" b="1" dirty="0">
                <a:latin typeface="+mn-lt"/>
              </a:rPr>
            </a:br>
            <a:r>
              <a:rPr lang="cs-CZ" sz="4000" b="1" dirty="0">
                <a:latin typeface="+mn-lt"/>
              </a:rPr>
              <a:t/>
            </a:r>
            <a:br>
              <a:rPr lang="cs-CZ" sz="4000" b="1" dirty="0">
                <a:latin typeface="+mn-lt"/>
              </a:rPr>
            </a:br>
            <a:endParaRPr lang="cs-CZ"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26</a:t>
            </a:fld>
            <a:endParaRPr lang="en-GB" dirty="0"/>
          </a:p>
        </p:txBody>
      </p:sp>
      <p:sp>
        <p:nvSpPr>
          <p:cNvPr id="3" name="Footer Placeholder 2"/>
          <p:cNvSpPr>
            <a:spLocks noGrp="1"/>
          </p:cNvSpPr>
          <p:nvPr>
            <p:ph type="ftr" sz="quarter" idx="11"/>
          </p:nvPr>
        </p:nvSpPr>
        <p:spPr>
          <a:xfrm>
            <a:off x="7924800" y="6356350"/>
            <a:ext cx="4114800" cy="365125"/>
          </a:xfrm>
        </p:spPr>
        <p:txBody>
          <a:bodyPr/>
          <a:lstStyle/>
          <a:p>
            <a:r>
              <a:rPr lang="en-GB"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995586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 </a:t>
            </a:r>
          </a:p>
          <a:p>
            <a:pPr lvl="0" eaLnBrk="0" fontAlgn="base" hangingPunct="0">
              <a:spcBef>
                <a:spcPct val="0"/>
              </a:spcBef>
              <a:spcAft>
                <a:spcPct val="0"/>
              </a:spcAft>
            </a:pPr>
            <a:r>
              <a:rPr lang="cs-CZ" altLang="en-US" sz="1050" dirty="0">
                <a:solidFill>
                  <a:schemeClr val="tx1"/>
                </a:solidFill>
                <a:cs typeface="Segoe UI" panose="020B0502040204020203" pitchFamily="34" charset="0"/>
                <a:hlinkClick r:id="rId2"/>
              </a:rPr>
              <a:t>https://www.gov.uk/guidance/moving-goods-to-and-from-the-eu-through-roll-on-roll-off-locations-including-eurotunel</a:t>
            </a:r>
            <a:endParaRPr lang="cs-CZ" altLang="en-US" sz="1050" dirty="0">
              <a:solidFill>
                <a:schemeClr val="tx1"/>
              </a:solidFill>
              <a:cs typeface="Segoe UI" panose="020B0502040204020203" pitchFamily="34" charset="0"/>
            </a:endParaRPr>
          </a:p>
          <a:p>
            <a:pPr lvl="0" eaLnBrk="0" fontAlgn="base" hangingPunct="0">
              <a:spcBef>
                <a:spcPct val="0"/>
              </a:spcBef>
              <a:spcAft>
                <a:spcPct val="0"/>
              </a:spcAft>
            </a:pPr>
            <a:r>
              <a:rPr lang="cs-CZ" altLang="en-US" sz="1050" dirty="0">
                <a:solidFill>
                  <a:schemeClr val="tx1"/>
                </a:solidFill>
                <a:cs typeface="Segoe UI" panose="020B0502040204020203" pitchFamily="34" charset="0"/>
              </a:rPr>
              <a:t> </a:t>
            </a:r>
            <a:r>
              <a:rPr lang="cs-CZ" sz="1050" dirty="0">
                <a:solidFill>
                  <a:schemeClr val="tx1"/>
                </a:solidFill>
                <a:hlinkClick r:id="rId3"/>
              </a:rPr>
              <a:t>https://www.gov.uk/guidance/import-declaration-completion-guide</a:t>
            </a:r>
            <a:endParaRPr lang="cs-CZ" sz="1050" dirty="0">
              <a:solidFill>
                <a:schemeClr val="tx1"/>
              </a:solidFill>
            </a:endParaRPr>
          </a:p>
          <a:p>
            <a:pPr defTabSz="1087834"/>
            <a:r>
              <a:rPr lang="cs-CZ" sz="1050" dirty="0">
                <a:solidFill>
                  <a:schemeClr val="tx1"/>
                </a:solidFill>
                <a:hlinkClick r:id="rId4"/>
              </a:rPr>
              <a:t>https://www.gov.uk/government/collections/chief-user-guides-and-technical-specifications</a:t>
            </a:r>
            <a:endParaRPr lang="cs-CZ" sz="1050" dirty="0">
              <a:solidFill>
                <a:schemeClr val="tx1"/>
              </a:solidFill>
            </a:endParaRPr>
          </a:p>
          <a:p>
            <a:pPr defTabSz="1087834"/>
            <a:r>
              <a:rPr lang="cs-CZ" altLang="en-US" sz="1050" dirty="0">
                <a:solidFill>
                  <a:schemeClr val="tx1"/>
                </a:solidFill>
                <a:cs typeface="Segoe UI" panose="020B0502040204020203" pitchFamily="34" charset="0"/>
              </a:rPr>
              <a:t> </a:t>
            </a:r>
          </a:p>
          <a:p>
            <a:pPr lvl="0" defTabSz="1087834"/>
            <a:endParaRPr lang="cs-CZ" altLang="en-US" dirty="0">
              <a:solidFill>
                <a:schemeClr val="tx1"/>
              </a:solidFill>
              <a:latin typeface="Arial" panose="020B0604020202020204" pitchFamily="34" charset="0"/>
            </a:endParaRPr>
          </a:p>
          <a:p>
            <a:pPr defTabSz="1087834"/>
            <a:endParaRPr lang="cs-CZ"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a:t>
            </a:r>
            <a:r>
              <a:rPr lang="cs-CZ" sz="1200" b="1" dirty="0" smtClean="0">
                <a:solidFill>
                  <a:prstClr val="black"/>
                </a:solidFill>
              </a:rPr>
              <a:t>dovozu</a:t>
            </a:r>
            <a:endParaRPr lang="cs-CZ" sz="1200" b="1" dirty="0">
              <a:solidFill>
                <a:prstClr val="black"/>
              </a:solidFill>
            </a:endParaRPr>
          </a:p>
          <a:p>
            <a:pPr>
              <a:defRPr/>
            </a:pPr>
            <a:r>
              <a:rPr lang="cs-CZ" b="1" dirty="0">
                <a:solidFill>
                  <a:schemeClr val="dk1"/>
                </a:solidFill>
                <a:cs typeface="Arial" panose="020B0604020202020204" pitchFamily="34" charset="0"/>
              </a:rPr>
              <a:t>Dovozce nebo jeho jmenovaný zástupce potvrzuje, že zboží dorazilo a je k dispozici pro předložení k celnímu řízení</a:t>
            </a:r>
            <a:endParaRPr lang="cs-CZ"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 BY MĚL BÝT ZAJIŠTĚN PŘÍJEZD ZBOŽÍ?</a:t>
            </a:r>
          </a:p>
          <a:p>
            <a:pPr defTabSz="914156"/>
            <a:endParaRPr lang="cs-CZ" sz="1050" b="1" dirty="0">
              <a:solidFill>
                <a:prstClr val="black"/>
              </a:solidFill>
            </a:endParaRPr>
          </a:p>
          <a:p>
            <a:pPr defTabSz="914156"/>
            <a:r>
              <a:rPr lang="cs-CZ" altLang="en-GB" sz="1050" b="1" dirty="0">
                <a:solidFill>
                  <a:schemeClr val="tx1"/>
                </a:solidFill>
              </a:rPr>
              <a:t>Úplné nebo zjednodušené celní prohlášení musí být doručeno do půlnoci následujícího pracovního dne po fyzickém překročení hranice</a:t>
            </a:r>
            <a:r>
              <a:rPr lang="cs-CZ" sz="1050" dirty="0">
                <a:solidFill>
                  <a:schemeClr val="tx1"/>
                </a:solidFill>
              </a:rPr>
              <a:t>. </a:t>
            </a:r>
          </a:p>
          <a:p>
            <a:pPr defTabSz="914156"/>
            <a:endParaRPr lang="cs-CZ" sz="1050" dirty="0">
              <a:solidFill>
                <a:schemeClr val="tx1"/>
              </a:solidFill>
              <a:cs typeface="Arial" panose="020B0604020202020204" pitchFamily="34" charset="0"/>
            </a:endParaRPr>
          </a:p>
          <a:p>
            <a:pPr algn="just"/>
            <a:r>
              <a:rPr lang="cs-CZ" sz="1050" dirty="0">
                <a:solidFill>
                  <a:schemeClr val="tx1"/>
                </a:solidFill>
                <a:cs typeface="Arial" panose="020B0604020202020204" pitchFamily="34" charset="0"/>
              </a:rPr>
              <a:t>Přepravní společnost musí komunikovat s dovozcem nebo jeho jmenovaným zástupcem, aby potvrdila, že zboží dorazilo do Spojeného království. To umožní dovozci nebo jemu určenému zástupci aktualizovat status předběžně podaného celního prohlášení v systémech HMRC a potvrdit, že zboží dorazilo. To je třeba provést do půlnoci následujícího pracovního dne po překročení hranice, i když doporučujeme to provést co nejdříve.</a:t>
            </a:r>
          </a:p>
          <a:p>
            <a:pPr algn="just"/>
            <a:endParaRPr lang="cs-CZ" sz="800" dirty="0">
              <a:solidFill>
                <a:schemeClr val="tx1"/>
              </a:solidFill>
              <a:cs typeface="Arial" panose="020B0604020202020204" pitchFamily="34" charset="0"/>
            </a:endParaRPr>
          </a:p>
          <a:p>
            <a:pPr algn="just"/>
            <a:r>
              <a:rPr lang="cs-CZ" sz="1050" dirty="0">
                <a:solidFill>
                  <a:schemeClr val="tx1"/>
                </a:solidFill>
                <a:cs typeface="Arial" panose="020B0604020202020204" pitchFamily="34" charset="0"/>
              </a:rPr>
              <a:t>Po podání celního prohlášení může být dovozce / jeho zástupce kontaktován, aby podal další informace. Jsou-li požadovány kontroly dokumentů, prohlášení a dokumenty musí být poslány na adresu NCH@hmrc.gov.uk co nejdříve. </a:t>
            </a:r>
          </a:p>
          <a:p>
            <a:pPr algn="just"/>
            <a:endParaRPr lang="cs-CZ" altLang="en-GB" sz="1050" b="1" dirty="0">
              <a:solidFill>
                <a:schemeClr val="tx1"/>
              </a:solidFill>
            </a:endParaRPr>
          </a:p>
          <a:p>
            <a:r>
              <a:rPr lang="cs-CZ" altLang="en-GB" sz="1050" b="1" dirty="0">
                <a:solidFill>
                  <a:schemeClr val="tx1"/>
                </a:solidFill>
              </a:rPr>
              <a:t>V případě prohlášení EIDR – </a:t>
            </a:r>
            <a:r>
              <a:rPr lang="cs-CZ" sz="1050" b="1" dirty="0">
                <a:solidFill>
                  <a:schemeClr val="tx1"/>
                </a:solidFill>
                <a:cs typeface="Arial" panose="020B0604020202020204" pitchFamily="34" charset="0"/>
              </a:rPr>
              <a:t>bude mít za to, že zboží dorazilo, když překročí hranici</a:t>
            </a:r>
            <a:r>
              <a:rPr lang="cs-CZ" altLang="en-GB" sz="1050" b="1" dirty="0">
                <a:solidFill>
                  <a:schemeClr val="tx1"/>
                </a:solidFill>
              </a:rPr>
              <a:t>.</a:t>
            </a:r>
          </a:p>
          <a:p>
            <a:pPr algn="just"/>
            <a:endParaRPr lang="cs-CZ" sz="1050" dirty="0">
              <a:solidFill>
                <a:schemeClr val="tx1"/>
              </a:solidFill>
              <a:cs typeface="Arial" panose="020B0604020202020204" pitchFamily="34" charset="0"/>
            </a:endParaRPr>
          </a:p>
          <a:p>
            <a:r>
              <a:rPr lang="cs-CZ" sz="1050" dirty="0">
                <a:solidFill>
                  <a:schemeClr val="tx1"/>
                </a:solidFill>
                <a:cs typeface="Calibri"/>
              </a:rPr>
              <a:t>V případě úplného celního prohlášení budou dovozní clo, spotřební daň a dovozní DPH spočítány a budou splatné po oznámení příjezdu zboží a schválení vstupu. Obchodníci mohou platit prostřednictvím systému odkladu platby cla (Duty Deferment Scheme - DDS) nebo systému flexibilního účtování (Flexible Accounting System - FAS). U dovozů nepodléhajících zvláštním režimům mohou obchodníci registrovaní k DPH odložit dovozní DPH, jak to umožňuje celní režim, a vyúčtovat ji ve svém přiznání k DPH</a:t>
            </a:r>
            <a:r>
              <a:rPr lang="cs-CZ" sz="1050" dirty="0" smtClean="0">
                <a:solidFill>
                  <a:schemeClr val="tx1"/>
                </a:solidFill>
                <a:cs typeface="Calibri"/>
              </a:rPr>
              <a:t>.</a:t>
            </a:r>
            <a:endParaRPr lang="cs-CZ" sz="1050" dirty="0">
              <a:solidFill>
                <a:schemeClr val="tx1"/>
              </a:solidFill>
              <a:cs typeface="Arial" panose="020B0604020202020204" pitchFamily="34" charset="0"/>
            </a:endParaRPr>
          </a:p>
          <a:p>
            <a:endParaRPr lang="cs-CZ" sz="800" dirty="0">
              <a:solidFill>
                <a:schemeClr val="tx1"/>
              </a:solidFill>
              <a:cs typeface="Calibri"/>
            </a:endParaRPr>
          </a:p>
          <a:p>
            <a:r>
              <a:rPr lang="cs-CZ" sz="1050" dirty="0">
                <a:solidFill>
                  <a:schemeClr val="tx1"/>
                </a:solidFill>
                <a:cs typeface="Calibri"/>
              </a:rPr>
              <a:t>V případě Přechodných zjednodušených postupů (TSP) budete moc odložit platbu splatného dovozního cla, spotřební daně a dovozní DPH. To vyžaduje účet pro odklad cla a finanční garanci poskytnou pro veškerá odkládaná cla. Obchodníci registrovaní k DPH mohou odložit platbu dovozní DPH a vyúčtovat ji ve svém přiznání k DPH. </a:t>
            </a:r>
          </a:p>
          <a:p>
            <a:pPr lvl="1" defTabSz="914156"/>
            <a:endParaRPr lang="cs-CZ" sz="1200" dirty="0">
              <a:solidFill>
                <a:prstClr val="black"/>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U ZBOŽÍ NENÍ POTVRZEN PŘÍJEZD?</a:t>
            </a:r>
          </a:p>
          <a:p>
            <a:pPr algn="just"/>
            <a:endParaRPr lang="cs-CZ" sz="1050" dirty="0">
              <a:solidFill>
                <a:schemeClr val="tx1"/>
              </a:solidFill>
              <a:cs typeface="Arial" panose="020B0604020202020204" pitchFamily="34" charset="0"/>
            </a:endParaRPr>
          </a:p>
          <a:p>
            <a:pPr algn="just"/>
            <a:r>
              <a:rPr lang="cs-CZ" sz="1050" dirty="0">
                <a:solidFill>
                  <a:schemeClr val="tx1"/>
                </a:solidFill>
                <a:cs typeface="Arial" panose="020B0604020202020204" pitchFamily="34" charset="0"/>
              </a:rPr>
              <a:t>Zboží nebude legálně předloženo k celnímu řízení a nebude odbaveno. </a:t>
            </a: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cs-CZ" smtClean="0">
                <a:solidFill>
                  <a:prstClr val="black">
                    <a:tint val="75000"/>
                  </a:prstClr>
                </a:solidFill>
              </a:rPr>
              <a:pPr/>
              <a:t>27</a:t>
            </a:fld>
            <a:endParaRPr lang="cs-CZ" dirty="0">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algn="just"/>
            <a:endParaRPr lang="cs-CZ" sz="1050" dirty="0">
              <a:solidFill>
                <a:schemeClr val="tx1"/>
              </a:solidFill>
              <a:cs typeface="Arial" panose="020B0604020202020204" pitchFamily="34" charset="0"/>
            </a:endParaRPr>
          </a:p>
          <a:p>
            <a:pPr algn="just">
              <a:spcAft>
                <a:spcPts val="0"/>
              </a:spcAft>
            </a:pPr>
            <a:r>
              <a:rPr lang="cs-CZ" sz="1050" dirty="0">
                <a:solidFill>
                  <a:schemeClr val="tx1"/>
                </a:solidFill>
                <a:cs typeface="Arial" panose="020B0604020202020204" pitchFamily="34" charset="0"/>
              </a:rPr>
              <a:t>Dovozce nebo jím určený zástupce musí aktualizovat status celního prohlášení, aby potvrdil, že zboží dorazilo. </a:t>
            </a:r>
          </a:p>
          <a:p>
            <a:pPr algn="just"/>
            <a:r>
              <a:rPr lang="cs-CZ" sz="1050" dirty="0">
                <a:solidFill>
                  <a:schemeClr val="tx1"/>
                </a:solidFill>
                <a:cs typeface="Arial" panose="020B0604020202020204" pitchFamily="34" charset="0"/>
              </a:rPr>
              <a:t>To je třeba provést do půlnoci následujícího pracovního dne po překročení hranice, i když doporučujeme to provést co nejdříve.</a:t>
            </a:r>
          </a:p>
          <a:p>
            <a:pPr algn="just"/>
            <a:endParaRPr lang="cs-CZ" sz="1050" dirty="0">
              <a:solidFill>
                <a:schemeClr val="tx1"/>
              </a:solidFill>
              <a:cs typeface="Arial" panose="020B0604020202020204" pitchFamily="34" charset="0"/>
            </a:endParaRPr>
          </a:p>
          <a:p>
            <a:pPr algn="just">
              <a:spcAft>
                <a:spcPts val="0"/>
              </a:spcAft>
            </a:pPr>
            <a:r>
              <a:rPr lang="cs-CZ" sz="1050" dirty="0">
                <a:solidFill>
                  <a:schemeClr val="tx1"/>
                </a:solidFill>
                <a:cs typeface="Arial" panose="020B0604020202020204" pitchFamily="34" charset="0"/>
              </a:rPr>
              <a:t>Obchodníci používající EIDR jsou od tohoto kroku osvobozeni, protože se bude „mít za to“, že zboží dorazilo, když překročí hranici.</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NUTNÉ POTVRDIT, ŽE ZBOŽÍ DORAZILO?</a:t>
            </a:r>
          </a:p>
          <a:p>
            <a:pPr algn="just" defTabSz="914156"/>
            <a:endParaRPr lang="cs-CZ" sz="1050"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Dovozce nebo jím jmenovaný zástupce je povinen předložit oznámení o příjezdu, které prokazuje, že zboží bylo dovezeno do Spojeného království. To umožňuje úřadu HMRC, aby měl informace o tom, že zboží dorazilo, a podle toho může pak aktualizovat své datové systémy. </a:t>
            </a:r>
          </a:p>
          <a:p>
            <a:pPr algn="just" defTabSz="914156"/>
            <a:endParaRPr lang="cs-CZ" sz="1050" dirty="0">
              <a:solidFill>
                <a:schemeClr val="tx1"/>
              </a:solidFill>
              <a:cs typeface="Arial" panose="020B0604020202020204" pitchFamily="34" charset="0"/>
            </a:endParaRPr>
          </a:p>
          <a:p>
            <a:pPr algn="just" defTabSz="914156"/>
            <a:r>
              <a:rPr lang="cs-CZ"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cs-CZ" dirty="0"/>
              <a:t>ÚŘEDNÍ DOK. </a:t>
            </a:r>
          </a:p>
        </p:txBody>
      </p:sp>
    </p:spTree>
    <p:extLst>
      <p:ext uri="{BB962C8B-B14F-4D97-AF65-F5344CB8AC3E}">
        <p14:creationId xmlns:p14="http://schemas.microsoft.com/office/powerpoint/2010/main" val="6969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 </a:t>
            </a:r>
          </a:p>
          <a:p>
            <a:pPr lvl="0" eaLnBrk="0" fontAlgn="base" hangingPunct="0">
              <a:spcBef>
                <a:spcPct val="0"/>
              </a:spcBef>
              <a:spcAft>
                <a:spcPct val="0"/>
              </a:spcAft>
            </a:pPr>
            <a:r>
              <a:rPr lang="cs-CZ" altLang="en-US" sz="1050" dirty="0">
                <a:solidFill>
                  <a:schemeClr val="tx1"/>
                </a:solidFill>
                <a:cs typeface="Segoe UI" panose="020B0502040204020203" pitchFamily="34" charset="0"/>
                <a:hlinkClick r:id="rId2"/>
              </a:rPr>
              <a:t>https://www.gov.uk/guidance/moving-goods-to-and-from-the-eu-through-roll-on-roll-off-locations-including-eurotunel</a:t>
            </a:r>
            <a:endParaRPr lang="cs-CZ" altLang="en-US" sz="1050" dirty="0">
              <a:solidFill>
                <a:schemeClr val="tx1"/>
              </a:solidFill>
              <a:cs typeface="Segoe UI" panose="020B0502040204020203" pitchFamily="34" charset="0"/>
            </a:endParaRPr>
          </a:p>
          <a:p>
            <a:pPr lvl="0" eaLnBrk="0" fontAlgn="base" hangingPunct="0">
              <a:spcBef>
                <a:spcPct val="0"/>
              </a:spcBef>
              <a:spcAft>
                <a:spcPct val="0"/>
              </a:spcAft>
            </a:pPr>
            <a:r>
              <a:rPr lang="cs-CZ" sz="1050" dirty="0">
                <a:solidFill>
                  <a:schemeClr val="tx1"/>
                </a:solidFill>
                <a:hlinkClick r:id="rId3"/>
              </a:rPr>
              <a:t>https://www.gov.uk/guidance/import-declaration-completion-guide</a:t>
            </a:r>
            <a:endParaRPr lang="cs-CZ" sz="1050" dirty="0">
              <a:solidFill>
                <a:schemeClr val="tx1"/>
              </a:solidFill>
            </a:endParaRPr>
          </a:p>
          <a:p>
            <a:pPr defTabSz="1087834"/>
            <a:r>
              <a:rPr lang="cs-CZ" sz="1050" dirty="0">
                <a:solidFill>
                  <a:schemeClr val="tx1"/>
                </a:solidFill>
                <a:hlinkClick r:id="rId4"/>
              </a:rPr>
              <a:t>https://www.gov.uk/government/collections/chief-user-guides-and-technical-specifications</a:t>
            </a:r>
            <a:endParaRPr lang="cs-CZ" sz="1050" dirty="0">
              <a:solidFill>
                <a:schemeClr val="tx1"/>
              </a:solidFill>
            </a:endParaRPr>
          </a:p>
          <a:p>
            <a:pPr defTabSz="1087834"/>
            <a:r>
              <a:rPr lang="cs-CZ" altLang="en-US" sz="1050" dirty="0">
                <a:solidFill>
                  <a:schemeClr val="tx1"/>
                </a:solidFill>
                <a:cs typeface="Segoe UI" panose="020B0502040204020203" pitchFamily="34" charset="0"/>
              </a:rPr>
              <a:t> </a:t>
            </a:r>
          </a:p>
          <a:p>
            <a:pPr lvl="0" defTabSz="1087834"/>
            <a:endParaRPr lang="cs-CZ" altLang="en-US" dirty="0">
              <a:solidFill>
                <a:schemeClr val="tx1"/>
              </a:solidFill>
              <a:latin typeface="Arial" panose="020B0604020202020204" pitchFamily="34" charset="0"/>
            </a:endParaRPr>
          </a:p>
          <a:p>
            <a:pPr defTabSz="1087834"/>
            <a:endParaRPr lang="cs-CZ"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a:t>
            </a:r>
            <a:r>
              <a:rPr lang="cs-CZ" sz="1200" b="1" dirty="0" smtClean="0">
                <a:solidFill>
                  <a:prstClr val="black"/>
                </a:solidFill>
              </a:rPr>
              <a:t>dovozu</a:t>
            </a:r>
            <a:endParaRPr lang="cs-CZ" sz="1200" b="1" dirty="0">
              <a:solidFill>
                <a:prstClr val="black"/>
              </a:solidFill>
            </a:endParaRPr>
          </a:p>
          <a:p>
            <a:pPr>
              <a:defRPr/>
            </a:pPr>
            <a:r>
              <a:rPr lang="cs-CZ" b="1" dirty="0">
                <a:solidFill>
                  <a:schemeClr val="dk1"/>
                </a:solidFill>
                <a:cs typeface="Arial" panose="020B0604020202020204" pitchFamily="34" charset="0"/>
              </a:rPr>
              <a:t>Přepravní společnost – při vylodění z trajektu / opuštění vlaku Le Shuttle</a:t>
            </a:r>
            <a:endParaRPr lang="cs-CZ"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cs-CZ" sz="1400" dirty="0">
                <a:solidFill>
                  <a:schemeClr val="tx1"/>
                </a:solidFill>
              </a:rPr>
              <a:t>U veškerého provozu procházejícího místem RoRo, bez ohledu na jeho původ, je dovozce nebo zástupce povinen:</a:t>
            </a:r>
          </a:p>
          <a:p>
            <a:endParaRPr lang="cs-CZ" sz="1400" dirty="0">
              <a:solidFill>
                <a:schemeClr val="tx1"/>
              </a:solidFill>
            </a:endParaRPr>
          </a:p>
          <a:p>
            <a:pPr marL="285750" lvl="0" indent="-285750">
              <a:buFont typeface="Arial" panose="020B0604020202020204" pitchFamily="34" charset="0"/>
              <a:buChar char="•"/>
            </a:pPr>
            <a:r>
              <a:rPr lang="cs-CZ" sz="1400" dirty="0">
                <a:solidFill>
                  <a:schemeClr val="tx1"/>
                </a:solidFill>
              </a:rPr>
              <a:t>Podat předem celní prohlášení (úplné, zjednodušené nebo TSP) před příjezdem do přístavu v EU, odkud bude odjíždět, </a:t>
            </a:r>
            <a:r>
              <a:rPr lang="cs-CZ" sz="1400" b="1" u="sng" dirty="0">
                <a:solidFill>
                  <a:schemeClr val="tx1"/>
                </a:solidFill>
              </a:rPr>
              <a:t>a</a:t>
            </a:r>
            <a:r>
              <a:rPr lang="cs-CZ" sz="1400" dirty="0">
                <a:solidFill>
                  <a:schemeClr val="tx1"/>
                </a:solidFill>
              </a:rPr>
              <a:t> zajistit, že toto prohlášení „dorazí“ do konce pracovní doby pracovního dne po příjezdu zboží do Spojeného království (pokud není využit standardní postup TSP).</a:t>
            </a:r>
          </a:p>
          <a:p>
            <a:pPr lvl="0"/>
            <a:endParaRPr lang="cs-CZ" sz="1400" dirty="0">
              <a:solidFill>
                <a:schemeClr val="tx1"/>
              </a:solidFill>
            </a:endParaRPr>
          </a:p>
          <a:p>
            <a:pPr marL="285750" lvl="0" indent="-285750">
              <a:buFont typeface="Arial" panose="020B0604020202020204" pitchFamily="34" charset="0"/>
              <a:buChar char="•"/>
            </a:pPr>
            <a:r>
              <a:rPr lang="cs-CZ" sz="1400" b="1" u="sng" dirty="0">
                <a:solidFill>
                  <a:schemeClr val="tx1"/>
                </a:solidFill>
              </a:rPr>
              <a:t>Přepravní firma musí zastavit při příjezdu pouze v případě, že dostane pokyn od pracovníka celní stráže, a bude to za účelem bezpečnostních kontrol nebo kontrol zaměření proti pašování </a:t>
            </a:r>
            <a:r>
              <a:rPr lang="cs-CZ" sz="1400" b="1" u="sng" dirty="0" smtClean="0">
                <a:solidFill>
                  <a:schemeClr val="tx1"/>
                </a:solidFill>
              </a:rPr>
              <a:t>zboží.</a:t>
            </a:r>
            <a:endParaRPr lang="cs-CZ" sz="1400" b="1" u="sng" dirty="0">
              <a:solidFill>
                <a:schemeClr val="tx1"/>
              </a:solidFill>
            </a:endParaRPr>
          </a:p>
          <a:p>
            <a:pPr marL="285750" lvl="0" indent="-285750">
              <a:buFont typeface="Arial" panose="020B0604020202020204" pitchFamily="34" charset="0"/>
              <a:buChar char="•"/>
            </a:pPr>
            <a:endParaRPr lang="cs-CZ" sz="1400" b="1" u="sng" dirty="0">
              <a:solidFill>
                <a:schemeClr val="tx1"/>
              </a:solidFill>
            </a:endParaRPr>
          </a:p>
          <a:p>
            <a:pPr marL="285750" lvl="0" indent="-285750">
              <a:buFont typeface="Arial" panose="020B0604020202020204" pitchFamily="34" charset="0"/>
              <a:buChar char="•"/>
            </a:pPr>
            <a:r>
              <a:rPr lang="cs-CZ" sz="1400" b="1" u="sng" dirty="0">
                <a:solidFill>
                  <a:schemeClr val="tx1"/>
                </a:solidFill>
              </a:rPr>
              <a:t>Přepravní firma nebude povinna hlásit se na pracovišti ve vnitrozemí za účelem provedení celní kontroly, s výjimkou požadavku, aby byl pohyb CTC ukončen v celním úřadu určení nebo na povoleném místě, nebo pokud je zboží identifikováno jako od vysoce rizikového obchodníka, když může být nařízeno, aby zboží bylo dopraveno na vnitrozemské stanoviště pro předběžné </a:t>
            </a:r>
            <a:r>
              <a:rPr lang="cs-CZ" sz="1400" b="1" u="sng" dirty="0" smtClean="0">
                <a:solidFill>
                  <a:schemeClr val="tx1"/>
                </a:solidFill>
              </a:rPr>
              <a:t>odbavení.</a:t>
            </a:r>
            <a:endParaRPr lang="cs-CZ" sz="1400" b="1" u="sng" dirty="0">
              <a:solidFill>
                <a:schemeClr val="tx1"/>
              </a:solidFill>
            </a:endParaRPr>
          </a:p>
          <a:p>
            <a:pPr lvl="0"/>
            <a:endParaRPr lang="cs-CZ" sz="1400" dirty="0">
              <a:solidFill>
                <a:schemeClr val="tx1"/>
              </a:solidFill>
            </a:endParaRPr>
          </a:p>
          <a:p>
            <a:pPr lvl="0"/>
            <a:r>
              <a:rPr lang="cs-CZ" sz="1400" dirty="0">
                <a:solidFill>
                  <a:schemeClr val="tx1"/>
                </a:solidFill>
              </a:rPr>
              <a:t>Průvodní doklad pro tranzit (TAD) CTC může nahradit předem podané celní prohlášení a umožnit zboží splnit kritéria pro podání </a:t>
            </a:r>
            <a:r>
              <a:rPr lang="cs-CZ" sz="1400" dirty="0" smtClean="0">
                <a:solidFill>
                  <a:schemeClr val="tx1"/>
                </a:solidFill>
              </a:rPr>
              <a:t>předem.</a:t>
            </a:r>
            <a:endParaRPr lang="cs-CZ" sz="1400" dirty="0">
              <a:solidFill>
                <a:schemeClr val="tx1"/>
              </a:solidFill>
            </a:endParaRPr>
          </a:p>
          <a:p>
            <a:pPr lvl="1" defTabSz="914156"/>
            <a:endParaRPr lang="cs-CZ" sz="1200" dirty="0">
              <a:solidFill>
                <a:schemeClr val="tx1"/>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NENÍ POTVRZENO, ŽE ZBOŽÍ DORAZILO, V SYSTÉMECH ÚŘADU HMRC?</a:t>
            </a:r>
          </a:p>
          <a:p>
            <a:pPr algn="just"/>
            <a:endParaRPr lang="cs-CZ" sz="1050" dirty="0">
              <a:solidFill>
                <a:schemeClr val="tx1"/>
              </a:solidFill>
              <a:cs typeface="Arial" panose="020B0604020202020204" pitchFamily="34" charset="0"/>
            </a:endParaRPr>
          </a:p>
          <a:p>
            <a:pPr algn="just"/>
            <a:r>
              <a:rPr lang="cs-CZ" sz="1200" dirty="0">
                <a:solidFill>
                  <a:schemeClr val="tx1"/>
                </a:solidFill>
                <a:cs typeface="Arial" panose="020B0604020202020204" pitchFamily="34" charset="0"/>
              </a:rPr>
              <a:t>Zboží nebude legálně předloženo k celnímu řízení a nebude „odbaveno“ v systémech </a:t>
            </a:r>
            <a:r>
              <a:rPr lang="cs-CZ" sz="1200" dirty="0" smtClean="0">
                <a:solidFill>
                  <a:schemeClr val="tx1"/>
                </a:solidFill>
                <a:cs typeface="Arial" panose="020B0604020202020204" pitchFamily="34" charset="0"/>
              </a:rPr>
              <a:t>úřadu </a:t>
            </a:r>
            <a:r>
              <a:rPr lang="cs-CZ" sz="1200" dirty="0">
                <a:solidFill>
                  <a:schemeClr val="tx1"/>
                </a:solidFill>
                <a:cs typeface="Arial" panose="020B0604020202020204" pitchFamily="34" charset="0"/>
              </a:rPr>
              <a:t>HMRCs, co ž bude mít za následek předání k řešení nedodržení předpisů. </a:t>
            </a: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cs-CZ" smtClean="0">
                <a:solidFill>
                  <a:prstClr val="black">
                    <a:tint val="75000"/>
                  </a:prstClr>
                </a:solidFill>
              </a:rPr>
              <a:pPr/>
              <a:t>28</a:t>
            </a:fld>
            <a:endParaRPr lang="cs-CZ" dirty="0">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CO MUSÍ DOVOZCE / ZÁSTUPCE UDĚLAT A KDY?</a:t>
            </a:r>
          </a:p>
          <a:p>
            <a:pPr algn="just"/>
            <a:endParaRPr lang="cs-CZ" sz="1050" dirty="0">
              <a:solidFill>
                <a:schemeClr val="tx1"/>
              </a:solidFill>
              <a:cs typeface="Arial" panose="020B0604020202020204" pitchFamily="34" charset="0"/>
            </a:endParaRPr>
          </a:p>
          <a:p>
            <a:pPr algn="just">
              <a:spcAft>
                <a:spcPts val="0"/>
              </a:spcAft>
            </a:pPr>
            <a:r>
              <a:rPr lang="cs-CZ" sz="1050" dirty="0">
                <a:solidFill>
                  <a:schemeClr val="tx1"/>
                </a:solidFill>
                <a:cs typeface="Arial" panose="020B0604020202020204" pitchFamily="34" charset="0"/>
              </a:rPr>
              <a:t>Dovozce nebo jím určený zástupce musí aktualizovat status celního prohlášení, aby potvrdil, že zboží dorazilo. </a:t>
            </a:r>
          </a:p>
          <a:p>
            <a:pPr algn="just"/>
            <a:r>
              <a:rPr lang="cs-CZ" sz="1050" dirty="0">
                <a:solidFill>
                  <a:schemeClr val="tx1"/>
                </a:solidFill>
                <a:cs typeface="Arial" panose="020B0604020202020204" pitchFamily="34" charset="0"/>
              </a:rPr>
              <a:t>To je třeba provést do půlnoci následujícího pracovního dne po překročení hranice, i když doporučujeme to provést co nejdříve.</a:t>
            </a:r>
          </a:p>
          <a:p>
            <a:pPr algn="just"/>
            <a:endParaRPr lang="cs-CZ" sz="1050" dirty="0">
              <a:solidFill>
                <a:schemeClr val="tx1"/>
              </a:solidFill>
              <a:cs typeface="Arial" panose="020B0604020202020204" pitchFamily="34" charset="0"/>
            </a:endParaRPr>
          </a:p>
          <a:p>
            <a:pPr algn="just">
              <a:spcAft>
                <a:spcPts val="0"/>
              </a:spcAft>
            </a:pPr>
            <a:r>
              <a:rPr lang="cs-CZ" sz="1050" dirty="0">
                <a:solidFill>
                  <a:schemeClr val="tx1"/>
                </a:solidFill>
                <a:cs typeface="Arial" panose="020B0604020202020204" pitchFamily="34" charset="0"/>
              </a:rPr>
              <a:t>Obchodníci používající EIDR jsou od tohoto kroku osvobozeni, protože se bude „mít za to“, že zboží dorazilo, když překročí hranici.</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DŮLEŽITÉ POTVRZENÍ, ŽE ZBOŽÍ DORAZILO?</a:t>
            </a:r>
          </a:p>
          <a:p>
            <a:pPr algn="just" defTabSz="914156"/>
            <a:endParaRPr lang="cs-CZ" sz="1050"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Dovozce nebo jím jmenovaný zástupce je povinen předložit oznámení o příjezdu, které prokazuje, že zboží bylo nyní dovezeno do Spojeného království. To umožňuje úřadu HMRC, aby měl informace o tom, že zboží dorazilo, a podle toho může pak aktualizovat své datové systémy. </a:t>
            </a:r>
          </a:p>
          <a:p>
            <a:pPr algn="just" defTabSz="914156"/>
            <a:endParaRPr lang="cs-CZ" sz="1050" dirty="0">
              <a:solidFill>
                <a:schemeClr val="tx1"/>
              </a:solidFill>
              <a:cs typeface="Arial" panose="020B0604020202020204" pitchFamily="34" charset="0"/>
            </a:endParaRPr>
          </a:p>
          <a:p>
            <a:pPr algn="just" defTabSz="914156"/>
            <a:r>
              <a:rPr lang="cs-CZ"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cs-CZ" dirty="0"/>
              <a:t>ÚŘEDNÍ DOK. </a:t>
            </a:r>
          </a:p>
        </p:txBody>
      </p:sp>
    </p:spTree>
    <p:extLst>
      <p:ext uri="{BB962C8B-B14F-4D97-AF65-F5344CB8AC3E}">
        <p14:creationId xmlns:p14="http://schemas.microsoft.com/office/powerpoint/2010/main" val="276763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000" b="1" dirty="0">
                <a:latin typeface="+mn-lt"/>
              </a:rPr>
              <a:t>Ostatní režimy – domácí zvířata a koně – přeprava do Spojeného království</a:t>
            </a:r>
            <a:br>
              <a:rPr lang="cs-CZ" sz="4000" b="1" dirty="0">
                <a:latin typeface="+mn-lt"/>
              </a:rPr>
            </a:br>
            <a:r>
              <a:rPr lang="cs-CZ" sz="4000" b="1" dirty="0">
                <a:latin typeface="+mn-lt"/>
              </a:rPr>
              <a:t/>
            </a:r>
            <a:br>
              <a:rPr lang="cs-CZ" sz="4000" b="1" dirty="0">
                <a:latin typeface="+mn-lt"/>
              </a:rPr>
            </a:br>
            <a:r>
              <a:rPr lang="cs-CZ" sz="4000" b="1" dirty="0">
                <a:latin typeface="+mn-lt"/>
              </a:rPr>
              <a:t/>
            </a:r>
            <a:br>
              <a:rPr lang="cs-CZ" sz="4000" b="1" dirty="0">
                <a:latin typeface="+mn-lt"/>
              </a:rPr>
            </a:br>
            <a:endParaRPr lang="cs-CZ"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29</a:t>
            </a:fld>
            <a:endParaRPr lang="en-GB" dirty="0"/>
          </a:p>
        </p:txBody>
      </p:sp>
      <p:sp>
        <p:nvSpPr>
          <p:cNvPr id="3" name="Footer Placeholder 2"/>
          <p:cNvSpPr>
            <a:spLocks noGrp="1"/>
          </p:cNvSpPr>
          <p:nvPr>
            <p:ph type="ftr" sz="quarter" idx="11"/>
          </p:nvPr>
        </p:nvSpPr>
        <p:spPr>
          <a:xfrm>
            <a:off x="7924800" y="6356350"/>
            <a:ext cx="4114800" cy="365125"/>
          </a:xfrm>
        </p:spPr>
        <p:txBody>
          <a:bodyPr/>
          <a:lstStyle/>
          <a:p>
            <a:r>
              <a:rPr lang="en-GB"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65005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944" y="131729"/>
            <a:ext cx="1300655" cy="865798"/>
          </a:xfrm>
        </p:spPr>
        <p:txBody>
          <a:bodyPr>
            <a:normAutofit/>
          </a:bodyPr>
          <a:lstStyle/>
          <a:p>
            <a:r>
              <a:rPr lang="cs-CZ" sz="2400" b="1" dirty="0">
                <a:latin typeface="+mn-lt"/>
                <a:cs typeface="Arial" panose="020B0604020202020204" pitchFamily="34" charset="0"/>
              </a:rPr>
              <a:t>Účel</a:t>
            </a:r>
          </a:p>
        </p:txBody>
      </p:sp>
      <p:sp>
        <p:nvSpPr>
          <p:cNvPr id="3" name="Content Placeholder 2"/>
          <p:cNvSpPr>
            <a:spLocks noGrp="1"/>
          </p:cNvSpPr>
          <p:nvPr>
            <p:ph idx="1"/>
          </p:nvPr>
        </p:nvSpPr>
        <p:spPr>
          <a:xfrm>
            <a:off x="306294" y="1492658"/>
            <a:ext cx="11622578" cy="5607325"/>
          </a:xfrm>
        </p:spPr>
        <p:txBody>
          <a:bodyPr>
            <a:noAutofit/>
          </a:bodyPr>
          <a:lstStyle/>
          <a:p>
            <a:pPr marL="0" indent="0">
              <a:lnSpc>
                <a:spcPct val="120000"/>
              </a:lnSpc>
              <a:buNone/>
            </a:pPr>
            <a:r>
              <a:rPr lang="cs-CZ" sz="1800" dirty="0">
                <a:cs typeface="Arial" panose="020B0604020202020204" pitchFamily="34" charset="0"/>
              </a:rPr>
              <a:t>Tento podrobný dokument stanoví klíčové provozní požadavky ministerstev vlády Jejího Veličenstva na způsob dopravy RoRo, </a:t>
            </a:r>
            <a:r>
              <a:rPr lang="cs-CZ" sz="1800" dirty="0" smtClean="0">
                <a:cs typeface="Arial" panose="020B0604020202020204" pitchFamily="34" charset="0"/>
              </a:rPr>
              <a:t>zahrnující:</a:t>
            </a:r>
            <a:endParaRPr lang="cs-CZ" sz="1800" dirty="0">
              <a:cs typeface="Arial" panose="020B0604020202020204" pitchFamily="34" charset="0"/>
            </a:endParaRPr>
          </a:p>
          <a:p>
            <a:pPr>
              <a:lnSpc>
                <a:spcPct val="120000"/>
              </a:lnSpc>
            </a:pPr>
            <a:r>
              <a:rPr lang="cs-CZ" sz="1800" dirty="0">
                <a:cs typeface="Arial" panose="020B0604020202020204" pitchFamily="34" charset="0"/>
              </a:rPr>
              <a:t>Úřad Jejího Veličenstva pro příjmy a cla (HM Revenue and Customs </a:t>
            </a:r>
            <a:r>
              <a:rPr lang="cs-CZ" sz="1800" dirty="0" smtClean="0">
                <a:cs typeface="Arial" panose="020B0604020202020204" pitchFamily="34" charset="0"/>
              </a:rPr>
              <a:t>– </a:t>
            </a:r>
            <a:r>
              <a:rPr lang="cs-CZ" sz="1800" dirty="0">
                <a:cs typeface="Arial" panose="020B0604020202020204" pitchFamily="34" charset="0"/>
              </a:rPr>
              <a:t>HMRC) – clo, spotřební daně a DPH</a:t>
            </a:r>
          </a:p>
          <a:p>
            <a:pPr>
              <a:lnSpc>
                <a:spcPct val="120000"/>
              </a:lnSpc>
            </a:pPr>
            <a:r>
              <a:rPr lang="cs-CZ" sz="1800" dirty="0"/>
              <a:t>Ministerstvo životního prostředí, výživy a záležitostí venkova (</a:t>
            </a:r>
            <a:r>
              <a:rPr lang="cs-CZ" sz="1800" dirty="0">
                <a:cs typeface="Arial" panose="020B0604020202020204" pitchFamily="34" charset="0"/>
              </a:rPr>
              <a:t>Department for Environment, Food and Rural Affairs - DEFRA) / Agentura pro ochranu zdraví zvířat a rostlin (Animal and Plant Health Agency </a:t>
            </a:r>
            <a:r>
              <a:rPr lang="cs-CZ" sz="1800" dirty="0" smtClean="0">
                <a:cs typeface="Arial" panose="020B0604020202020204" pitchFamily="34" charset="0"/>
              </a:rPr>
              <a:t>– </a:t>
            </a:r>
            <a:r>
              <a:rPr lang="cs-CZ" sz="1800" dirty="0">
                <a:cs typeface="Arial" panose="020B0604020202020204" pitchFamily="34" charset="0"/>
              </a:rPr>
              <a:t>APHA) / Úřad pro bezpečnost potravin (Food Standards Agency </a:t>
            </a:r>
            <a:r>
              <a:rPr lang="cs-CZ" sz="1800" dirty="0" smtClean="0">
                <a:cs typeface="Arial" panose="020B0604020202020204" pitchFamily="34" charset="0"/>
              </a:rPr>
              <a:t>– </a:t>
            </a:r>
            <a:r>
              <a:rPr lang="cs-CZ" sz="1800" dirty="0">
                <a:cs typeface="Arial" panose="020B0604020202020204" pitchFamily="34" charset="0"/>
              </a:rPr>
              <a:t>FSA)</a:t>
            </a:r>
          </a:p>
          <a:p>
            <a:pPr>
              <a:lnSpc>
                <a:spcPct val="120000"/>
              </a:lnSpc>
            </a:pPr>
            <a:r>
              <a:rPr lang="cs-CZ" sz="1800" dirty="0">
                <a:cs typeface="Arial" panose="020B0604020202020204" pitchFamily="34" charset="0"/>
              </a:rPr>
              <a:t>Ministerstvo vnitra (Home Office </a:t>
            </a:r>
            <a:r>
              <a:rPr lang="cs-CZ" sz="1800" dirty="0" smtClean="0">
                <a:cs typeface="Arial" panose="020B0604020202020204" pitchFamily="34" charset="0"/>
              </a:rPr>
              <a:t>– </a:t>
            </a:r>
            <a:r>
              <a:rPr lang="cs-CZ" sz="1800" dirty="0">
                <a:cs typeface="Arial" panose="020B0604020202020204" pitchFamily="34" charset="0"/>
              </a:rPr>
              <a:t>HO) / Celní stráž (Border Force </a:t>
            </a:r>
            <a:r>
              <a:rPr lang="cs-CZ" sz="1800" dirty="0" smtClean="0">
                <a:cs typeface="Arial" panose="020B0604020202020204" pitchFamily="34" charset="0"/>
              </a:rPr>
              <a:t>– </a:t>
            </a:r>
            <a:r>
              <a:rPr lang="cs-CZ" sz="1800" dirty="0">
                <a:cs typeface="Arial" panose="020B0604020202020204" pitchFamily="34" charset="0"/>
              </a:rPr>
              <a:t>BF)</a:t>
            </a:r>
          </a:p>
          <a:p>
            <a:pPr>
              <a:lnSpc>
                <a:spcPct val="120000"/>
              </a:lnSpc>
            </a:pPr>
            <a:r>
              <a:rPr lang="cs-CZ" sz="1800" dirty="0">
                <a:cs typeface="Arial" panose="020B0604020202020204" pitchFamily="34" charset="0"/>
              </a:rPr>
              <a:t>Ministerstvo dopravy (Department for Transport </a:t>
            </a:r>
            <a:r>
              <a:rPr lang="cs-CZ" sz="1800" dirty="0" smtClean="0">
                <a:cs typeface="Arial" panose="020B0604020202020204" pitchFamily="34" charset="0"/>
              </a:rPr>
              <a:t>– </a:t>
            </a:r>
            <a:r>
              <a:rPr lang="cs-CZ" sz="1800" dirty="0">
                <a:cs typeface="Arial" panose="020B0604020202020204" pitchFamily="34" charset="0"/>
              </a:rPr>
              <a:t>DfT) </a:t>
            </a:r>
            <a:r>
              <a:rPr lang="cs-CZ" sz="1800" dirty="0" smtClean="0">
                <a:cs typeface="Arial" panose="020B0604020202020204" pitchFamily="34" charset="0"/>
              </a:rPr>
              <a:t>– </a:t>
            </a:r>
            <a:r>
              <a:rPr lang="cs-CZ" sz="1800" dirty="0">
                <a:cs typeface="Arial" panose="020B0604020202020204" pitchFamily="34" charset="0"/>
              </a:rPr>
              <a:t>oprávnění, povolení, pojištění a kabotáž</a:t>
            </a:r>
          </a:p>
          <a:p>
            <a:pPr>
              <a:lnSpc>
                <a:spcPct val="120000"/>
              </a:lnSpc>
            </a:pPr>
            <a:r>
              <a:rPr lang="cs-CZ" sz="1800" dirty="0"/>
              <a:t>Ministerstvo podnikání, energetiky a průmyslové strategie (</a:t>
            </a:r>
            <a:r>
              <a:rPr lang="cs-CZ" sz="1800" dirty="0">
                <a:cs typeface="Arial" panose="020B0604020202020204" pitchFamily="34" charset="0"/>
              </a:rPr>
              <a:t>Department for Business Energy and Industrial Strategy </a:t>
            </a:r>
            <a:r>
              <a:rPr lang="cs-CZ" sz="1800" dirty="0" smtClean="0">
                <a:cs typeface="Arial" panose="020B0604020202020204" pitchFamily="34" charset="0"/>
              </a:rPr>
              <a:t>– </a:t>
            </a:r>
            <a:r>
              <a:rPr lang="cs-CZ" sz="1800" dirty="0">
                <a:cs typeface="Arial" panose="020B0604020202020204" pitchFamily="34" charset="0"/>
              </a:rPr>
              <a:t>BEIS) – normy a shoda </a:t>
            </a:r>
            <a:r>
              <a:rPr lang="cs-CZ" sz="1800" dirty="0" smtClean="0">
                <a:cs typeface="Arial" panose="020B0604020202020204" pitchFamily="34" charset="0"/>
              </a:rPr>
              <a:t>výrobků.</a:t>
            </a:r>
            <a:endParaRPr lang="cs-CZ" sz="1800" dirty="0">
              <a:cs typeface="Arial" panose="020B0604020202020204" pitchFamily="34" charset="0"/>
            </a:endParaRPr>
          </a:p>
          <a:p>
            <a:pPr marL="0" indent="0">
              <a:lnSpc>
                <a:spcPct val="120000"/>
              </a:lnSpc>
              <a:buNone/>
            </a:pPr>
            <a:r>
              <a:rPr lang="cs-CZ" sz="1800" dirty="0">
                <a:cs typeface="Arial" panose="020B0604020202020204" pitchFamily="34" charset="0"/>
              </a:rPr>
              <a:t>Tento dokument uznává, že </a:t>
            </a:r>
            <a:r>
              <a:rPr lang="cs-CZ" sz="1800" dirty="0" smtClean="0">
                <a:cs typeface="Arial" panose="020B0604020202020204" pitchFamily="34" charset="0"/>
              </a:rPr>
              <a:t>do </a:t>
            </a:r>
            <a:r>
              <a:rPr lang="cs-CZ" sz="1800" dirty="0">
                <a:cs typeface="Arial" panose="020B0604020202020204" pitchFamily="34" charset="0"/>
              </a:rPr>
              <a:t>31. října 2019, kdy Spojené království </a:t>
            </a:r>
            <a:r>
              <a:rPr lang="cs-CZ" sz="1800" dirty="0" smtClean="0">
                <a:cs typeface="Arial" panose="020B0604020202020204" pitchFamily="34" charset="0"/>
              </a:rPr>
              <a:t>opustí EU, technologická řešení zavedena nebudou.</a:t>
            </a:r>
            <a:r>
              <a:rPr lang="cs-CZ" sz="1800" dirty="0" smtClean="0">
                <a:solidFill>
                  <a:srgbClr val="FF0000"/>
                </a:solidFill>
                <a:cs typeface="Arial" panose="020B0604020202020204" pitchFamily="34" charset="0"/>
              </a:rPr>
              <a:t> </a:t>
            </a:r>
            <a:r>
              <a:rPr lang="cs-CZ" sz="1800" dirty="0">
                <a:cs typeface="Arial" panose="020B0604020202020204" pitchFamily="34" charset="0"/>
              </a:rPr>
              <a:t>V dlouhodobějším horizontu bude vláda Jejího Veličenstva spolupracovat s firmami s cílem </a:t>
            </a:r>
            <a:r>
              <a:rPr lang="cs-CZ" sz="1800" dirty="0" smtClean="0">
                <a:cs typeface="Arial" panose="020B0604020202020204" pitchFamily="34" charset="0"/>
              </a:rPr>
              <a:t>tato řešení vyvinout</a:t>
            </a:r>
            <a:r>
              <a:rPr lang="cs-CZ" sz="1600" dirty="0" smtClean="0">
                <a:cs typeface="Arial" panose="020B0604020202020204" pitchFamily="34" charset="0"/>
              </a:rPr>
              <a:t>. </a:t>
            </a:r>
            <a:endParaRPr lang="cs-CZ" sz="1600" dirty="0">
              <a:cs typeface="Arial" panose="020B0604020202020204" pitchFamily="34" charset="0"/>
            </a:endParaRPr>
          </a:p>
        </p:txBody>
      </p:sp>
      <p:sp>
        <p:nvSpPr>
          <p:cNvPr id="6" name="Slide Number Placeholder 5"/>
          <p:cNvSpPr>
            <a:spLocks noGrp="1"/>
          </p:cNvSpPr>
          <p:nvPr>
            <p:ph type="sldNum" sz="quarter" idx="12"/>
          </p:nvPr>
        </p:nvSpPr>
        <p:spPr/>
        <p:txBody>
          <a:bodyPr/>
          <a:lstStyle/>
          <a:p>
            <a:fld id="{4D5B3F61-8D40-454B-BE98-BE96F2E76035}" type="slidenum">
              <a:rPr lang="cs-CZ" smtClean="0"/>
              <a:t>3</a:t>
            </a:fld>
            <a:endParaRPr lang="cs-CZ" dirty="0"/>
          </a:p>
        </p:txBody>
      </p:sp>
      <p:sp>
        <p:nvSpPr>
          <p:cNvPr id="8" name="Footer Placeholder 4"/>
          <p:cNvSpPr>
            <a:spLocks noGrp="1"/>
          </p:cNvSpPr>
          <p:nvPr>
            <p:ph type="ftr" sz="quarter" idx="11"/>
          </p:nvPr>
        </p:nvSpPr>
        <p:spPr>
          <a:xfrm>
            <a:off x="7598766" y="6363845"/>
            <a:ext cx="4114800" cy="365125"/>
          </a:xfrm>
        </p:spPr>
        <p:txBody>
          <a:bodyPr/>
          <a:lstStyle/>
          <a:p>
            <a:r>
              <a:rPr lang="cs-CZ" dirty="0"/>
              <a:t>ÚŘEDNÍ DOK. </a:t>
            </a:r>
          </a:p>
        </p:txBody>
      </p:sp>
      <p:pic>
        <p:nvPicPr>
          <p:cNvPr id="7" name="Picture 6"/>
          <p:cNvPicPr/>
          <p:nvPr/>
        </p:nvPicPr>
        <p:blipFill rotWithShape="1">
          <a:blip r:embed="rId2"/>
          <a:srcRect l="3903"/>
          <a:stretch/>
        </p:blipFill>
        <p:spPr>
          <a:xfrm>
            <a:off x="306294" y="226636"/>
            <a:ext cx="1552379" cy="724535"/>
          </a:xfrm>
          <a:prstGeom prst="rect">
            <a:avLst/>
          </a:prstGeom>
        </p:spPr>
      </p:pic>
    </p:spTree>
    <p:extLst>
      <p:ext uri="{BB962C8B-B14F-4D97-AF65-F5344CB8AC3E}">
        <p14:creationId xmlns:p14="http://schemas.microsoft.com/office/powerpoint/2010/main" val="157906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0235" y="42287"/>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doprava – Neobchodní přesun zvířat při cestování se zvířaty na základě režimu EU pro cestování se zvířaty v zájmovém chovu</a:t>
            </a:r>
            <a:endParaRPr lang="cs-CZ" dirty="0">
              <a:solidFill>
                <a:schemeClr val="tx1"/>
              </a:solidFill>
            </a:endParaRPr>
          </a:p>
        </p:txBody>
      </p:sp>
      <p:sp>
        <p:nvSpPr>
          <p:cNvPr id="28" name="Rectangle 27"/>
          <p:cNvSpPr/>
          <p:nvPr/>
        </p:nvSpPr>
        <p:spPr>
          <a:xfrm>
            <a:off x="159097" y="4594929"/>
            <a:ext cx="11861268" cy="72194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defTabSz="914156"/>
            <a:r>
              <a:rPr lang="cs-CZ" sz="1200" dirty="0">
                <a:solidFill>
                  <a:schemeClr val="tx1"/>
                </a:solidFill>
              </a:rPr>
              <a:t>Majitelé domácích zvířat musí splnit podmínky pro cestování s domácími zvířaty (dokumentace a veterinární příprava) před cestou do Spojeného království.</a:t>
            </a:r>
            <a:endParaRPr lang="cs-CZ"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rPr>
              <a:t>Domácí zvíře nebude moci cestovat. Buď bude muset být umístěno do karantény, dokud nesplní podmínky, nebo se bude muset vrátit do domovské země.</a:t>
            </a:r>
            <a:endParaRPr lang="cs-CZ" sz="1050" b="1" dirty="0">
              <a:solidFill>
                <a:srgbClr val="FF0000"/>
              </a:solidFill>
            </a:endParaRPr>
          </a:p>
        </p:txBody>
      </p:sp>
      <p:sp>
        <p:nvSpPr>
          <p:cNvPr id="2" name="Slide Number Placeholder 1"/>
          <p:cNvSpPr>
            <a:spLocks noGrp="1"/>
          </p:cNvSpPr>
          <p:nvPr>
            <p:ph type="sldNum" sz="quarter" idx="12"/>
          </p:nvPr>
        </p:nvSpPr>
        <p:spPr>
          <a:xfrm>
            <a:off x="11665050" y="6435466"/>
            <a:ext cx="355314" cy="365125"/>
          </a:xfrm>
        </p:spPr>
        <p:txBody>
          <a:bodyPr/>
          <a:lstStyle/>
          <a:p>
            <a:fld id="{CB8872E7-E8E3-4D11-9C66-3A8487BE4944}" type="slidenum">
              <a:rPr lang="cs-CZ" smtClean="0">
                <a:solidFill>
                  <a:prstClr val="black">
                    <a:tint val="75000"/>
                  </a:prstClr>
                </a:solidFill>
              </a:rPr>
              <a:pPr/>
              <a:t>30</a:t>
            </a:fld>
            <a:endParaRPr lang="cs-CZ" dirty="0">
              <a:solidFill>
                <a:prstClr val="black">
                  <a:tint val="75000"/>
                </a:prstClr>
              </a:solidFill>
            </a:endParaRPr>
          </a:p>
        </p:txBody>
      </p:sp>
      <p:sp>
        <p:nvSpPr>
          <p:cNvPr id="17" name="Rectangle 16"/>
          <p:cNvSpPr/>
          <p:nvPr/>
        </p:nvSpPr>
        <p:spPr>
          <a:xfrm>
            <a:off x="159096" y="2638176"/>
            <a:ext cx="2175226" cy="130785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 </a:t>
            </a:r>
          </a:p>
          <a:p>
            <a:pPr defTabSz="914156"/>
            <a:r>
              <a:rPr lang="cs-CZ" sz="1200" dirty="0">
                <a:solidFill>
                  <a:schemeClr val="tx1"/>
                </a:solidFill>
                <a:cs typeface="Arial" panose="020B0604020202020204" pitchFamily="34" charset="0"/>
              </a:rPr>
              <a:t>V místě odjezdu z členských států EU (železnice / trajekty) a přijímacích středisek pro zvířata (letiště) stále probíhají kontroly domácích zvířat. </a:t>
            </a:r>
          </a:p>
        </p:txBody>
      </p:sp>
      <p:sp>
        <p:nvSpPr>
          <p:cNvPr id="20" name="Rectangle 19"/>
          <p:cNvSpPr/>
          <p:nvPr/>
        </p:nvSpPr>
        <p:spPr>
          <a:xfrm>
            <a:off x="24203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r>
              <a:rPr lang="cs-CZ" sz="1200" dirty="0">
                <a:solidFill>
                  <a:schemeClr val="tx1"/>
                </a:solidFill>
                <a:cs typeface="Arial" panose="020B0604020202020204" pitchFamily="34" charset="0"/>
              </a:rPr>
              <a:t>Za účelem minimalizace rizika výskytu onemocnění zvířat a lidí při vstupu do Spojeného království.</a:t>
            </a:r>
          </a:p>
          <a:p>
            <a:pPr marL="228600" indent="-228600" defTabSz="914156">
              <a:buFont typeface="+mj-lt"/>
              <a:buAutoNum type="arabicPeriod"/>
            </a:pPr>
            <a:r>
              <a:rPr lang="cs-CZ" sz="1200" dirty="0">
                <a:solidFill>
                  <a:schemeClr val="tx1"/>
                </a:solidFill>
                <a:cs typeface="Arial" panose="020B0604020202020204" pitchFamily="34" charset="0"/>
              </a:rPr>
              <a:t>Aby cestující se zdravými domácími zvířaty mohli vstoupit do Spojeného království.</a:t>
            </a:r>
          </a:p>
        </p:txBody>
      </p:sp>
      <p:sp>
        <p:nvSpPr>
          <p:cNvPr id="24" name="Rectangle 23"/>
          <p:cNvSpPr/>
          <p:nvPr/>
        </p:nvSpPr>
        <p:spPr>
          <a:xfrm>
            <a:off x="148527" y="5397481"/>
            <a:ext cx="11882406" cy="9588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endParaRPr lang="cs-CZ" sz="1200" dirty="0">
              <a:solidFill>
                <a:schemeClr val="tx1"/>
              </a:solidFill>
            </a:endParaRPr>
          </a:p>
          <a:p>
            <a:pPr marL="171450" indent="-171450" defTabSz="914156">
              <a:buFont typeface="Arial" panose="020B0604020202020204" pitchFamily="34" charset="0"/>
              <a:buChar char="•"/>
            </a:pPr>
            <a:r>
              <a:rPr lang="cs-CZ" sz="1200" dirty="0">
                <a:solidFill>
                  <a:prstClr val="black"/>
                </a:solidFill>
              </a:rPr>
              <a:t>Informace o </a:t>
            </a:r>
            <a:r>
              <a:rPr lang="cs-CZ" sz="1200" dirty="0">
                <a:solidFill>
                  <a:schemeClr val="tx1"/>
                </a:solidFill>
              </a:rPr>
              <a:t>b</a:t>
            </a:r>
            <a:r>
              <a:rPr lang="cs-CZ" sz="1200" dirty="0" smtClean="0">
                <a:solidFill>
                  <a:schemeClr val="tx1"/>
                </a:solidFill>
              </a:rPr>
              <a:t>rexitu </a:t>
            </a:r>
            <a:r>
              <a:rPr lang="cs-CZ" sz="1200" dirty="0">
                <a:solidFill>
                  <a:schemeClr val="tx1"/>
                </a:solidFill>
              </a:rPr>
              <a:t>týkající se cest s domácími zvířaty</a:t>
            </a:r>
            <a:r>
              <a:rPr lang="cs-CZ" sz="1200" dirty="0">
                <a:solidFill>
                  <a:prstClr val="black"/>
                </a:solidFill>
              </a:rPr>
              <a:t> - </a:t>
            </a:r>
            <a:r>
              <a:rPr lang="cs-CZ" sz="1200" dirty="0">
                <a:solidFill>
                  <a:prstClr val="black"/>
                </a:solidFill>
                <a:hlinkClick r:id="rId2"/>
              </a:rPr>
              <a:t>https://www.gov.uk/guidance/pet-travel-to-europe-after-brexit</a:t>
            </a:r>
            <a:r>
              <a:rPr lang="cs-CZ" sz="1200" dirty="0">
                <a:solidFill>
                  <a:prstClr val="black"/>
                </a:solidFill>
              </a:rPr>
              <a:t> </a:t>
            </a:r>
          </a:p>
          <a:p>
            <a:pPr marL="171450" indent="-171450" defTabSz="914156">
              <a:buFont typeface="Arial" panose="020B0604020202020204" pitchFamily="34" charset="0"/>
              <a:buChar char="•"/>
            </a:pPr>
            <a:r>
              <a:rPr lang="cs-CZ" sz="1200" dirty="0">
                <a:solidFill>
                  <a:prstClr val="black"/>
                </a:solidFill>
              </a:rPr>
              <a:t>Další informace - </a:t>
            </a:r>
            <a:r>
              <a:rPr lang="cs-CZ" sz="1200" dirty="0">
                <a:solidFill>
                  <a:prstClr val="black"/>
                </a:solidFill>
                <a:hlinkClick r:id="rId3"/>
              </a:rPr>
              <a:t>https://www.gov.uk/take-pet-abroad</a:t>
            </a:r>
            <a:r>
              <a:rPr lang="cs-CZ" sz="1200" dirty="0">
                <a:solidFill>
                  <a:prstClr val="black"/>
                </a:solidFill>
              </a:rPr>
              <a:t> </a:t>
            </a:r>
            <a:r>
              <a:rPr lang="cs-CZ" sz="1200" dirty="0" smtClean="0">
                <a:solidFill>
                  <a:prstClr val="black"/>
                </a:solidFill>
              </a:rPr>
              <a:t>- </a:t>
            </a:r>
            <a:r>
              <a:rPr lang="cs-CZ" sz="1200" dirty="0">
                <a:solidFill>
                  <a:prstClr val="black"/>
                </a:solidFill>
                <a:hlinkClick r:id="rId4"/>
              </a:rPr>
              <a:t>https://www.gov.uk/bring-your-pet-to-uk</a:t>
            </a:r>
            <a:r>
              <a:rPr lang="cs-CZ" sz="1200" dirty="0">
                <a:solidFill>
                  <a:prstClr val="black"/>
                </a:solidFill>
              </a:rPr>
              <a:t> - </a:t>
            </a:r>
            <a:r>
              <a:rPr lang="cs-CZ" sz="1200" dirty="0">
                <a:solidFill>
                  <a:prstClr val="black"/>
                </a:solidFill>
                <a:hlinkClick r:id="rId5"/>
              </a:rPr>
              <a:t>https://www.gov.uk/government/publications/pet-travel-certificate-for-movement-of-dogs-cats-and-ferrets-from-third-countries</a:t>
            </a:r>
            <a:endParaRPr lang="cs-CZ" sz="1000" b="1" dirty="0">
              <a:solidFill>
                <a:srgbClr val="FF0000"/>
              </a:solidFill>
            </a:endParaRPr>
          </a:p>
        </p:txBody>
      </p:sp>
      <p:sp>
        <p:nvSpPr>
          <p:cNvPr id="9" name="Rectangle 8"/>
          <p:cNvSpPr/>
          <p:nvPr/>
        </p:nvSpPr>
        <p:spPr>
          <a:xfrm>
            <a:off x="159097" y="814579"/>
            <a:ext cx="11882406" cy="17283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r>
              <a:rPr lang="cs-CZ" sz="1200" b="1" dirty="0">
                <a:solidFill>
                  <a:schemeClr val="tx1"/>
                </a:solidFill>
              </a:rPr>
              <a:t> </a:t>
            </a:r>
            <a:endParaRPr lang="cs-CZ" sz="1200" dirty="0">
              <a:solidFill>
                <a:schemeClr val="tx1"/>
              </a:solidFill>
            </a:endParaRPr>
          </a:p>
          <a:p>
            <a:pPr defTabSz="914156"/>
            <a:r>
              <a:rPr lang="cs-CZ" sz="1200" dirty="0">
                <a:solidFill>
                  <a:schemeClr val="tx1"/>
                </a:solidFill>
              </a:rPr>
              <a:t>Minimální komplikace pro majitele domácích zvířat při cestách do Spojeného království</a:t>
            </a:r>
          </a:p>
          <a:p>
            <a:pPr marL="228600" indent="-228600" defTabSz="914156">
              <a:buFont typeface="+mj-lt"/>
              <a:buAutoNum type="arabicPeriod"/>
            </a:pPr>
            <a:r>
              <a:rPr lang="cs-CZ" sz="1200" dirty="0">
                <a:solidFill>
                  <a:schemeClr val="tx1"/>
                </a:solidFill>
              </a:rPr>
              <a:t>Cestování domácích zvířat do Spojeného království bude probíhat jako doposud, co se týče veterinárních požadavků (včetně požadavku na léčbu tasemnice (echinococcus multilocularis) u psů cestujících ze zemí, které nejsou bez výskytu tasemnice</a:t>
            </a:r>
            <a:r>
              <a:rPr lang="cs-CZ" sz="1200" dirty="0" smtClean="0">
                <a:solidFill>
                  <a:schemeClr val="tx1"/>
                </a:solidFill>
              </a:rPr>
              <a:t>).</a:t>
            </a:r>
            <a:endParaRPr lang="cs-CZ" sz="1200" dirty="0">
              <a:solidFill>
                <a:schemeClr val="tx1"/>
              </a:solidFill>
            </a:endParaRPr>
          </a:p>
          <a:p>
            <a:pPr marL="228600" indent="-228600" defTabSz="914156">
              <a:buFont typeface="+mj-lt"/>
              <a:buAutoNum type="arabicPeriod"/>
            </a:pPr>
            <a:r>
              <a:rPr lang="cs-CZ" sz="1200" dirty="0">
                <a:solidFill>
                  <a:schemeClr val="tx1"/>
                </a:solidFill>
              </a:rPr>
              <a:t>Dokumentace</a:t>
            </a:r>
          </a:p>
          <a:p>
            <a:pPr marL="685800" lvl="1" indent="-228600" defTabSz="914156">
              <a:buFont typeface="Arial" panose="020B0604020202020204" pitchFamily="34" charset="0"/>
              <a:buChar char="•"/>
            </a:pPr>
            <a:r>
              <a:rPr lang="cs-CZ" sz="1200" dirty="0">
                <a:solidFill>
                  <a:schemeClr val="tx1"/>
                </a:solidFill>
              </a:rPr>
              <a:t>Pas EU pro zvířata v zájmovém chovu (vydávaný v EU nebo Spojeném království před odjezdem z EU)</a:t>
            </a:r>
          </a:p>
          <a:p>
            <a:pPr marL="685800" lvl="1" indent="-228600" defTabSz="914156">
              <a:buFont typeface="Arial" panose="020B0604020202020204" pitchFamily="34" charset="0"/>
              <a:buChar char="•"/>
            </a:pPr>
            <a:r>
              <a:rPr lang="cs-CZ" sz="1200" dirty="0">
                <a:solidFill>
                  <a:schemeClr val="tx1"/>
                </a:solidFill>
              </a:rPr>
              <a:t>veterinární osvědčení vydané ve Spojeném království používané na cesty do EU (které můžete použít až 4 měsíce po vydání)</a:t>
            </a:r>
          </a:p>
          <a:p>
            <a:pPr marL="685800" lvl="1" indent="-228600" defTabSz="914156">
              <a:buFont typeface="Arial" panose="020B0604020202020204" pitchFamily="34" charset="0"/>
              <a:buChar char="•"/>
            </a:pPr>
            <a:r>
              <a:rPr lang="cs-CZ" sz="1200" dirty="0">
                <a:solidFill>
                  <a:schemeClr val="tx1"/>
                </a:solidFill>
              </a:rPr>
              <a:t>Britské veterinární osvědčení pro domácí zvířata (pouze pro cesty do Spojeného království)</a:t>
            </a:r>
          </a:p>
          <a:p>
            <a:pPr marL="685800" lvl="1" indent="-228600" defTabSz="914156">
              <a:buFont typeface="Arial" panose="020B0604020202020204" pitchFamily="34" charset="0"/>
              <a:buChar char="•"/>
            </a:pPr>
            <a:r>
              <a:rPr lang="cs-CZ" sz="1200" dirty="0">
                <a:solidFill>
                  <a:schemeClr val="tx1"/>
                </a:solidFill>
              </a:rPr>
              <a:t>Pokud bude žádost uvedená v části 1 úspěšná, budou britským občanům vydávány nové britské pasy pro domácí </a:t>
            </a:r>
            <a:r>
              <a:rPr lang="cs-CZ" sz="1200" dirty="0" smtClean="0">
                <a:solidFill>
                  <a:schemeClr val="tx1"/>
                </a:solidFill>
              </a:rPr>
              <a:t>zvířata.</a:t>
            </a:r>
            <a:endParaRPr lang="cs-CZ" sz="1200" dirty="0">
              <a:solidFill>
                <a:schemeClr val="tx1"/>
              </a:solidFill>
            </a:endParaRPr>
          </a:p>
          <a:p>
            <a:pPr defTabSz="914156"/>
            <a:endParaRPr lang="cs-CZ" sz="1200" dirty="0">
              <a:solidFill>
                <a:schemeClr val="tx1"/>
              </a:solidFill>
            </a:endParaRPr>
          </a:p>
          <a:p>
            <a:pPr defTabSz="914156"/>
            <a:endParaRPr lang="cs-CZ" sz="1200" b="1" u="sng" dirty="0">
              <a:solidFill>
                <a:schemeClr val="tx1"/>
              </a:solidFill>
            </a:endParaRPr>
          </a:p>
          <a:p>
            <a:pPr defTabSz="914156"/>
            <a:endParaRPr lang="cs-CZ" sz="105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153361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8" cy="68810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doprava – Přeprava koní</a:t>
            </a:r>
          </a:p>
          <a:p>
            <a:pPr defTabSz="914156"/>
            <a:endParaRPr lang="cs-CZ" dirty="0">
              <a:solidFill>
                <a:schemeClr val="tx1"/>
              </a:solidFill>
            </a:endParaRPr>
          </a:p>
        </p:txBody>
      </p:sp>
      <p:sp>
        <p:nvSpPr>
          <p:cNvPr id="28" name="Rectangle 27"/>
          <p:cNvSpPr/>
          <p:nvPr/>
        </p:nvSpPr>
        <p:spPr>
          <a:xfrm>
            <a:off x="159097" y="4594928"/>
            <a:ext cx="11882406" cy="6500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defTabSz="914156"/>
            <a:r>
              <a:rPr lang="cs-CZ" sz="1200" dirty="0">
                <a:solidFill>
                  <a:schemeClr val="tx1"/>
                </a:solidFill>
              </a:rPr>
              <a:t>Zajistěte, aby byly předem provedeny příslušné veterinární postupy a byla připravena správná dokumentace.</a:t>
            </a:r>
          </a:p>
          <a:p>
            <a:pPr defTabSz="914156"/>
            <a:endParaRPr lang="cs-CZ" sz="1200" dirty="0">
              <a:solidFill>
                <a:srgbClr val="FF0000"/>
              </a:solidFill>
            </a:endParaRPr>
          </a:p>
          <a:p>
            <a:pPr defTabSz="914156"/>
            <a:endParaRPr lang="cs-CZ"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rPr>
              <a:t>Kůň bude umístěn do karantény, dokud nebudou předloženy příslušné doklady.</a:t>
            </a:r>
          </a:p>
          <a:p>
            <a:pPr defTabSz="914156"/>
            <a:endParaRPr lang="cs-CZ" sz="1050" b="1" dirty="0">
              <a:solidFill>
                <a:srgbClr val="FF0000"/>
              </a:solidFill>
            </a:endParaRPr>
          </a:p>
        </p:txBody>
      </p:sp>
      <p:sp>
        <p:nvSpPr>
          <p:cNvPr id="2" name="Slide Number Placeholder 1"/>
          <p:cNvSpPr>
            <a:spLocks noGrp="1"/>
          </p:cNvSpPr>
          <p:nvPr>
            <p:ph type="sldNum" sz="quarter" idx="12"/>
          </p:nvPr>
        </p:nvSpPr>
        <p:spPr>
          <a:xfrm>
            <a:off x="11623954" y="6351213"/>
            <a:ext cx="396410" cy="365125"/>
          </a:xfrm>
        </p:spPr>
        <p:txBody>
          <a:bodyPr/>
          <a:lstStyle/>
          <a:p>
            <a:fld id="{CB8872E7-E8E3-4D11-9C66-3A8487BE4944}" type="slidenum">
              <a:rPr lang="cs-CZ" smtClean="0">
                <a:solidFill>
                  <a:prstClr val="black">
                    <a:tint val="75000"/>
                  </a:prstClr>
                </a:solidFill>
              </a:rPr>
              <a:pPr/>
              <a:t>31</a:t>
            </a:fld>
            <a:endParaRPr lang="cs-CZ" dirty="0">
              <a:solidFill>
                <a:prstClr val="black">
                  <a:tint val="75000"/>
                </a:prstClr>
              </a:solidFill>
            </a:endParaRPr>
          </a:p>
        </p:txBody>
      </p:sp>
      <p:sp>
        <p:nvSpPr>
          <p:cNvPr id="17" name="Rectangle 16"/>
          <p:cNvSpPr/>
          <p:nvPr/>
        </p:nvSpPr>
        <p:spPr>
          <a:xfrm>
            <a:off x="159096" y="2712309"/>
            <a:ext cx="2175226" cy="12337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200" dirty="0">
                <a:solidFill>
                  <a:schemeClr val="tx1"/>
                </a:solidFill>
                <a:cs typeface="Arial" panose="020B0604020202020204" pitchFamily="34" charset="0"/>
              </a:rPr>
              <a:t>Navrhuje se, aby byly v místě odbavení při odjezdu z členského státu EU. </a:t>
            </a:r>
          </a:p>
          <a:p>
            <a:pPr defTabSz="914156"/>
            <a:endParaRPr lang="cs-CZ" sz="1200" b="1" dirty="0">
              <a:solidFill>
                <a:schemeClr val="tx1"/>
              </a:solidFill>
              <a:cs typeface="Arial" panose="020B0604020202020204" pitchFamily="34" charset="0"/>
            </a:endParaRPr>
          </a:p>
          <a:p>
            <a:pPr defTabSz="914156"/>
            <a:endParaRPr lang="cs-CZ" sz="1200" b="1" dirty="0">
              <a:solidFill>
                <a:schemeClr val="tx1"/>
              </a:solidFill>
              <a:cs typeface="Arial" panose="020B0604020202020204" pitchFamily="34" charset="0"/>
            </a:endParaRPr>
          </a:p>
        </p:txBody>
      </p:sp>
      <p:sp>
        <p:nvSpPr>
          <p:cNvPr id="20" name="Rectangle 19"/>
          <p:cNvSpPr/>
          <p:nvPr/>
        </p:nvSpPr>
        <p:spPr>
          <a:xfrm>
            <a:off x="2420389" y="2712309"/>
            <a:ext cx="9621113" cy="123372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r>
              <a:rPr lang="cs-CZ" sz="1200" dirty="0">
                <a:solidFill>
                  <a:schemeClr val="tx1"/>
                </a:solidFill>
              </a:rPr>
              <a:t>Pro zajištění dobrého národního zdraví koní v režimu sledovatelnosti.</a:t>
            </a:r>
          </a:p>
          <a:p>
            <a:pPr marL="228600" indent="-228600" defTabSz="914156">
              <a:buFont typeface="+mj-lt"/>
              <a:buAutoNum type="arabicPeriod"/>
            </a:pPr>
            <a:r>
              <a:rPr lang="cs-CZ" sz="1200" dirty="0">
                <a:solidFill>
                  <a:schemeClr val="tx1"/>
                </a:solidFill>
              </a:rPr>
              <a:t>Pro umožnění vstupu koní do Spojeného království z EU.</a:t>
            </a:r>
          </a:p>
          <a:p>
            <a:pPr defTabSz="914156"/>
            <a:endParaRPr lang="cs-CZ" sz="1200" dirty="0">
              <a:solidFill>
                <a:schemeClr val="tx1"/>
              </a:solidFill>
              <a:cs typeface="Arial" panose="020B0604020202020204" pitchFamily="34" charset="0"/>
            </a:endParaRPr>
          </a:p>
        </p:txBody>
      </p:sp>
      <p:sp>
        <p:nvSpPr>
          <p:cNvPr id="24" name="Rectangle 23"/>
          <p:cNvSpPr/>
          <p:nvPr/>
        </p:nvSpPr>
        <p:spPr>
          <a:xfrm>
            <a:off x="159097" y="5344236"/>
            <a:ext cx="11882406" cy="8269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1087834"/>
            <a:r>
              <a:rPr lang="cs-CZ" sz="1200" dirty="0">
                <a:solidFill>
                  <a:schemeClr val="tx1"/>
                </a:solidFill>
              </a:rPr>
              <a:t>Zdroje - </a:t>
            </a:r>
            <a:r>
              <a:rPr lang="cs-CZ" sz="1200" dirty="0">
                <a:solidFill>
                  <a:schemeClr val="tx1"/>
                </a:solidFill>
                <a:hlinkClick r:id="rId2"/>
              </a:rPr>
              <a:t>https://www.gov.uk/horse-passport/import-or-export-a-horse-or-related-animal</a:t>
            </a:r>
            <a:r>
              <a:rPr lang="cs-CZ" sz="1200" dirty="0">
                <a:solidFill>
                  <a:schemeClr val="tx1"/>
                </a:solidFill>
              </a:rPr>
              <a:t> </a:t>
            </a:r>
            <a:r>
              <a:rPr lang="cs-CZ" sz="1200" dirty="0" smtClean="0">
                <a:solidFill>
                  <a:schemeClr val="tx1"/>
                </a:solidFill>
              </a:rPr>
              <a:t>- </a:t>
            </a:r>
            <a:r>
              <a:rPr lang="cs-CZ" sz="1200" dirty="0">
                <a:solidFill>
                  <a:schemeClr val="tx1"/>
                </a:solidFill>
                <a:hlinkClick r:id="rId3"/>
              </a:rPr>
              <a:t>https://www.gov.uk/guidance/moving-live-animals-or-animal-products-as-part-of-eu-trade#moving-horses-and-ponies</a:t>
            </a:r>
            <a:endParaRPr lang="cs-CZ" sz="1200" dirty="0">
              <a:solidFill>
                <a:schemeClr val="tx1"/>
              </a:solidFill>
            </a:endParaRPr>
          </a:p>
          <a:p>
            <a:pPr defTabSz="914156"/>
            <a:endParaRPr lang="cs-CZ" sz="1000" b="1" dirty="0">
              <a:solidFill>
                <a:srgbClr val="FF0000"/>
              </a:solidFill>
            </a:endParaRPr>
          </a:p>
        </p:txBody>
      </p:sp>
      <p:sp>
        <p:nvSpPr>
          <p:cNvPr id="9" name="Rectangle 8"/>
          <p:cNvSpPr/>
          <p:nvPr/>
        </p:nvSpPr>
        <p:spPr>
          <a:xfrm>
            <a:off x="159096" y="851645"/>
            <a:ext cx="11861268" cy="179143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p>
          <a:p>
            <a:pPr marL="228600" indent="-228600" defTabSz="914156">
              <a:buFont typeface="+mj-lt"/>
              <a:buAutoNum type="arabicPeriod"/>
            </a:pPr>
            <a:r>
              <a:rPr lang="cs-CZ" sz="1200" dirty="0">
                <a:solidFill>
                  <a:schemeClr val="tx1"/>
                </a:solidFill>
              </a:rPr>
              <a:t>Dokumentace </a:t>
            </a:r>
            <a:r>
              <a:rPr lang="cs-CZ" sz="1200" u="sng" dirty="0">
                <a:solidFill>
                  <a:schemeClr val="tx1"/>
                </a:solidFill>
              </a:rPr>
              <a:t>jako nyní</a:t>
            </a:r>
            <a:r>
              <a:rPr lang="cs-CZ" sz="1200" dirty="0">
                <a:solidFill>
                  <a:schemeClr val="tx1"/>
                </a:solidFill>
              </a:rPr>
              <a:t>: </a:t>
            </a:r>
          </a:p>
          <a:p>
            <a:pPr marL="685800" lvl="1" indent="-228600" defTabSz="914156">
              <a:buFont typeface="Arial" panose="020B0604020202020204" pitchFamily="34" charset="0"/>
              <a:buChar char="•"/>
            </a:pPr>
            <a:r>
              <a:rPr lang="cs-CZ" sz="1200" dirty="0">
                <a:solidFill>
                  <a:schemeClr val="tx1"/>
                </a:solidFill>
              </a:rPr>
              <a:t>Veškerá přeprava koní z Irska – (stávající) doklad totožnosti koně (pas) </a:t>
            </a:r>
            <a:r>
              <a:rPr lang="cs-CZ" sz="1200" u="sng" dirty="0">
                <a:solidFill>
                  <a:schemeClr val="tx1"/>
                </a:solidFill>
              </a:rPr>
              <a:t>pouze</a:t>
            </a:r>
            <a:r>
              <a:rPr lang="cs-CZ" sz="1200" dirty="0">
                <a:solidFill>
                  <a:schemeClr val="tx1"/>
                </a:solidFill>
              </a:rPr>
              <a:t> (</a:t>
            </a:r>
            <a:r>
              <a:rPr lang="pt-BR" sz="1200" dirty="0">
                <a:solidFill>
                  <a:schemeClr val="tx1"/>
                </a:solidFill>
              </a:rPr>
              <a:t>v souladu se zásadou tripartitní dohody</a:t>
            </a:r>
            <a:r>
              <a:rPr lang="cs-CZ" sz="1200" dirty="0">
                <a:solidFill>
                  <a:schemeClr val="tx1"/>
                </a:solidFill>
              </a:rPr>
              <a:t>)</a:t>
            </a:r>
          </a:p>
          <a:p>
            <a:pPr marL="685800" lvl="1" indent="-228600" defTabSz="914156">
              <a:buFont typeface="Arial" panose="020B0604020202020204" pitchFamily="34" charset="0"/>
              <a:buChar char="•"/>
            </a:pPr>
            <a:r>
              <a:rPr lang="cs-CZ" sz="1200" dirty="0">
                <a:solidFill>
                  <a:schemeClr val="tx1"/>
                </a:solidFill>
              </a:rPr>
              <a:t>Dobrý nákazový status koní z Francie - (stávající) doklad totožnosti koně (pas) + komerční dokument (DOCOM) (</a:t>
            </a:r>
            <a:r>
              <a:rPr lang="pt-BR" sz="1200" dirty="0">
                <a:solidFill>
                  <a:schemeClr val="tx1"/>
                </a:solidFill>
              </a:rPr>
              <a:t>v souladu se zásadou tripartitní dohody</a:t>
            </a:r>
            <a:r>
              <a:rPr lang="cs-CZ" sz="1200" dirty="0" smtClean="0">
                <a:solidFill>
                  <a:schemeClr val="tx1"/>
                </a:solidFill>
              </a:rPr>
              <a:t>)</a:t>
            </a:r>
            <a:endParaRPr lang="cs-CZ" sz="1200" dirty="0">
              <a:solidFill>
                <a:schemeClr val="tx1"/>
              </a:solidFill>
            </a:endParaRPr>
          </a:p>
          <a:p>
            <a:pPr marL="685800" lvl="1" indent="-228600" defTabSz="914156">
              <a:buFont typeface="Arial" panose="020B0604020202020204" pitchFamily="34" charset="0"/>
              <a:buChar char="•"/>
            </a:pPr>
            <a:r>
              <a:rPr lang="cs-CZ" sz="1200" dirty="0">
                <a:solidFill>
                  <a:schemeClr val="tx1"/>
                </a:solidFill>
              </a:rPr>
              <a:t>Všechny ostatní koně s původem ve Spojeném království/EU cestující z EU do Spojeného království - (stávající) doklad totožnosti koně (pas) + ITAHC (nebo případně britské veterinární osvědčení) pro neregistrované koně/veterinární atest pro registrované. </a:t>
            </a:r>
          </a:p>
          <a:p>
            <a:pPr marL="228600" indent="-228600" defTabSz="914156">
              <a:buFont typeface="+mj-lt"/>
              <a:buAutoNum type="arabicPeriod"/>
            </a:pPr>
            <a:r>
              <a:rPr lang="cs-CZ" sz="1200" dirty="0">
                <a:solidFill>
                  <a:schemeClr val="tx1"/>
                </a:solidFill>
              </a:rPr>
              <a:t>Všechny koně s původem ve Spojeném království/EU budou moci vstoupit do Spojeného království jakoukoli přípustnou cestou (tj. nemusí vstoupit do Spojeného království přes místo hraniční kontroly).</a:t>
            </a:r>
          </a:p>
        </p:txBody>
      </p:sp>
      <p:sp>
        <p:nvSpPr>
          <p:cNvPr id="11"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1359781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000" b="1" dirty="0">
                <a:latin typeface="+mn-lt"/>
              </a:rPr>
              <a:t>Shoda, bezpečnost a normy výrobků</a:t>
            </a:r>
            <a:br>
              <a:rPr lang="cs-CZ" sz="4000" b="1" dirty="0">
                <a:latin typeface="+mn-lt"/>
              </a:rPr>
            </a:br>
            <a:r>
              <a:rPr lang="cs-CZ" sz="4000" b="1" dirty="0">
                <a:latin typeface="+mn-lt"/>
              </a:rPr>
              <a:t/>
            </a:r>
            <a:br>
              <a:rPr lang="cs-CZ" sz="4000" b="1" dirty="0">
                <a:latin typeface="+mn-lt"/>
              </a:rPr>
            </a:br>
            <a:r>
              <a:rPr lang="cs-CZ" sz="4000" b="1" dirty="0">
                <a:latin typeface="+mn-lt"/>
              </a:rPr>
              <a:t/>
            </a:r>
            <a:br>
              <a:rPr lang="cs-CZ" sz="4000" b="1" dirty="0">
                <a:latin typeface="+mn-lt"/>
              </a:rPr>
            </a:br>
            <a:endParaRPr lang="cs-CZ"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cs-CZ" smtClean="0"/>
              <a:t>32</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97456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nákladní doprava – umístění dováženého zboží na britský trh</a:t>
            </a:r>
          </a:p>
          <a:p>
            <a:pPr defTabSz="914156"/>
            <a:r>
              <a:rPr lang="cs-CZ" b="1" dirty="0">
                <a:solidFill>
                  <a:schemeClr val="tx1"/>
                </a:solidFill>
              </a:rPr>
              <a:t>Shoda, bezpečnost a normy výrobků (BEIS) – NOVÝ PŘÍSTUP U ZBOŽÍ</a:t>
            </a:r>
          </a:p>
        </p:txBody>
      </p:sp>
      <p:sp>
        <p:nvSpPr>
          <p:cNvPr id="28" name="Rectangle 27"/>
          <p:cNvSpPr/>
          <p:nvPr/>
        </p:nvSpPr>
        <p:spPr>
          <a:xfrm>
            <a:off x="159096" y="4613078"/>
            <a:ext cx="11861268" cy="115578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00" b="1" dirty="0">
                <a:solidFill>
                  <a:schemeClr val="tx1"/>
                </a:solidFill>
              </a:rPr>
              <a:t>JAK BY TYTO POŽADAVKY MĚLY/MOHLY BÝT SPLNĚNY?</a:t>
            </a:r>
          </a:p>
          <a:p>
            <a:pPr defTabSz="914156"/>
            <a:endParaRPr lang="cs-CZ" sz="1000" dirty="0">
              <a:solidFill>
                <a:schemeClr val="tx1"/>
              </a:solidFill>
              <a:cs typeface="Arial" panose="020B0604020202020204" pitchFamily="34" charset="0"/>
            </a:endParaRPr>
          </a:p>
          <a:p>
            <a:pPr marL="228600" indent="-228600" defTabSz="914156">
              <a:buFont typeface="+mj-lt"/>
              <a:buAutoNum type="arabicPeriod"/>
            </a:pPr>
            <a:r>
              <a:rPr lang="cs-CZ" sz="1100" dirty="0">
                <a:solidFill>
                  <a:prstClr val="black"/>
                </a:solidFill>
              </a:rPr>
              <a:t>Oprávnění zástupci se sídlem v EU, kteří obdrželi mandát před datem odchodu z EU, budou ve Spojeném království i nadále uznáváni.</a:t>
            </a:r>
          </a:p>
          <a:p>
            <a:pPr marL="228600" indent="-228600" defTabSz="914156">
              <a:buFont typeface="+mj-lt"/>
              <a:buAutoNum type="arabicPeriod"/>
            </a:pPr>
            <a:r>
              <a:rPr lang="cs-CZ" sz="1100" dirty="0">
                <a:solidFill>
                  <a:prstClr val="black"/>
                </a:solidFill>
              </a:rPr>
              <a:t>Pokud budete potřebovat jmenovat nového oprávněného zástupce pro uvedení zboží na britský trh po odchodu z EU, bude muset být nový oprávněný zástupce usazen ve Spojeném království.</a:t>
            </a:r>
          </a:p>
          <a:p>
            <a:pPr marL="228600" indent="-228600" defTabSz="914156">
              <a:buFont typeface="+mj-lt"/>
              <a:buAutoNum type="arabicPeriod"/>
            </a:pPr>
            <a:r>
              <a:rPr lang="cs-CZ" sz="1100" dirty="0">
                <a:solidFill>
                  <a:prstClr val="black"/>
                </a:solidFill>
              </a:rPr>
              <a:t>Označte zboží údaji o vaší společnosti, včetně názvu a adresy společnosti. Po dobu 18 měsíců poté, co Spojené království opustí EU, můžete tyto údaje uvést v průvodní dokumentaci než na samotném výrobku.</a:t>
            </a:r>
            <a:endParaRPr lang="cs-CZ" sz="11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V PŘÍPADĚ, ŽE TYTO POŽADAVKY NEBUDOU SPLNĚNY?</a:t>
            </a:r>
          </a:p>
          <a:p>
            <a:pPr defTabSz="914156"/>
            <a:r>
              <a:rPr lang="cs-CZ" sz="1050" dirty="0">
                <a:solidFill>
                  <a:schemeClr val="tx1"/>
                </a:solidFill>
              </a:rPr>
              <a:t>Může být požadováno, aby zboží bylo zničeno, změněno (před uvolněním) nebo odmítnuto A re-exportováno</a:t>
            </a:r>
          </a:p>
        </p:txBody>
      </p:sp>
      <p:sp>
        <p:nvSpPr>
          <p:cNvPr id="17" name="Rectangle 16"/>
          <p:cNvSpPr/>
          <p:nvPr/>
        </p:nvSpPr>
        <p:spPr>
          <a:xfrm>
            <a:off x="159096" y="2034687"/>
            <a:ext cx="2175226" cy="191922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KDY?</a:t>
            </a:r>
          </a:p>
          <a:p>
            <a:pPr algn="just" defTabSz="914156"/>
            <a:r>
              <a:rPr lang="cs-CZ" sz="1200" dirty="0">
                <a:solidFill>
                  <a:schemeClr val="tx1"/>
                </a:solidFill>
                <a:cs typeface="Arial" panose="020B0604020202020204" pitchFamily="34" charset="0"/>
              </a:rPr>
              <a:t>na 31. října 2019</a:t>
            </a:r>
          </a:p>
        </p:txBody>
      </p:sp>
      <p:sp>
        <p:nvSpPr>
          <p:cNvPr id="24" name="Rectangle 23"/>
          <p:cNvSpPr/>
          <p:nvPr/>
        </p:nvSpPr>
        <p:spPr>
          <a:xfrm>
            <a:off x="159096" y="5784557"/>
            <a:ext cx="11861268" cy="14145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cs-CZ" sz="1050" b="1" dirty="0">
              <a:solidFill>
                <a:schemeClr val="tx1"/>
              </a:solidFill>
            </a:endParaRPr>
          </a:p>
          <a:p>
            <a:pPr defTabSz="914156"/>
            <a:r>
              <a:rPr lang="cs-CZ" sz="1050" b="1" dirty="0">
                <a:solidFill>
                  <a:schemeClr val="tx1"/>
                </a:solidFill>
              </a:rPr>
              <a:t>KDE JE MOŽNÉ ZJISTIT BLIŽŠÍ INFORMACE</a:t>
            </a:r>
          </a:p>
          <a:p>
            <a:pPr defTabSz="914156"/>
            <a:r>
              <a:rPr lang="cs-CZ" sz="1200" dirty="0">
                <a:solidFill>
                  <a:schemeClr val="tx1"/>
                </a:solidFill>
                <a:hlinkClick r:id="rId2"/>
              </a:rPr>
              <a:t>https://www.gov.uk/government/collections/product-safety</a:t>
            </a:r>
            <a:r>
              <a:rPr lang="cs-CZ" sz="1200" dirty="0">
                <a:solidFill>
                  <a:schemeClr val="tx1"/>
                </a:solidFill>
              </a:rPr>
              <a:t> - </a:t>
            </a:r>
            <a:r>
              <a:rPr lang="cs-CZ" sz="1200" dirty="0">
                <a:solidFill>
                  <a:schemeClr val="tx1"/>
                </a:solidFill>
                <a:hlinkClick r:id="rId3"/>
              </a:rPr>
              <a:t>https://www.gov.uk/guidance/product-safety-for-manufacturers</a:t>
            </a:r>
            <a:r>
              <a:rPr lang="cs-CZ" sz="1200" dirty="0">
                <a:solidFill>
                  <a:schemeClr val="tx1"/>
                </a:solidFill>
              </a:rPr>
              <a:t> - </a:t>
            </a:r>
            <a:r>
              <a:rPr lang="cs-CZ" sz="1200" dirty="0">
                <a:solidFill>
                  <a:schemeClr val="tx1"/>
                </a:solidFill>
                <a:hlinkClick r:id="rId4"/>
              </a:rPr>
              <a:t>https://www.gov.uk/government/news/design-for-new-product-safety-marking</a:t>
            </a:r>
            <a:r>
              <a:rPr lang="cs-CZ" sz="1200" dirty="0">
                <a:solidFill>
                  <a:schemeClr val="tx1"/>
                </a:solidFill>
              </a:rPr>
              <a:t> - </a:t>
            </a:r>
            <a:r>
              <a:rPr lang="cs-CZ" sz="1200" dirty="0">
                <a:solidFill>
                  <a:schemeClr val="tx1"/>
                </a:solidFill>
                <a:hlinkClick r:id="rId5"/>
              </a:rPr>
              <a:t>https://www.gov.uk/government/publications/uk-product-safety-and-metrology-guidance-in-a-no-deal-scenario</a:t>
            </a:r>
            <a:r>
              <a:rPr lang="cs-CZ" sz="1200" dirty="0">
                <a:solidFill>
                  <a:schemeClr val="tx1"/>
                </a:solidFill>
              </a:rPr>
              <a:t> </a:t>
            </a:r>
            <a:endParaRPr lang="cs-CZ" sz="1200" b="1" dirty="0">
              <a:solidFill>
                <a:srgbClr val="FF0000"/>
              </a:solidFill>
            </a:endParaRPr>
          </a:p>
        </p:txBody>
      </p:sp>
      <p:sp>
        <p:nvSpPr>
          <p:cNvPr id="9" name="Rectangle 8"/>
          <p:cNvSpPr/>
          <p:nvPr/>
        </p:nvSpPr>
        <p:spPr>
          <a:xfrm>
            <a:off x="180234" y="730394"/>
            <a:ext cx="11861268" cy="1315829"/>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Požadavky</a:t>
            </a:r>
          </a:p>
          <a:p>
            <a:pPr defTabSz="914156"/>
            <a:r>
              <a:rPr lang="cs-CZ" sz="1050" b="1" dirty="0">
                <a:solidFill>
                  <a:prstClr val="black"/>
                </a:solidFill>
              </a:rPr>
              <a:t>Spojené království bude po omezenou dobu přímo uznávat posuzování shody prováděné notifikovanými osobami EU</a:t>
            </a:r>
          </a:p>
          <a:p>
            <a:pPr marL="171450" indent="-171450" defTabSz="914156">
              <a:buFont typeface="Arial" panose="020B0604020202020204" pitchFamily="34" charset="0"/>
              <a:buChar char="•"/>
            </a:pPr>
            <a:r>
              <a:rPr lang="cs-CZ" sz="1050" b="1" dirty="0" smtClean="0">
                <a:solidFill>
                  <a:prstClr val="black"/>
                </a:solidFill>
              </a:rPr>
              <a:t>Pokud </a:t>
            </a:r>
            <a:r>
              <a:rPr lang="cs-CZ" sz="1050" b="1" dirty="0">
                <a:solidFill>
                  <a:prstClr val="black"/>
                </a:solidFill>
              </a:rPr>
              <a:t>používáte notifikovanou osobu se sídlem ve Velké Británii (která bude po odchodu z EU označována jako britská schválená osoba) a budete ji používat i po datu odchodu z EU, budete muset použít nové označení UKCA, abyste uvedli, že váš výrobek splňuje britské předpisy a můžete pouze být uveden na britský </a:t>
            </a:r>
            <a:r>
              <a:rPr lang="cs-CZ" sz="1050" b="1" dirty="0" smtClean="0">
                <a:solidFill>
                  <a:prstClr val="black"/>
                </a:solidFill>
              </a:rPr>
              <a:t>trh.</a:t>
            </a:r>
            <a:endParaRPr lang="cs-CZ" sz="1050" b="1" dirty="0">
              <a:solidFill>
                <a:prstClr val="black"/>
              </a:solidFill>
            </a:endParaRPr>
          </a:p>
          <a:p>
            <a:pPr marL="171450" indent="-171450" defTabSz="914156">
              <a:buFont typeface="Arial" panose="020B0604020202020204" pitchFamily="34" charset="0"/>
              <a:buChar char="•"/>
            </a:pPr>
            <a:r>
              <a:rPr lang="cs-CZ" sz="1050" b="1" dirty="0" smtClean="0">
                <a:solidFill>
                  <a:prstClr val="black"/>
                </a:solidFill>
              </a:rPr>
              <a:t>Pokud </a:t>
            </a:r>
            <a:r>
              <a:rPr lang="cs-CZ" sz="1050" b="1" dirty="0">
                <a:solidFill>
                  <a:prstClr val="black"/>
                </a:solidFill>
              </a:rPr>
              <a:t>uvádíte zboží na britský trh, můžete nadále používat jakéhokoli stávajícího oprávněného zástupce se sídlem ve Spojeném království, EU, EHP nebo Švýcarsku a Turecku a Spojené království jej bude uznávat.</a:t>
            </a:r>
          </a:p>
          <a:p>
            <a:pPr marL="171450" indent="-171450" defTabSz="914156">
              <a:buFont typeface="Arial" panose="020B0604020202020204" pitchFamily="34" charset="0"/>
              <a:buChar char="•"/>
            </a:pPr>
            <a:r>
              <a:rPr lang="cs-CZ" sz="1050" b="1" dirty="0">
                <a:solidFill>
                  <a:prstClr val="black"/>
                </a:solidFill>
              </a:rPr>
              <a:t>Pokud jste v současné době britským distributorem, budete si muset ověřit, zda se vy nebo váš dodavatel nestanete „dovozcem</a:t>
            </a:r>
            <a:r>
              <a:rPr lang="cs-CZ" sz="1050" b="1" dirty="0" smtClean="0">
                <a:solidFill>
                  <a:prstClr val="black"/>
                </a:solidFill>
              </a:rPr>
              <a:t>“.</a:t>
            </a:r>
            <a:endParaRPr lang="cs-CZ" sz="1050" b="1" dirty="0">
              <a:solidFill>
                <a:prstClr val="black"/>
              </a:solidFill>
            </a:endParaRPr>
          </a:p>
          <a:p>
            <a:pPr marL="171450" indent="-171450" defTabSz="914156">
              <a:buFont typeface="Arial" panose="020B0604020202020204" pitchFamily="34" charset="0"/>
              <a:buChar char="•"/>
            </a:pPr>
            <a:r>
              <a:rPr lang="cs-CZ" sz="1050" b="1" dirty="0">
                <a:solidFill>
                  <a:prstClr val="black"/>
                </a:solidFill>
              </a:rPr>
              <a:t>Používání databází EU Rapex a ICSMS nahradí nová britská databáze pro bezpečnost výrobků. Nová britská databáze orgánů schválených ve Velké Británii bude k dispozici ode dne, kdy opustíme EU.</a:t>
            </a:r>
          </a:p>
          <a:p>
            <a:pPr marL="171450" indent="-171450" defTabSz="914156">
              <a:buFont typeface="Arial" panose="020B0604020202020204" pitchFamily="34" charset="0"/>
              <a:buChar char="•"/>
            </a:pPr>
            <a:endParaRPr lang="cs-CZ" sz="1050" dirty="0">
              <a:solidFill>
                <a:prstClr val="black"/>
              </a:solidFill>
            </a:endParaRPr>
          </a:p>
          <a:p>
            <a:pPr defTabSz="914156"/>
            <a:endParaRPr lang="cs-CZ" sz="1050" dirty="0">
              <a:solidFill>
                <a:prstClr val="black"/>
              </a:solidFill>
            </a:endParaRPr>
          </a:p>
          <a:p>
            <a:pPr defTabSz="914156"/>
            <a:endParaRPr lang="cs-CZ" sz="1050" dirty="0">
              <a:solidFill>
                <a:prstClr val="black"/>
              </a:solidFill>
            </a:endParaRPr>
          </a:p>
          <a:p>
            <a:pPr defTabSz="914156"/>
            <a:endParaRPr lang="cs-CZ" sz="1050" dirty="0">
              <a:solidFill>
                <a:prstClr val="black"/>
              </a:solidFill>
            </a:endParaRPr>
          </a:p>
          <a:p>
            <a:pPr defTabSz="914156"/>
            <a:endParaRPr lang="cs-CZ" sz="1050" dirty="0">
              <a:solidFill>
                <a:prstClr val="black"/>
              </a:solidFill>
            </a:endParaRPr>
          </a:p>
          <a:p>
            <a:pPr defTabSz="914156"/>
            <a:r>
              <a:rPr lang="cs-CZ" sz="1050" dirty="0">
                <a:solidFill>
                  <a:prstClr val="black"/>
                </a:solidFill>
              </a:rPr>
              <a:t>PO OMEZENOU DOBU</a:t>
            </a:r>
          </a:p>
          <a:p>
            <a:pPr defTabSz="914156"/>
            <a:endParaRPr lang="cs-CZ" sz="1200" dirty="0">
              <a:solidFill>
                <a:prstClr val="black"/>
              </a:solidFill>
            </a:endParaRPr>
          </a:p>
          <a:p>
            <a:pPr defTabSz="914156"/>
            <a:r>
              <a:rPr lang="cs-CZ" sz="1200" dirty="0">
                <a:solidFill>
                  <a:prstClr val="black"/>
                </a:solidFill>
              </a:rPr>
              <a:t>Před provedením změn </a:t>
            </a:r>
          </a:p>
          <a:p>
            <a:pPr defTabSz="914156"/>
            <a:r>
              <a:rPr lang="cs-CZ" sz="1200" dirty="0">
                <a:solidFill>
                  <a:prstClr val="black"/>
                </a:solidFill>
              </a:rPr>
              <a:t>v těchto dohodách </a:t>
            </a:r>
          </a:p>
          <a:p>
            <a:pPr defTabSz="914156"/>
            <a:r>
              <a:rPr lang="cs-CZ" sz="1200" dirty="0">
                <a:solidFill>
                  <a:prstClr val="black"/>
                </a:solidFill>
              </a:rPr>
              <a:t>bude BEIS konzultovat s firmami.</a:t>
            </a:r>
          </a:p>
          <a:p>
            <a:pPr defTabSz="914156"/>
            <a:endParaRPr lang="cs-CZ" sz="1200" dirty="0">
              <a:solidFill>
                <a:prstClr val="black"/>
              </a:solidFill>
            </a:endParaRPr>
          </a:p>
          <a:p>
            <a:pPr defTabSz="914156"/>
            <a:endParaRPr lang="cs-CZ" sz="1050" dirty="0">
              <a:solidFill>
                <a:prstClr val="black"/>
              </a:solidFill>
            </a:endParaRPr>
          </a:p>
          <a:p>
            <a:pPr defTabSz="914156"/>
            <a:endParaRPr lang="cs-CZ" sz="1050" b="1" u="sng" dirty="0">
              <a:solidFill>
                <a:srgbClr val="FF0000"/>
              </a:solidFill>
            </a:endParaRPr>
          </a:p>
          <a:p>
            <a:pPr defTabSz="914156"/>
            <a:r>
              <a:rPr lang="cs-CZ" sz="1050" b="1" u="sng" dirty="0" smtClean="0">
                <a:solidFill>
                  <a:srgbClr val="FF0000"/>
                </a:solidFill>
              </a:rPr>
              <a:t>.</a:t>
            </a:r>
            <a:endParaRPr lang="cs-CZ" sz="1050" b="1" u="sng" dirty="0">
              <a:solidFill>
                <a:srgbClr val="FF0000"/>
              </a:solidFill>
            </a:endParaRPr>
          </a:p>
        </p:txBody>
      </p:sp>
      <p:sp>
        <p:nvSpPr>
          <p:cNvPr id="2" name="Slide Number Placeholder 1"/>
          <p:cNvSpPr>
            <a:spLocks noGrp="1"/>
          </p:cNvSpPr>
          <p:nvPr>
            <p:ph type="sldNum" sz="quarter" idx="12"/>
          </p:nvPr>
        </p:nvSpPr>
        <p:spPr>
          <a:xfrm>
            <a:off x="11061576" y="6356350"/>
            <a:ext cx="485382" cy="365125"/>
          </a:xfrm>
        </p:spPr>
        <p:txBody>
          <a:bodyPr/>
          <a:lstStyle/>
          <a:p>
            <a:fld id="{CB8872E7-E8E3-4D11-9C66-3A8487BE4944}" type="slidenum">
              <a:rPr lang="cs-CZ" smtClean="0">
                <a:solidFill>
                  <a:prstClr val="black">
                    <a:tint val="75000"/>
                  </a:prstClr>
                </a:solidFill>
              </a:rPr>
              <a:pPr/>
              <a:t>33</a:t>
            </a:fld>
            <a:endParaRPr lang="cs-CZ" dirty="0">
              <a:solidFill>
                <a:prstClr val="black">
                  <a:tint val="75000"/>
                </a:prstClr>
              </a:solidFill>
            </a:endParaRPr>
          </a:p>
        </p:txBody>
      </p:sp>
      <p:sp>
        <p:nvSpPr>
          <p:cNvPr id="12" name="Footer Placeholder 4"/>
          <p:cNvSpPr>
            <a:spLocks noGrp="1"/>
          </p:cNvSpPr>
          <p:nvPr>
            <p:ph type="ftr" sz="quarter" idx="11"/>
          </p:nvPr>
        </p:nvSpPr>
        <p:spPr>
          <a:xfrm>
            <a:off x="7986855" y="6340653"/>
            <a:ext cx="4114800" cy="365125"/>
          </a:xfrm>
        </p:spPr>
        <p:txBody>
          <a:bodyPr/>
          <a:lstStyle/>
          <a:p>
            <a:r>
              <a:rPr lang="cs-CZ" dirty="0"/>
              <a:t>ÚŘEDNÍ DOK. </a:t>
            </a:r>
          </a:p>
        </p:txBody>
      </p:sp>
      <p:sp>
        <p:nvSpPr>
          <p:cNvPr id="3" name="TextBox 2"/>
          <p:cNvSpPr txBox="1"/>
          <p:nvPr/>
        </p:nvSpPr>
        <p:spPr>
          <a:xfrm>
            <a:off x="2648607" y="2133600"/>
            <a:ext cx="9371757" cy="1384995"/>
          </a:xfrm>
          <a:prstGeom prst="rect">
            <a:avLst/>
          </a:prstGeom>
          <a:noFill/>
        </p:spPr>
        <p:txBody>
          <a:bodyPr wrap="square" rtlCol="0">
            <a:spAutoFit/>
          </a:bodyPr>
          <a:lstStyle/>
          <a:p>
            <a:r>
              <a:rPr lang="cs-CZ" sz="1200" b="1" dirty="0"/>
              <a:t>Proč je nutné tyto požadavky splnit?</a:t>
            </a:r>
          </a:p>
          <a:p>
            <a:pPr marL="171450" indent="-171450">
              <a:buFont typeface="Arial" panose="020B0604020202020204" pitchFamily="34" charset="0"/>
              <a:buChar char="•"/>
            </a:pPr>
            <a:r>
              <a:rPr lang="cs-CZ" sz="1200" dirty="0"/>
              <a:t>Pokud se stáváte „dovozcem“, musíte dbát na to, abyste pochopili své zákonné povinnosti, protože jsou ve srovnání s povinnostmi distributora zvýšeny</a:t>
            </a:r>
            <a:r>
              <a:rPr lang="cs-CZ" sz="1200" dirty="0" smtClean="0"/>
              <a:t>.</a:t>
            </a:r>
            <a:endParaRPr lang="cs-CZ" sz="1200" dirty="0"/>
          </a:p>
          <a:p>
            <a:pPr marL="171450" indent="-171450">
              <a:buFont typeface="Arial" panose="020B0604020202020204" pitchFamily="34" charset="0"/>
              <a:buChar char="•"/>
            </a:pPr>
            <a:r>
              <a:rPr lang="cs-CZ" sz="1200" dirty="0"/>
              <a:t>Soulad s požadavky právních předpisů „nového přístupu“ lze i nadále prokazovat používáním označení CE po omezenou dobu.</a:t>
            </a:r>
          </a:p>
          <a:p>
            <a:pPr marL="171450" indent="-171450">
              <a:buFont typeface="Arial" panose="020B0604020202020204" pitchFamily="34" charset="0"/>
              <a:buChar char="•"/>
            </a:pPr>
            <a:r>
              <a:rPr lang="cs-CZ" sz="1200" dirty="0"/>
              <a:t>Vláda bude s firmami konzultovat a dá jim zprávu předtím, než toto období </a:t>
            </a:r>
            <a:r>
              <a:rPr lang="cs-CZ" sz="1200" dirty="0" smtClean="0"/>
              <a:t>skončí.</a:t>
            </a:r>
            <a:endParaRPr lang="cs-CZ" sz="1200" dirty="0"/>
          </a:p>
          <a:p>
            <a:endParaRPr lang="cs-CZ" sz="1200" dirty="0"/>
          </a:p>
          <a:p>
            <a:endParaRPr lang="cs-CZ" sz="1200" dirty="0"/>
          </a:p>
        </p:txBody>
      </p:sp>
    </p:spTree>
    <p:extLst>
      <p:ext uri="{BB962C8B-B14F-4D97-AF65-F5344CB8AC3E}">
        <p14:creationId xmlns:p14="http://schemas.microsoft.com/office/powerpoint/2010/main" val="402597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25466" y="265235"/>
          <a:ext cx="1466" cy="1466"/>
        </p:xfrm>
        <a:graphic>
          <a:graphicData uri="http://schemas.openxmlformats.org/presentationml/2006/ole">
            <mc:AlternateContent xmlns:mc="http://schemas.openxmlformats.org/markup-compatibility/2006">
              <mc:Choice xmlns:v="urn:schemas-microsoft-com:vml" Requires="v">
                <p:oleObj spid="_x0000_s1252"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25466" y="265235"/>
                        <a:ext cx="1466" cy="1466"/>
                      </a:xfrm>
                      <a:prstGeom prst="rect">
                        <a:avLst/>
                      </a:prstGeom>
                    </p:spPr>
                  </p:pic>
                </p:oleObj>
              </mc:Fallback>
            </mc:AlternateContent>
          </a:graphicData>
        </a:graphic>
      </p:graphicFrame>
      <p:sp>
        <p:nvSpPr>
          <p:cNvPr id="3" name="Rectangle 2" hidden="1"/>
          <p:cNvSpPr/>
          <p:nvPr>
            <p:custDataLst>
              <p:tags r:id="rId3"/>
            </p:custDataLst>
          </p:nvPr>
        </p:nvSpPr>
        <p:spPr>
          <a:xfrm>
            <a:off x="1524000" y="263769"/>
            <a:ext cx="146538" cy="146538"/>
          </a:xfrm>
          <a:prstGeom prst="rect">
            <a:avLst/>
          </a:prstGeom>
          <a:solidFill>
            <a:srgbClr val="002F6D"/>
          </a:solidFill>
          <a:ln w="952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GB" sz="2585"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42" name="ee4pHeader2"/>
          <p:cNvSpPr txBox="1"/>
          <p:nvPr/>
        </p:nvSpPr>
        <p:spPr>
          <a:xfrm>
            <a:off x="3708848" y="4213554"/>
            <a:ext cx="6645938" cy="690664"/>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V různých oblastech (kosmetika, chemické látky, léky) - možná budou společnosti muset jmenovat nové britské zástupce.</a:t>
            </a:r>
          </a:p>
        </p:txBody>
      </p:sp>
      <p:sp>
        <p:nvSpPr>
          <p:cNvPr id="43" name="ee4pHeader3"/>
          <p:cNvSpPr txBox="1"/>
          <p:nvPr/>
        </p:nvSpPr>
        <p:spPr>
          <a:xfrm>
            <a:off x="3734725" y="1438945"/>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Spojené království bude mít po odchodu z EU vlastní režim REACH pro chemické látky vyrobené ve Spojeném království nebo vyvezené do Spojeného království.</a:t>
            </a:r>
          </a:p>
        </p:txBody>
      </p:sp>
      <p:sp>
        <p:nvSpPr>
          <p:cNvPr id="37" name="ee4pHeader2"/>
          <p:cNvSpPr txBox="1"/>
          <p:nvPr/>
        </p:nvSpPr>
        <p:spPr>
          <a:xfrm>
            <a:off x="3708848" y="5165662"/>
            <a:ext cx="6645938"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Přesný režim bude záviset na konkrétním zboží – spousta informací je k dispozici na stránkách GOV.UK.</a:t>
            </a:r>
          </a:p>
        </p:txBody>
      </p:sp>
      <p:sp>
        <p:nvSpPr>
          <p:cNvPr id="19" name="ee4pHeader1">
            <a:extLst>
              <a:ext uri="{FF2B5EF4-FFF2-40B4-BE49-F238E27FC236}">
                <a16:creationId xmlns="" xmlns:a16="http://schemas.microsoft.com/office/drawing/2014/main" id="{87DA45BE-4CAC-4058-AC5F-1C8F01FAE44A}"/>
              </a:ext>
            </a:extLst>
          </p:cNvPr>
          <p:cNvSpPr txBox="1"/>
          <p:nvPr/>
        </p:nvSpPr>
        <p:spPr>
          <a:xfrm>
            <a:off x="3734725" y="2472688"/>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Schválení typu ES již nebudou automaticky přijímána pro motorová vozidla na britském trhu - prozatímní schválení typu ve Spojeném království bude vydávat britská certifikační agentura pro motorová vozidla (Vehicle Certification Agency - VCA).</a:t>
            </a:r>
          </a:p>
        </p:txBody>
      </p:sp>
      <p:sp>
        <p:nvSpPr>
          <p:cNvPr id="27" name="Title 1">
            <a:extLst>
              <a:ext uri="{FF2B5EF4-FFF2-40B4-BE49-F238E27FC236}">
                <a16:creationId xmlns="" xmlns:a16="http://schemas.microsoft.com/office/drawing/2014/main" id="{E91E0C29-83C6-436D-A740-E2F4707C2042}"/>
              </a:ext>
            </a:extLst>
          </p:cNvPr>
          <p:cNvSpPr txBox="1">
            <a:spLocks/>
          </p:cNvSpPr>
          <p:nvPr/>
        </p:nvSpPr>
        <p:spPr>
          <a:xfrm>
            <a:off x="3242097" y="448142"/>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defTabSz="914400">
              <a:lnSpc>
                <a:spcPct val="90000"/>
              </a:lnSpc>
            </a:pPr>
            <a:r>
              <a:rPr lang="cs-CZ" sz="3200" dirty="0">
                <a:solidFill>
                  <a:schemeClr val="tx1"/>
                </a:solidFill>
              </a:rPr>
              <a:t>Režimy pro ostatní zboží</a:t>
            </a:r>
          </a:p>
        </p:txBody>
      </p:sp>
      <p:sp>
        <p:nvSpPr>
          <p:cNvPr id="30" name="Footer Placeholder 2"/>
          <p:cNvSpPr>
            <a:spLocks noGrp="1"/>
          </p:cNvSpPr>
          <p:nvPr>
            <p:ph type="ftr" sz="quarter" idx="4294967295"/>
          </p:nvPr>
        </p:nvSpPr>
        <p:spPr>
          <a:xfrm>
            <a:off x="8418690" y="6356350"/>
            <a:ext cx="2935110" cy="365125"/>
          </a:xfrm>
          <a:prstGeom prst="rect">
            <a:avLst/>
          </a:prstGeom>
        </p:spPr>
        <p:txBody>
          <a:bodyPr/>
          <a:lstStyle/>
          <a:p>
            <a:r>
              <a:rPr lang="cs-CZ" sz="1100" b="1" dirty="0">
                <a:solidFill>
                  <a:prstClr val="black">
                    <a:tint val="75000"/>
                  </a:prstClr>
                </a:solidFill>
                <a:latin typeface="Arial" panose="020B0604020202020204" pitchFamily="34" charset="0"/>
                <a:cs typeface="Arial" panose="020B0604020202020204" pitchFamily="34" charset="0"/>
              </a:rPr>
              <a:t>ÚŘEDNÍ DOK. </a:t>
            </a:r>
          </a:p>
        </p:txBody>
      </p:sp>
      <p:sp>
        <p:nvSpPr>
          <p:cNvPr id="34" name="ee4pHeader1">
            <a:extLst>
              <a:ext uri="{FF2B5EF4-FFF2-40B4-BE49-F238E27FC236}">
                <a16:creationId xmlns="" xmlns:a16="http://schemas.microsoft.com/office/drawing/2014/main" id="{87DA45BE-4CAC-4058-AC5F-1C8F01FAE44A}"/>
              </a:ext>
            </a:extLst>
          </p:cNvPr>
          <p:cNvSpPr txBox="1"/>
          <p:nvPr/>
        </p:nvSpPr>
        <p:spPr>
          <a:xfrm>
            <a:off x="3734725" y="3386625"/>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Léčivům s „centralizovaným“ povolením bude uděleno povolení Spojeného království.</a:t>
            </a:r>
          </a:p>
        </p:txBody>
      </p:sp>
      <p:pic>
        <p:nvPicPr>
          <p:cNvPr id="36" name="Graphic 6" descr="Network">
            <a:extLst>
              <a:ext uri="{FF2B5EF4-FFF2-40B4-BE49-F238E27FC236}">
                <a16:creationId xmlns="" xmlns:a16="http://schemas.microsoft.com/office/drawing/2014/main" id="{E227BCA2-A985-4514-8FD1-65FCDAD230D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674154" y="1460081"/>
            <a:ext cx="623814" cy="623814"/>
          </a:xfrm>
          <a:prstGeom prst="rect">
            <a:avLst/>
          </a:prstGeom>
        </p:spPr>
      </p:pic>
      <p:pic>
        <p:nvPicPr>
          <p:cNvPr id="38" name="Graphic 8" descr="Car">
            <a:extLst>
              <a:ext uri="{FF2B5EF4-FFF2-40B4-BE49-F238E27FC236}">
                <a16:creationId xmlns="" xmlns:a16="http://schemas.microsoft.com/office/drawing/2014/main" id="{EA1F5F6B-F7F9-4378-B767-E044886BF5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674154" y="2343455"/>
            <a:ext cx="623814" cy="623814"/>
          </a:xfrm>
          <a:prstGeom prst="rect">
            <a:avLst/>
          </a:prstGeom>
        </p:spPr>
      </p:pic>
      <p:pic>
        <p:nvPicPr>
          <p:cNvPr id="39" name="Graphic 10" descr="List">
            <a:extLst>
              <a:ext uri="{FF2B5EF4-FFF2-40B4-BE49-F238E27FC236}">
                <a16:creationId xmlns="" xmlns:a16="http://schemas.microsoft.com/office/drawing/2014/main" id="{6C3356C7-8F73-4B16-B903-165276203F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632718" y="5165662"/>
            <a:ext cx="706687" cy="706687"/>
          </a:xfrm>
          <a:prstGeom prst="rect">
            <a:avLst/>
          </a:prstGeom>
        </p:spPr>
      </p:pic>
      <p:pic>
        <p:nvPicPr>
          <p:cNvPr id="40" name="Graphic 9" descr="Network">
            <a:extLst>
              <a:ext uri="{FF2B5EF4-FFF2-40B4-BE49-F238E27FC236}">
                <a16:creationId xmlns="" xmlns:a16="http://schemas.microsoft.com/office/drawing/2014/main" id="{90827E88-8390-438E-A609-31E35B66C6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674154" y="3385332"/>
            <a:ext cx="623814" cy="623814"/>
          </a:xfrm>
          <a:prstGeom prst="rect">
            <a:avLst/>
          </a:prstGeom>
        </p:spPr>
      </p:pic>
      <p:grpSp>
        <p:nvGrpSpPr>
          <p:cNvPr id="41" name="Group 40">
            <a:extLst>
              <a:ext uri="{FF2B5EF4-FFF2-40B4-BE49-F238E27FC236}">
                <a16:creationId xmlns="" xmlns:a16="http://schemas.microsoft.com/office/drawing/2014/main" id="{C8CF0CF1-47FD-48DC-A779-940643C0FDE5}"/>
              </a:ext>
            </a:extLst>
          </p:cNvPr>
          <p:cNvGrpSpPr>
            <a:grpSpLocks noChangeAspect="1"/>
          </p:cNvGrpSpPr>
          <p:nvPr/>
        </p:nvGrpSpPr>
        <p:grpSpPr>
          <a:xfrm>
            <a:off x="2705368" y="4311032"/>
            <a:ext cx="593186" cy="593186"/>
            <a:chOff x="5273675" y="2606675"/>
            <a:chExt cx="1644650" cy="1644650"/>
          </a:xfrm>
        </p:grpSpPr>
        <p:sp>
          <p:nvSpPr>
            <p:cNvPr id="44" name="AutoShape 3">
              <a:extLst>
                <a:ext uri="{FF2B5EF4-FFF2-40B4-BE49-F238E27FC236}">
                  <a16:creationId xmlns="" xmlns:a16="http://schemas.microsoft.com/office/drawing/2014/main"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cs-CZ" sz="1350" dirty="0"/>
            </a:p>
          </p:txBody>
        </p:sp>
        <p:grpSp>
          <p:nvGrpSpPr>
            <p:cNvPr id="66" name="Group 65">
              <a:extLst>
                <a:ext uri="{FF2B5EF4-FFF2-40B4-BE49-F238E27FC236}">
                  <a16:creationId xmlns="" xmlns:a16="http://schemas.microsoft.com/office/drawing/2014/main" id="{353A2A29-A77E-477F-8943-F53C8F075A32}"/>
                </a:ext>
              </a:extLst>
            </p:cNvPr>
            <p:cNvGrpSpPr/>
            <p:nvPr/>
          </p:nvGrpSpPr>
          <p:grpSpPr>
            <a:xfrm>
              <a:off x="5646738" y="2776538"/>
              <a:ext cx="898525" cy="1304925"/>
              <a:chOff x="5646738" y="2776538"/>
              <a:chExt cx="898525" cy="1304925"/>
            </a:xfrm>
          </p:grpSpPr>
          <p:sp>
            <p:nvSpPr>
              <p:cNvPr id="67" name="Freeform 63">
                <a:extLst>
                  <a:ext uri="{FF2B5EF4-FFF2-40B4-BE49-F238E27FC236}">
                    <a16:creationId xmlns="" xmlns:a16="http://schemas.microsoft.com/office/drawing/2014/main"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cs-CZ" sz="1350" dirty="0"/>
              </a:p>
            </p:txBody>
          </p:sp>
          <p:sp>
            <p:nvSpPr>
              <p:cNvPr id="68" name="Freeform 64">
                <a:extLst>
                  <a:ext uri="{FF2B5EF4-FFF2-40B4-BE49-F238E27FC236}">
                    <a16:creationId xmlns="" xmlns:a16="http://schemas.microsoft.com/office/drawing/2014/main"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cs-CZ" sz="1350" dirty="0"/>
              </a:p>
            </p:txBody>
          </p:sp>
        </p:grpSp>
      </p:grpSp>
      <p:sp>
        <p:nvSpPr>
          <p:cNvPr id="5" name="Slide Number Placeholder 4"/>
          <p:cNvSpPr>
            <a:spLocks noGrp="1"/>
          </p:cNvSpPr>
          <p:nvPr>
            <p:ph type="sldNum" sz="quarter" idx="12"/>
          </p:nvPr>
        </p:nvSpPr>
        <p:spPr/>
        <p:txBody>
          <a:bodyPr/>
          <a:lstStyle/>
          <a:p>
            <a:fld id="{4D5B3F61-8D40-454B-BE98-BE96F2E76035}" type="slidenum">
              <a:rPr lang="cs-CZ" smtClean="0"/>
              <a:t>34</a:t>
            </a:fld>
            <a:endParaRPr lang="cs-CZ" dirty="0"/>
          </a:p>
        </p:txBody>
      </p:sp>
      <p:pic>
        <p:nvPicPr>
          <p:cNvPr id="21" name="Picture 20"/>
          <p:cNvPicPr/>
          <p:nvPr/>
        </p:nvPicPr>
        <p:blipFill rotWithShape="1">
          <a:blip r:embed="rId13"/>
          <a:srcRect l="3903"/>
          <a:stretch/>
        </p:blipFill>
        <p:spPr>
          <a:xfrm>
            <a:off x="276076" y="259037"/>
            <a:ext cx="1552379" cy="724535"/>
          </a:xfrm>
          <a:prstGeom prst="rect">
            <a:avLst/>
          </a:prstGeom>
        </p:spPr>
      </p:pic>
    </p:spTree>
    <p:extLst>
      <p:ext uri="{BB962C8B-B14F-4D97-AF65-F5344CB8AC3E}">
        <p14:creationId xmlns:p14="http://schemas.microsoft.com/office/powerpoint/2010/main" val="21493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8183" y="371217"/>
            <a:ext cx="10515600" cy="1325563"/>
          </a:xfrm>
        </p:spPr>
        <p:txBody>
          <a:bodyPr>
            <a:normAutofit/>
          </a:bodyPr>
          <a:lstStyle/>
          <a:p>
            <a:r>
              <a:rPr lang="cs-CZ" sz="3200" b="1" dirty="0">
                <a:latin typeface="+mn-lt"/>
                <a:ea typeface="+mn-ea"/>
                <a:cs typeface="Arial" panose="020B0604020202020204" pitchFamily="34" charset="0"/>
              </a:rPr>
              <a:t>Neharmonizované zboží</a:t>
            </a:r>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Výrobky podléhající spíše vnitrostátním pravidlům než předpisům platným v celé EU mohou být někdy prodávány volně v celé EU na základě „zásady vzájemného uznávání“.</a:t>
            </a:r>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Spojené království nebude již po odchodu z EU spadat pod zásadu vzájemného uznávání.</a:t>
            </a:r>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Duben 2020: v EU vstoupí v platnost aktualizované nařízení o vzájemném uznávání, ale nebude se vztahovat na Spojené království.</a:t>
            </a:r>
          </a:p>
        </p:txBody>
      </p:sp>
      <p:grpSp>
        <p:nvGrpSpPr>
          <p:cNvPr id="20" name="Group 19">
            <a:extLst>
              <a:ext uri="{FF2B5EF4-FFF2-40B4-BE49-F238E27FC236}">
                <a16:creationId xmlns="" xmlns:a16="http://schemas.microsoft.com/office/drawing/2014/main"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 xmlns:a16="http://schemas.microsoft.com/office/drawing/2014/main"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cs-CZ" sz="1350" dirty="0"/>
            </a:p>
          </p:txBody>
        </p:sp>
        <p:sp>
          <p:nvSpPr>
            <p:cNvPr id="22" name="Freeform 17">
              <a:extLst>
                <a:ext uri="{FF2B5EF4-FFF2-40B4-BE49-F238E27FC236}">
                  <a16:creationId xmlns="" xmlns:a16="http://schemas.microsoft.com/office/drawing/2014/main"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185166" tIns="92585" rIns="185166" bIns="92585" numCol="1" anchor="t" anchorCtr="0" compatLnSpc="1">
              <a:prstTxWarp prst="textNoShape">
                <a:avLst/>
              </a:prstTxWarp>
            </a:bodyPr>
            <a:lstStyle/>
            <a:p>
              <a:endParaRPr lang="cs-CZ" sz="1350" dirty="0"/>
            </a:p>
          </p:txBody>
        </p:sp>
      </p:grpSp>
      <p:sp>
        <p:nvSpPr>
          <p:cNvPr id="23" name="ee4pHeader2">
            <a:extLst>
              <a:ext uri="{FF2B5EF4-FFF2-40B4-BE49-F238E27FC236}">
                <a16:creationId xmlns="" xmlns:a16="http://schemas.microsoft.com/office/drawing/2014/main" id="{8A33515C-4897-4A90-A3DB-326EEAD6EED8}"/>
              </a:ext>
            </a:extLst>
          </p:cNvPr>
          <p:cNvSpPr txBox="1"/>
          <p:nvPr/>
        </p:nvSpPr>
        <p:spPr>
          <a:xfrm>
            <a:off x="3596584" y="4623369"/>
            <a:ext cx="6801424"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Pokud vyvážíte toto zboží do Spojeného království, musíte zkontrolovat, zda splňuje národní požadavky Spojeného království.</a:t>
            </a:r>
          </a:p>
        </p:txBody>
      </p:sp>
      <p:grpSp>
        <p:nvGrpSpPr>
          <p:cNvPr id="28" name="Group 27"/>
          <p:cNvGrpSpPr/>
          <p:nvPr/>
        </p:nvGrpSpPr>
        <p:grpSpPr>
          <a:xfrm>
            <a:off x="2421451" y="2486998"/>
            <a:ext cx="684000" cy="684000"/>
            <a:chOff x="4843364" y="3319364"/>
            <a:chExt cx="219273" cy="219273"/>
          </a:xfrm>
          <a:solidFill>
            <a:srgbClr val="002060"/>
          </a:solidFill>
        </p:grpSpPr>
        <p:sp>
          <p:nvSpPr>
            <p:cNvPr id="29"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cs-CZ" sz="1463" dirty="0"/>
            </a:p>
          </p:txBody>
        </p:sp>
        <p:sp>
          <p:nvSpPr>
            <p:cNvPr id="30"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cs-CZ" sz="1463" dirty="0"/>
            </a:p>
          </p:txBody>
        </p:sp>
      </p:grpSp>
      <p:grpSp>
        <p:nvGrpSpPr>
          <p:cNvPr id="26" name="Group 25">
            <a:extLst>
              <a:ext uri="{FF2B5EF4-FFF2-40B4-BE49-F238E27FC236}">
                <a16:creationId xmlns="" xmlns:a16="http://schemas.microsoft.com/office/drawing/2014/main" id="{DCA75191-F45B-4BED-9798-CF2E48B1CE05}"/>
              </a:ext>
            </a:extLst>
          </p:cNvPr>
          <p:cNvGrpSpPr>
            <a:grpSpLocks/>
          </p:cNvGrpSpPr>
          <p:nvPr/>
        </p:nvGrpSpPr>
        <p:grpSpPr>
          <a:xfrm>
            <a:off x="2421451" y="4584134"/>
            <a:ext cx="684000" cy="685078"/>
            <a:chOff x="4843364" y="3319364"/>
            <a:chExt cx="219273" cy="219273"/>
          </a:xfrm>
        </p:grpSpPr>
        <p:sp>
          <p:nvSpPr>
            <p:cNvPr id="27" name="Oval 16">
              <a:extLst>
                <a:ext uri="{FF2B5EF4-FFF2-40B4-BE49-F238E27FC236}">
                  <a16:creationId xmlns="" xmlns:a16="http://schemas.microsoft.com/office/drawing/2014/main" id="{B5D0064D-BC2A-4E84-BC0E-468352728A0A}"/>
                </a:ext>
              </a:extLst>
            </p:cNvPr>
            <p:cNvSpPr>
              <a:spLocks noChangeArrowheads="1"/>
            </p:cNvSpPr>
            <p:nvPr/>
          </p:nvSpPr>
          <p:spPr bwMode="auto">
            <a:xfrm>
              <a:off x="4843364" y="3319364"/>
              <a:ext cx="219273" cy="219273"/>
            </a:xfrm>
            <a:prstGeom prst="ellipse">
              <a:avLst/>
            </a:prstGeom>
            <a:solidFill>
              <a:srgbClr val="002F6D">
                <a:lumMod val="100000"/>
              </a:srgbClr>
            </a:solidFill>
            <a:ln>
              <a:noFill/>
            </a:ln>
          </p:spPr>
          <p:txBody>
            <a:bodyPr vert="horz" wrap="square" lIns="200596" tIns="100300" rIns="200596" bIns="100300" numCol="1" anchor="t" anchorCtr="0" compatLnSpc="1">
              <a:prstTxWarp prst="textNoShape">
                <a:avLst/>
              </a:prstTxWarp>
            </a:bodyPr>
            <a:lstStyle/>
            <a:p>
              <a:pPr>
                <a:defRPr/>
              </a:pPr>
              <a:endParaRPr lang="cs-CZ" sz="1463" kern="0" dirty="0">
                <a:solidFill>
                  <a:srgbClr val="000000"/>
                </a:solidFill>
                <a:latin typeface="Trebuchet MS"/>
              </a:endParaRPr>
            </a:p>
          </p:txBody>
        </p:sp>
        <p:sp>
          <p:nvSpPr>
            <p:cNvPr id="32" name="Freeform 17">
              <a:extLst>
                <a:ext uri="{FF2B5EF4-FFF2-40B4-BE49-F238E27FC236}">
                  <a16:creationId xmlns="" xmlns:a16="http://schemas.microsoft.com/office/drawing/2014/main" id="{58BD6BAC-995C-4966-8781-EB6E58CFAFE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200596" tIns="100300" rIns="200596" bIns="100300" numCol="1" anchor="t" anchorCtr="0" compatLnSpc="1">
              <a:prstTxWarp prst="textNoShape">
                <a:avLst/>
              </a:prstTxWarp>
            </a:bodyPr>
            <a:lstStyle/>
            <a:p>
              <a:pPr>
                <a:defRPr/>
              </a:pPr>
              <a:endParaRPr lang="cs-CZ" sz="1463" kern="0" dirty="0">
                <a:solidFill>
                  <a:srgbClr val="000000"/>
                </a:solidFill>
                <a:latin typeface="Trebuchet MS"/>
              </a:endParaRPr>
            </a:p>
          </p:txBody>
        </p:sp>
      </p:grpSp>
      <p:grpSp>
        <p:nvGrpSpPr>
          <p:cNvPr id="33" name="Group 32"/>
          <p:cNvGrpSpPr/>
          <p:nvPr/>
        </p:nvGrpSpPr>
        <p:grpSpPr>
          <a:xfrm>
            <a:off x="2421451" y="3503707"/>
            <a:ext cx="684000" cy="684000"/>
            <a:chOff x="4843364" y="3319364"/>
            <a:chExt cx="219273" cy="219273"/>
          </a:xfrm>
          <a:solidFill>
            <a:srgbClr val="002060"/>
          </a:solidFill>
        </p:grpSpPr>
        <p:sp>
          <p:nvSpPr>
            <p:cNvPr id="34"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cs-CZ" sz="1463" dirty="0"/>
            </a:p>
          </p:txBody>
        </p:sp>
        <p:sp>
          <p:nvSpPr>
            <p:cNvPr id="35"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cs-CZ" sz="1463" dirty="0"/>
            </a:p>
          </p:txBody>
        </p:sp>
      </p:grpSp>
      <p:grpSp>
        <p:nvGrpSpPr>
          <p:cNvPr id="36" name="Group 35">
            <a:extLst>
              <a:ext uri="{FF2B5EF4-FFF2-40B4-BE49-F238E27FC236}">
                <a16:creationId xmlns="" xmlns:a16="http://schemas.microsoft.com/office/drawing/2014/main" id="{C8CF0CF1-47FD-48DC-A779-940643C0FDE5}"/>
              </a:ext>
            </a:extLst>
          </p:cNvPr>
          <p:cNvGrpSpPr>
            <a:grpSpLocks noChangeAspect="1"/>
          </p:cNvGrpSpPr>
          <p:nvPr/>
        </p:nvGrpSpPr>
        <p:grpSpPr>
          <a:xfrm>
            <a:off x="2512265" y="1495975"/>
            <a:ext cx="593186" cy="593186"/>
            <a:chOff x="5273675" y="2606675"/>
            <a:chExt cx="1644650" cy="1644650"/>
          </a:xfrm>
        </p:grpSpPr>
        <p:sp>
          <p:nvSpPr>
            <p:cNvPr id="37" name="AutoShape 3">
              <a:extLst>
                <a:ext uri="{FF2B5EF4-FFF2-40B4-BE49-F238E27FC236}">
                  <a16:creationId xmlns="" xmlns:a16="http://schemas.microsoft.com/office/drawing/2014/main"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cs-CZ" sz="1350" dirty="0"/>
            </a:p>
          </p:txBody>
        </p:sp>
        <p:grpSp>
          <p:nvGrpSpPr>
            <p:cNvPr id="38" name="Group 37">
              <a:extLst>
                <a:ext uri="{FF2B5EF4-FFF2-40B4-BE49-F238E27FC236}">
                  <a16:creationId xmlns="" xmlns:a16="http://schemas.microsoft.com/office/drawing/2014/main" id="{353A2A29-A77E-477F-8943-F53C8F075A32}"/>
                </a:ext>
              </a:extLst>
            </p:cNvPr>
            <p:cNvGrpSpPr/>
            <p:nvPr/>
          </p:nvGrpSpPr>
          <p:grpSpPr>
            <a:xfrm>
              <a:off x="5646738" y="2776538"/>
              <a:ext cx="898525" cy="1304925"/>
              <a:chOff x="5646738" y="2776538"/>
              <a:chExt cx="898525" cy="1304925"/>
            </a:xfrm>
          </p:grpSpPr>
          <p:sp>
            <p:nvSpPr>
              <p:cNvPr id="48" name="Freeform 63">
                <a:extLst>
                  <a:ext uri="{FF2B5EF4-FFF2-40B4-BE49-F238E27FC236}">
                    <a16:creationId xmlns="" xmlns:a16="http://schemas.microsoft.com/office/drawing/2014/main"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cs-CZ" sz="1350" dirty="0"/>
              </a:p>
            </p:txBody>
          </p:sp>
          <p:sp>
            <p:nvSpPr>
              <p:cNvPr id="49" name="Freeform 64">
                <a:extLst>
                  <a:ext uri="{FF2B5EF4-FFF2-40B4-BE49-F238E27FC236}">
                    <a16:creationId xmlns="" xmlns:a16="http://schemas.microsoft.com/office/drawing/2014/main"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cs-CZ" sz="1350" dirty="0"/>
              </a:p>
            </p:txBody>
          </p:sp>
        </p:grpSp>
      </p:grpSp>
      <p:sp>
        <p:nvSpPr>
          <p:cNvPr id="24" name="Footer Placeholder 2"/>
          <p:cNvSpPr>
            <a:spLocks noGrp="1"/>
          </p:cNvSpPr>
          <p:nvPr>
            <p:ph type="ftr" sz="quarter" idx="4294967295"/>
          </p:nvPr>
        </p:nvSpPr>
        <p:spPr>
          <a:xfrm>
            <a:off x="8207668" y="6356350"/>
            <a:ext cx="2935110" cy="365125"/>
          </a:xfrm>
          <a:prstGeom prst="rect">
            <a:avLst/>
          </a:prstGeom>
        </p:spPr>
        <p:txBody>
          <a:bodyPr/>
          <a:lstStyle/>
          <a:p>
            <a:r>
              <a:rPr lang="cs-CZ" sz="1100" b="1" dirty="0">
                <a:solidFill>
                  <a:prstClr val="black">
                    <a:tint val="75000"/>
                  </a:prstClr>
                </a:solidFill>
                <a:latin typeface="Arial" panose="020B0604020202020204" pitchFamily="34" charset="0"/>
                <a:cs typeface="Arial" panose="020B0604020202020204" pitchFamily="34" charset="0"/>
              </a:rPr>
              <a:t>ÚŘEDNÍ DOK. </a:t>
            </a:r>
          </a:p>
        </p:txBody>
      </p:sp>
      <p:sp>
        <p:nvSpPr>
          <p:cNvPr id="4" name="Slide Number Placeholder 3"/>
          <p:cNvSpPr>
            <a:spLocks noGrp="1"/>
          </p:cNvSpPr>
          <p:nvPr>
            <p:ph type="sldNum" sz="quarter" idx="12"/>
          </p:nvPr>
        </p:nvSpPr>
        <p:spPr/>
        <p:txBody>
          <a:bodyPr/>
          <a:lstStyle/>
          <a:p>
            <a:fld id="{4D5B3F61-8D40-454B-BE98-BE96F2E76035}" type="slidenum">
              <a:rPr lang="cs-CZ" smtClean="0"/>
              <a:t>35</a:t>
            </a:fld>
            <a:endParaRPr lang="cs-CZ" dirty="0"/>
          </a:p>
        </p:txBody>
      </p:sp>
      <p:pic>
        <p:nvPicPr>
          <p:cNvPr id="31" name="Picture 30"/>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17786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0447" y="312446"/>
            <a:ext cx="10515600" cy="1325563"/>
          </a:xfrm>
        </p:spPr>
        <p:txBody>
          <a:bodyPr>
            <a:normAutofit/>
          </a:bodyPr>
          <a:lstStyle/>
          <a:p>
            <a:r>
              <a:rPr lang="cs-CZ" sz="3200" b="1" dirty="0">
                <a:latin typeface="+mn-lt"/>
                <a:ea typeface="+mn-ea"/>
                <a:cs typeface="Arial" panose="020B0604020202020204" pitchFamily="34" charset="0"/>
              </a:rPr>
              <a:t>Výrobci automobilů: jak to funguje dnes</a:t>
            </a:r>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Normy v oblasti bezpečnosti a ochrany životního prostředí pro schvalování typu výrobců vozidel a komponentů jsou stanoveny v rámcových předpisech o ECWVTA.</a:t>
            </a:r>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Britská certifikační agentura pro motorová vozidla (Vehicle Certification Agency </a:t>
            </a:r>
            <a:r>
              <a:rPr lang="cs-CZ" dirty="0" smtClean="0"/>
              <a:t>– </a:t>
            </a:r>
            <a:r>
              <a:rPr lang="cs-CZ" dirty="0"/>
              <a:t>VCA) vydává schválení typu uznávaná EU a působí jako technická služba pro testování shody.</a:t>
            </a:r>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Spojené království je samostatným smluvním členem EHK OSN a nadále uznává schválení EHK OSN pro systémy a komponenty vozidel.</a:t>
            </a:r>
          </a:p>
        </p:txBody>
      </p:sp>
      <p:grpSp>
        <p:nvGrpSpPr>
          <p:cNvPr id="20" name="Group 19">
            <a:extLst>
              <a:ext uri="{FF2B5EF4-FFF2-40B4-BE49-F238E27FC236}">
                <a16:creationId xmlns="" xmlns:a16="http://schemas.microsoft.com/office/drawing/2014/main"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 xmlns:a16="http://schemas.microsoft.com/office/drawing/2014/main"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cs-CZ" sz="1350" dirty="0"/>
            </a:p>
          </p:txBody>
        </p:sp>
        <p:sp>
          <p:nvSpPr>
            <p:cNvPr id="22" name="Freeform 17">
              <a:extLst>
                <a:ext uri="{FF2B5EF4-FFF2-40B4-BE49-F238E27FC236}">
                  <a16:creationId xmlns="" xmlns:a16="http://schemas.microsoft.com/office/drawing/2014/main"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185166" tIns="92585" rIns="185166" bIns="92585" numCol="1" anchor="t" anchorCtr="0" compatLnSpc="1">
              <a:prstTxWarp prst="textNoShape">
                <a:avLst/>
              </a:prstTxWarp>
            </a:bodyPr>
            <a:lstStyle/>
            <a:p>
              <a:endParaRPr lang="cs-CZ" sz="1350" dirty="0"/>
            </a:p>
          </p:txBody>
        </p:sp>
      </p:grpSp>
      <p:sp>
        <p:nvSpPr>
          <p:cNvPr id="24" name="Footer Placeholder 2"/>
          <p:cNvSpPr>
            <a:spLocks noGrp="1"/>
          </p:cNvSpPr>
          <p:nvPr>
            <p:ph type="ftr" sz="quarter" idx="4294967295"/>
          </p:nvPr>
        </p:nvSpPr>
        <p:spPr>
          <a:xfrm>
            <a:off x="8331765" y="6356349"/>
            <a:ext cx="2935110" cy="365125"/>
          </a:xfrm>
          <a:prstGeom prst="rect">
            <a:avLst/>
          </a:prstGeom>
        </p:spPr>
        <p:txBody>
          <a:bodyPr/>
          <a:lstStyle/>
          <a:p>
            <a:r>
              <a:rPr lang="cs-CZ" sz="1100" b="1" dirty="0">
                <a:solidFill>
                  <a:prstClr val="black">
                    <a:tint val="75000"/>
                  </a:prstClr>
                </a:solidFill>
                <a:latin typeface="Arial" panose="020B0604020202020204" pitchFamily="34" charset="0"/>
                <a:cs typeface="Arial" panose="020B0604020202020204" pitchFamily="34" charset="0"/>
              </a:rPr>
              <a:t>ÚŘEDNÍ DOK. </a:t>
            </a:r>
          </a:p>
        </p:txBody>
      </p:sp>
      <p:sp>
        <p:nvSpPr>
          <p:cNvPr id="25" name="ee4pFootnotes"/>
          <p:cNvSpPr>
            <a:spLocks noChangeArrowheads="1"/>
          </p:cNvSpPr>
          <p:nvPr/>
        </p:nvSpPr>
        <p:spPr bwMode="auto">
          <a:xfrm>
            <a:off x="2295483" y="5842785"/>
            <a:ext cx="7986346" cy="184666"/>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cs-CZ" sz="1200" dirty="0">
                <a:solidFill>
                  <a:schemeClr val="tx1">
                    <a:lumMod val="100000"/>
                  </a:schemeClr>
                </a:solidFill>
                <a:cs typeface="Arial" pitchFamily="34" charset="0"/>
              </a:rPr>
              <a:t>1. Schválení typu Evropského společenství pro celé vozidlo</a:t>
            </a:r>
          </a:p>
        </p:txBody>
      </p:sp>
      <p:grpSp>
        <p:nvGrpSpPr>
          <p:cNvPr id="31" name="Group 30"/>
          <p:cNvGrpSpPr>
            <a:grpSpLocks noChangeAspect="1"/>
          </p:cNvGrpSpPr>
          <p:nvPr/>
        </p:nvGrpSpPr>
        <p:grpSpPr>
          <a:xfrm>
            <a:off x="2492575" y="1461911"/>
            <a:ext cx="746045" cy="746736"/>
            <a:chOff x="5273801" y="2606040"/>
            <a:chExt cx="1644396" cy="1645920"/>
          </a:xfrm>
        </p:grpSpPr>
        <p:sp>
          <p:nvSpPr>
            <p:cNvPr id="39" name="AutoShape 23">
              <a:extLst>
                <a:ext uri="{FF2B5EF4-FFF2-40B4-BE49-F238E27FC236}">
                  <a16:creationId xmlns="" xmlns:a16="http://schemas.microsoft.com/office/drawing/2014/main"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nvGrpSpPr>
            <p:cNvPr id="40" name="Group 39"/>
            <p:cNvGrpSpPr/>
            <p:nvPr/>
          </p:nvGrpSpPr>
          <p:grpSpPr>
            <a:xfrm>
              <a:off x="5343905" y="2928366"/>
              <a:ext cx="1505712" cy="995553"/>
              <a:chOff x="5343905" y="2928366"/>
              <a:chExt cx="1505712" cy="995553"/>
            </a:xfrm>
          </p:grpSpPr>
          <p:sp>
            <p:nvSpPr>
              <p:cNvPr id="41" name="Freeform 25">
                <a:extLst>
                  <a:ext uri="{FF2B5EF4-FFF2-40B4-BE49-F238E27FC236}">
                    <a16:creationId xmlns="" xmlns:a16="http://schemas.microsoft.com/office/drawing/2014/main"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sp>
            <p:nvSpPr>
              <p:cNvPr id="42" name="Freeform 26">
                <a:extLst>
                  <a:ext uri="{FF2B5EF4-FFF2-40B4-BE49-F238E27FC236}">
                    <a16:creationId xmlns="" xmlns:a16="http://schemas.microsoft.com/office/drawing/2014/main"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grpSp>
      <p:grpSp>
        <p:nvGrpSpPr>
          <p:cNvPr id="43" name="Group 42"/>
          <p:cNvGrpSpPr>
            <a:grpSpLocks noChangeAspect="1"/>
          </p:cNvGrpSpPr>
          <p:nvPr/>
        </p:nvGrpSpPr>
        <p:grpSpPr>
          <a:xfrm>
            <a:off x="2492575" y="2508388"/>
            <a:ext cx="746045" cy="746736"/>
            <a:chOff x="5273801" y="2606040"/>
            <a:chExt cx="1644396" cy="1645920"/>
          </a:xfrm>
        </p:grpSpPr>
        <p:sp>
          <p:nvSpPr>
            <p:cNvPr id="44" name="AutoShape 23">
              <a:extLst>
                <a:ext uri="{FF2B5EF4-FFF2-40B4-BE49-F238E27FC236}">
                  <a16:creationId xmlns="" xmlns:a16="http://schemas.microsoft.com/office/drawing/2014/main"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nvGrpSpPr>
            <p:cNvPr id="45" name="Group 44"/>
            <p:cNvGrpSpPr/>
            <p:nvPr/>
          </p:nvGrpSpPr>
          <p:grpSpPr>
            <a:xfrm>
              <a:off x="5343905" y="2928366"/>
              <a:ext cx="1505712" cy="995553"/>
              <a:chOff x="5343905" y="2928366"/>
              <a:chExt cx="1505712" cy="995553"/>
            </a:xfrm>
          </p:grpSpPr>
          <p:sp>
            <p:nvSpPr>
              <p:cNvPr id="46" name="Freeform 25">
                <a:extLst>
                  <a:ext uri="{FF2B5EF4-FFF2-40B4-BE49-F238E27FC236}">
                    <a16:creationId xmlns="" xmlns:a16="http://schemas.microsoft.com/office/drawing/2014/main"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sp>
            <p:nvSpPr>
              <p:cNvPr id="47" name="Freeform 26">
                <a:extLst>
                  <a:ext uri="{FF2B5EF4-FFF2-40B4-BE49-F238E27FC236}">
                    <a16:creationId xmlns="" xmlns:a16="http://schemas.microsoft.com/office/drawing/2014/main"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grpSp>
      <p:grpSp>
        <p:nvGrpSpPr>
          <p:cNvPr id="50" name="Group 49"/>
          <p:cNvGrpSpPr>
            <a:grpSpLocks noChangeAspect="1"/>
          </p:cNvGrpSpPr>
          <p:nvPr/>
        </p:nvGrpSpPr>
        <p:grpSpPr>
          <a:xfrm>
            <a:off x="2492575" y="3471914"/>
            <a:ext cx="746045" cy="746736"/>
            <a:chOff x="5273801" y="2606040"/>
            <a:chExt cx="1644396" cy="1645920"/>
          </a:xfrm>
        </p:grpSpPr>
        <p:sp>
          <p:nvSpPr>
            <p:cNvPr id="51" name="AutoShape 23">
              <a:extLst>
                <a:ext uri="{FF2B5EF4-FFF2-40B4-BE49-F238E27FC236}">
                  <a16:creationId xmlns="" xmlns:a16="http://schemas.microsoft.com/office/drawing/2014/main"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nvGrpSpPr>
            <p:cNvPr id="52" name="Group 51"/>
            <p:cNvGrpSpPr/>
            <p:nvPr/>
          </p:nvGrpSpPr>
          <p:grpSpPr>
            <a:xfrm>
              <a:off x="5343905" y="2928366"/>
              <a:ext cx="1505712" cy="995553"/>
              <a:chOff x="5343905" y="2928366"/>
              <a:chExt cx="1505712" cy="995553"/>
            </a:xfrm>
          </p:grpSpPr>
          <p:sp>
            <p:nvSpPr>
              <p:cNvPr id="53" name="Freeform 25">
                <a:extLst>
                  <a:ext uri="{FF2B5EF4-FFF2-40B4-BE49-F238E27FC236}">
                    <a16:creationId xmlns="" xmlns:a16="http://schemas.microsoft.com/office/drawing/2014/main"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sp>
            <p:nvSpPr>
              <p:cNvPr id="54" name="Freeform 26">
                <a:extLst>
                  <a:ext uri="{FF2B5EF4-FFF2-40B4-BE49-F238E27FC236}">
                    <a16:creationId xmlns="" xmlns:a16="http://schemas.microsoft.com/office/drawing/2014/main"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grpSp>
      <p:sp>
        <p:nvSpPr>
          <p:cNvPr id="4" name="Slide Number Placeholder 3"/>
          <p:cNvSpPr>
            <a:spLocks noGrp="1"/>
          </p:cNvSpPr>
          <p:nvPr>
            <p:ph type="sldNum" sz="quarter" idx="12"/>
          </p:nvPr>
        </p:nvSpPr>
        <p:spPr/>
        <p:txBody>
          <a:bodyPr/>
          <a:lstStyle/>
          <a:p>
            <a:fld id="{4D5B3F61-8D40-454B-BE98-BE96F2E76035}" type="slidenum">
              <a:rPr lang="cs-CZ" smtClean="0"/>
              <a:t>36</a:t>
            </a:fld>
            <a:endParaRPr lang="cs-CZ" dirty="0"/>
          </a:p>
        </p:txBody>
      </p:sp>
      <p:pic>
        <p:nvPicPr>
          <p:cNvPr id="27" name="Picture 26"/>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79955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3938" y="212173"/>
            <a:ext cx="10515600" cy="1325563"/>
          </a:xfrm>
        </p:spPr>
        <p:txBody>
          <a:bodyPr>
            <a:normAutofit/>
          </a:bodyPr>
          <a:lstStyle/>
          <a:p>
            <a:r>
              <a:rPr lang="cs-CZ" sz="3200" b="1" dirty="0">
                <a:latin typeface="+mn-lt"/>
                <a:ea typeface="+mn-ea"/>
                <a:cs typeface="Arial" panose="020B0604020202020204" pitchFamily="34" charset="0"/>
              </a:rPr>
              <a:t>Automobilový průmysl: kontrolní seznam kroků pro </a:t>
            </a:r>
            <a:r>
              <a:rPr lang="cs-CZ" sz="3200" b="1" dirty="0" smtClean="0">
                <a:latin typeface="+mn-lt"/>
                <a:ea typeface="+mn-ea"/>
                <a:cs typeface="Arial" panose="020B0604020202020204" pitchFamily="34" charset="0"/>
              </a:rPr>
              <a:t/>
            </a:r>
            <a:br>
              <a:rPr lang="cs-CZ" sz="3200" b="1" dirty="0" smtClean="0">
                <a:latin typeface="+mn-lt"/>
                <a:ea typeface="+mn-ea"/>
                <a:cs typeface="Arial" panose="020B0604020202020204" pitchFamily="34" charset="0"/>
              </a:rPr>
            </a:br>
            <a:r>
              <a:rPr lang="cs-CZ" sz="3200" b="1" dirty="0" smtClean="0">
                <a:latin typeface="+mn-lt"/>
                <a:ea typeface="+mn-ea"/>
                <a:cs typeface="Arial" panose="020B0604020202020204" pitchFamily="34" charset="0"/>
              </a:rPr>
              <a:t>prodej </a:t>
            </a:r>
            <a:r>
              <a:rPr lang="cs-CZ" sz="3200" b="1" dirty="0">
                <a:latin typeface="+mn-lt"/>
                <a:ea typeface="+mn-ea"/>
                <a:cs typeface="Arial" panose="020B0604020202020204" pitchFamily="34" charset="0"/>
              </a:rPr>
              <a:t>do Spojeného království</a:t>
            </a:r>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Motorová vozidla, která mají být uvedena na britský trh, budou muset převést svá stávající schválení typu ES na britská schválení typu tak, že požádají VCA o dočasné britské schválení typu.</a:t>
            </a:r>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Nová povolení pro vozidla budou vyžadovat britské schválení typu vydané organizací VCA po odchodu z EU (za podmínek nových právních předpisů, které vstoupí v platnost na podzim roku 2019).</a:t>
            </a:r>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Pro výrobce s platným ES typovým schválením po odchodu z EU: není vyžadováno dvojí testování, ale výrobci budou muset předložit doklady prokazující shodu.</a:t>
            </a:r>
          </a:p>
        </p:txBody>
      </p:sp>
      <p:sp>
        <p:nvSpPr>
          <p:cNvPr id="24" name="Footer Placeholder 2"/>
          <p:cNvSpPr>
            <a:spLocks noGrp="1"/>
          </p:cNvSpPr>
          <p:nvPr>
            <p:ph type="ftr" sz="quarter" idx="4294967295"/>
          </p:nvPr>
        </p:nvSpPr>
        <p:spPr>
          <a:xfrm>
            <a:off x="8418690" y="6356350"/>
            <a:ext cx="2935110" cy="365125"/>
          </a:xfrm>
          <a:prstGeom prst="rect">
            <a:avLst/>
          </a:prstGeom>
        </p:spPr>
        <p:txBody>
          <a:bodyPr/>
          <a:lstStyle/>
          <a:p>
            <a:r>
              <a:rPr lang="cs-CZ" sz="1100" b="1" dirty="0">
                <a:solidFill>
                  <a:prstClr val="black">
                    <a:tint val="75000"/>
                  </a:prstClr>
                </a:solidFill>
                <a:latin typeface="Arial" panose="020B0604020202020204" pitchFamily="34" charset="0"/>
                <a:cs typeface="Arial" panose="020B0604020202020204" pitchFamily="34" charset="0"/>
              </a:rPr>
              <a:t>ÚŘEDNÍ DOK. </a:t>
            </a:r>
          </a:p>
        </p:txBody>
      </p:sp>
      <p:sp>
        <p:nvSpPr>
          <p:cNvPr id="26" name="ee4pHeader1">
            <a:extLst>
              <a:ext uri="{FF2B5EF4-FFF2-40B4-BE49-F238E27FC236}">
                <a16:creationId xmlns="" xmlns:a16="http://schemas.microsoft.com/office/drawing/2014/main" id="{F33301F7-EF7E-419D-8B75-31188CE2EB9F}"/>
              </a:ext>
            </a:extLst>
          </p:cNvPr>
          <p:cNvSpPr txBox="1"/>
          <p:nvPr/>
        </p:nvSpPr>
        <p:spPr>
          <a:xfrm>
            <a:off x="3585021" y="44993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Přečtěte si podrobné informace na stránkách gov.uk.</a:t>
            </a:r>
          </a:p>
        </p:txBody>
      </p:sp>
      <p:sp>
        <p:nvSpPr>
          <p:cNvPr id="27" name="Rectangle 26"/>
          <p:cNvSpPr/>
          <p:nvPr/>
        </p:nvSpPr>
        <p:spPr>
          <a:xfrm>
            <a:off x="2680420" y="14455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cs-CZ" sz="1108" dirty="0">
              <a:solidFill>
                <a:srgbClr val="FFFFFF"/>
              </a:solidFill>
            </a:endParaRPr>
          </a:p>
        </p:txBody>
      </p:sp>
      <p:sp>
        <p:nvSpPr>
          <p:cNvPr id="28" name="Rectangle 27"/>
          <p:cNvSpPr/>
          <p:nvPr/>
        </p:nvSpPr>
        <p:spPr>
          <a:xfrm>
            <a:off x="2680420" y="4676380"/>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cs-CZ" sz="1108" dirty="0">
              <a:solidFill>
                <a:srgbClr val="FFFFFF"/>
              </a:solidFill>
            </a:endParaRPr>
          </a:p>
        </p:txBody>
      </p:sp>
      <p:sp>
        <p:nvSpPr>
          <p:cNvPr id="29" name="Rectangle 28"/>
          <p:cNvSpPr/>
          <p:nvPr/>
        </p:nvSpPr>
        <p:spPr>
          <a:xfrm>
            <a:off x="2680420" y="34952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cs-CZ" sz="1108" dirty="0">
              <a:solidFill>
                <a:srgbClr val="FFFFFF"/>
              </a:solidFill>
            </a:endParaRPr>
          </a:p>
        </p:txBody>
      </p:sp>
      <p:sp>
        <p:nvSpPr>
          <p:cNvPr id="30" name="Rectangle 29"/>
          <p:cNvSpPr/>
          <p:nvPr/>
        </p:nvSpPr>
        <p:spPr>
          <a:xfrm>
            <a:off x="2680420" y="2643837"/>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cs-CZ" sz="1108" dirty="0">
              <a:solidFill>
                <a:srgbClr val="FFFFFF"/>
              </a:solidFill>
            </a:endParaRPr>
          </a:p>
        </p:txBody>
      </p:sp>
      <p:sp>
        <p:nvSpPr>
          <p:cNvPr id="4" name="Slide Number Placeholder 3"/>
          <p:cNvSpPr>
            <a:spLocks noGrp="1"/>
          </p:cNvSpPr>
          <p:nvPr>
            <p:ph type="sldNum" sz="quarter" idx="12"/>
          </p:nvPr>
        </p:nvSpPr>
        <p:spPr/>
        <p:txBody>
          <a:bodyPr/>
          <a:lstStyle/>
          <a:p>
            <a:fld id="{4D5B3F61-8D40-454B-BE98-BE96F2E76035}" type="slidenum">
              <a:rPr lang="cs-CZ" smtClean="0"/>
              <a:t>37</a:t>
            </a:fld>
            <a:endParaRPr lang="cs-CZ" dirty="0"/>
          </a:p>
        </p:txBody>
      </p:sp>
      <p:pic>
        <p:nvPicPr>
          <p:cNvPr id="16" name="Picture 15"/>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67945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1331" y="351263"/>
            <a:ext cx="10515600" cy="1325563"/>
          </a:xfrm>
        </p:spPr>
        <p:txBody>
          <a:bodyPr>
            <a:normAutofit/>
          </a:bodyPr>
          <a:lstStyle/>
          <a:p>
            <a:r>
              <a:rPr lang="cs-CZ" sz="2800" b="1" dirty="0">
                <a:latin typeface="+mn-lt"/>
                <a:ea typeface="+mn-ea"/>
                <a:cs typeface="Arial" panose="020B0604020202020204" pitchFamily="34" charset="0"/>
              </a:rPr>
              <a:t>Ostatní otázky – cestování, předávání údajů a geoblokování</a:t>
            </a:r>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Občané EU / EHP / Švýcarska budou moci i nadále vstupovat do Spojeného království na dobu vždy až 3 měsíců za účelem práce, návštěvy nebo studia, aniž by potřebovali vízum.</a:t>
            </a:r>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3585021" y="265326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Podniky se sídlem v EHP mohou předávat osobní údaje do Spojeného království ve scénáři bez dohody, pokud na základě nařízení GDPR používají „odpovídající záruky“ (jako jsou standardní smluvní doložky).</a:t>
            </a:r>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3585021" y="386097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Vzhledem k tomu, nařízení o geoblokování již nebude platit, obchodníci ze Spojeného království, EU a třetích zemí mohou nabízet různé podmínky pro zákazníky ze Spojeného Království oproti zákazníkům z EU.</a:t>
            </a:r>
          </a:p>
        </p:txBody>
      </p:sp>
      <p:grpSp>
        <p:nvGrpSpPr>
          <p:cNvPr id="20" name="Group 19">
            <a:extLst>
              <a:ext uri="{FF2B5EF4-FFF2-40B4-BE49-F238E27FC236}">
                <a16:creationId xmlns="" xmlns:a16="http://schemas.microsoft.com/office/drawing/2014/main"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 xmlns:a16="http://schemas.microsoft.com/office/drawing/2014/main"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cs-CZ" sz="1350" dirty="0"/>
            </a:p>
          </p:txBody>
        </p:sp>
        <p:sp>
          <p:nvSpPr>
            <p:cNvPr id="22" name="Freeform 17">
              <a:extLst>
                <a:ext uri="{FF2B5EF4-FFF2-40B4-BE49-F238E27FC236}">
                  <a16:creationId xmlns="" xmlns:a16="http://schemas.microsoft.com/office/drawing/2014/main"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185166" tIns="92585" rIns="185166" bIns="92585" numCol="1" anchor="t" anchorCtr="0" compatLnSpc="1">
              <a:prstTxWarp prst="textNoShape">
                <a:avLst/>
              </a:prstTxWarp>
            </a:bodyPr>
            <a:lstStyle/>
            <a:p>
              <a:endParaRPr lang="cs-CZ" sz="1350" dirty="0"/>
            </a:p>
          </p:txBody>
        </p:sp>
      </p:grpSp>
      <p:pic>
        <p:nvPicPr>
          <p:cNvPr id="24" name="Graphic 33" descr="Arrow: Slight curve">
            <a:extLst>
              <a:ext uri="{FF2B5EF4-FFF2-40B4-BE49-F238E27FC236}">
                <a16:creationId xmlns="" xmlns:a16="http://schemas.microsoft.com/office/drawing/2014/main" id="{2158B867-EF2D-4170-80C4-9C23FCBA9B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0800000">
            <a:off x="2379000" y="2552507"/>
            <a:ext cx="652265" cy="652265"/>
          </a:xfrm>
          <a:prstGeom prst="rect">
            <a:avLst/>
          </a:prstGeom>
        </p:spPr>
      </p:pic>
      <p:pic>
        <p:nvPicPr>
          <p:cNvPr id="25" name="Graphic 7" descr="World">
            <a:extLst>
              <a:ext uri="{FF2B5EF4-FFF2-40B4-BE49-F238E27FC236}">
                <a16:creationId xmlns="" xmlns:a16="http://schemas.microsoft.com/office/drawing/2014/main" id="{0F3E8668-52FD-47D2-B77A-CD253BF1A6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379001" y="3924503"/>
            <a:ext cx="652265" cy="652265"/>
          </a:xfrm>
          <a:prstGeom prst="rect">
            <a:avLst/>
          </a:prstGeom>
        </p:spPr>
      </p:pic>
      <p:grpSp>
        <p:nvGrpSpPr>
          <p:cNvPr id="31" name="bcgBugs_Plane">
            <a:extLst>
              <a:ext uri="{FF2B5EF4-FFF2-40B4-BE49-F238E27FC236}">
                <a16:creationId xmlns="" xmlns:a16="http://schemas.microsoft.com/office/drawing/2014/main" id="{08CCA5BF-499D-498C-B40D-0B500D47DA44}"/>
              </a:ext>
            </a:extLst>
          </p:cNvPr>
          <p:cNvGrpSpPr>
            <a:grpSpLocks noChangeAspect="1"/>
          </p:cNvGrpSpPr>
          <p:nvPr/>
        </p:nvGrpSpPr>
        <p:grpSpPr bwMode="auto">
          <a:xfrm>
            <a:off x="2454931" y="1691882"/>
            <a:ext cx="500405" cy="500895"/>
            <a:chOff x="2818" y="1137"/>
            <a:chExt cx="2044" cy="2046"/>
          </a:xfrm>
        </p:grpSpPr>
        <p:sp>
          <p:nvSpPr>
            <p:cNvPr id="39" name="AutoShape 3">
              <a:extLst>
                <a:ext uri="{FF2B5EF4-FFF2-40B4-BE49-F238E27FC236}">
                  <a16:creationId xmlns="" xmlns:a16="http://schemas.microsoft.com/office/drawing/2014/main" id="{A033995F-0993-4AE1-866C-62842B800258}"/>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378" tIns="24689" rIns="49378" bIns="24689" numCol="1" anchor="t" anchorCtr="0" compatLnSpc="1">
              <a:prstTxWarp prst="textNoShape">
                <a:avLst/>
              </a:prstTxWarp>
            </a:bodyPr>
            <a:lstStyle/>
            <a:p>
              <a:endParaRPr lang="cs-CZ" sz="1350" dirty="0"/>
            </a:p>
          </p:txBody>
        </p:sp>
        <p:sp>
          <p:nvSpPr>
            <p:cNvPr id="40" name="Freeform 5">
              <a:extLst>
                <a:ext uri="{FF2B5EF4-FFF2-40B4-BE49-F238E27FC236}">
                  <a16:creationId xmlns="" xmlns:a16="http://schemas.microsoft.com/office/drawing/2014/main" id="{4E0BDB28-8041-440A-9D4D-7604502976CB}"/>
                </a:ext>
              </a:extLst>
            </p:cNvPr>
            <p:cNvSpPr>
              <a:spLocks/>
            </p:cNvSpPr>
            <p:nvPr/>
          </p:nvSpPr>
          <p:spPr bwMode="auto">
            <a:xfrm>
              <a:off x="2941" y="1260"/>
              <a:ext cx="1800" cy="1802"/>
            </a:xfrm>
            <a:custGeom>
              <a:avLst/>
              <a:gdLst>
                <a:gd name="T0" fmla="*/ 718 w 880"/>
                <a:gd name="T1" fmla="*/ 278 h 880"/>
                <a:gd name="T2" fmla="*/ 880 w 880"/>
                <a:gd name="T3" fmla="*/ 48 h 880"/>
                <a:gd name="T4" fmla="*/ 866 w 880"/>
                <a:gd name="T5" fmla="*/ 14 h 880"/>
                <a:gd name="T6" fmla="*/ 833 w 880"/>
                <a:gd name="T7" fmla="*/ 0 h 880"/>
                <a:gd name="T8" fmla="*/ 602 w 880"/>
                <a:gd name="T9" fmla="*/ 163 h 880"/>
                <a:gd name="T10" fmla="*/ 599 w 880"/>
                <a:gd name="T11" fmla="*/ 161 h 880"/>
                <a:gd name="T12" fmla="*/ 126 w 880"/>
                <a:gd name="T13" fmla="*/ 86 h 880"/>
                <a:gd name="T14" fmla="*/ 119 w 880"/>
                <a:gd name="T15" fmla="*/ 87 h 880"/>
                <a:gd name="T16" fmla="*/ 7 w 880"/>
                <a:gd name="T17" fmla="*/ 143 h 880"/>
                <a:gd name="T18" fmla="*/ 0 w 880"/>
                <a:gd name="T19" fmla="*/ 152 h 880"/>
                <a:gd name="T20" fmla="*/ 5 w 880"/>
                <a:gd name="T21" fmla="*/ 160 h 880"/>
                <a:gd name="T22" fmla="*/ 373 w 880"/>
                <a:gd name="T23" fmla="*/ 295 h 880"/>
                <a:gd name="T24" fmla="*/ 425 w 880"/>
                <a:gd name="T25" fmla="*/ 340 h 880"/>
                <a:gd name="T26" fmla="*/ 408 w 880"/>
                <a:gd name="T27" fmla="*/ 357 h 880"/>
                <a:gd name="T28" fmla="*/ 170 w 880"/>
                <a:gd name="T29" fmla="*/ 638 h 880"/>
                <a:gd name="T30" fmla="*/ 169 w 880"/>
                <a:gd name="T31" fmla="*/ 637 h 880"/>
                <a:gd name="T32" fmla="*/ 98 w 880"/>
                <a:gd name="T33" fmla="*/ 618 h 880"/>
                <a:gd name="T34" fmla="*/ 97 w 880"/>
                <a:gd name="T35" fmla="*/ 618 h 880"/>
                <a:gd name="T36" fmla="*/ 34 w 880"/>
                <a:gd name="T37" fmla="*/ 635 h 880"/>
                <a:gd name="T38" fmla="*/ 32 w 880"/>
                <a:gd name="T39" fmla="*/ 637 h 880"/>
                <a:gd name="T40" fmla="*/ 30 w 880"/>
                <a:gd name="T41" fmla="*/ 639 h 880"/>
                <a:gd name="T42" fmla="*/ 33 w 880"/>
                <a:gd name="T43" fmla="*/ 670 h 880"/>
                <a:gd name="T44" fmla="*/ 108 w 880"/>
                <a:gd name="T45" fmla="*/ 733 h 880"/>
                <a:gd name="T46" fmla="*/ 69 w 880"/>
                <a:gd name="T47" fmla="*/ 805 h 880"/>
                <a:gd name="T48" fmla="*/ 76 w 880"/>
                <a:gd name="T49" fmla="*/ 811 h 880"/>
                <a:gd name="T50" fmla="*/ 147 w 880"/>
                <a:gd name="T51" fmla="*/ 773 h 880"/>
                <a:gd name="T52" fmla="*/ 206 w 880"/>
                <a:gd name="T53" fmla="*/ 844 h 880"/>
                <a:gd name="T54" fmla="*/ 238 w 880"/>
                <a:gd name="T55" fmla="*/ 847 h 880"/>
                <a:gd name="T56" fmla="*/ 240 w 880"/>
                <a:gd name="T57" fmla="*/ 845 h 880"/>
                <a:gd name="T58" fmla="*/ 241 w 880"/>
                <a:gd name="T59" fmla="*/ 843 h 880"/>
                <a:gd name="T60" fmla="*/ 259 w 880"/>
                <a:gd name="T61" fmla="*/ 780 h 880"/>
                <a:gd name="T62" fmla="*/ 259 w 880"/>
                <a:gd name="T63" fmla="*/ 779 h 880"/>
                <a:gd name="T64" fmla="*/ 240 w 880"/>
                <a:gd name="T65" fmla="*/ 711 h 880"/>
                <a:gd name="T66" fmla="*/ 524 w 880"/>
                <a:gd name="T67" fmla="*/ 472 h 880"/>
                <a:gd name="T68" fmla="*/ 541 w 880"/>
                <a:gd name="T69" fmla="*/ 455 h 880"/>
                <a:gd name="T70" fmla="*/ 583 w 880"/>
                <a:gd name="T71" fmla="*/ 503 h 880"/>
                <a:gd name="T72" fmla="*/ 719 w 880"/>
                <a:gd name="T73" fmla="*/ 874 h 880"/>
                <a:gd name="T74" fmla="*/ 727 w 880"/>
                <a:gd name="T75" fmla="*/ 880 h 880"/>
                <a:gd name="T76" fmla="*/ 736 w 880"/>
                <a:gd name="T77" fmla="*/ 873 h 880"/>
                <a:gd name="T78" fmla="*/ 792 w 880"/>
                <a:gd name="T79" fmla="*/ 760 h 880"/>
                <a:gd name="T80" fmla="*/ 793 w 880"/>
                <a:gd name="T81" fmla="*/ 753 h 880"/>
                <a:gd name="T82" fmla="*/ 718 w 880"/>
                <a:gd name="T83" fmla="*/ 2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880">
                  <a:moveTo>
                    <a:pt x="718" y="278"/>
                  </a:moveTo>
                  <a:cubicBezTo>
                    <a:pt x="812" y="180"/>
                    <a:pt x="880" y="99"/>
                    <a:pt x="880" y="48"/>
                  </a:cubicBezTo>
                  <a:cubicBezTo>
                    <a:pt x="880" y="34"/>
                    <a:pt x="876" y="23"/>
                    <a:pt x="866" y="14"/>
                  </a:cubicBezTo>
                  <a:cubicBezTo>
                    <a:pt x="857" y="5"/>
                    <a:pt x="846" y="0"/>
                    <a:pt x="833" y="0"/>
                  </a:cubicBezTo>
                  <a:cubicBezTo>
                    <a:pt x="781" y="0"/>
                    <a:pt x="700" y="68"/>
                    <a:pt x="602" y="163"/>
                  </a:cubicBezTo>
                  <a:cubicBezTo>
                    <a:pt x="601" y="162"/>
                    <a:pt x="600" y="162"/>
                    <a:pt x="599" y="161"/>
                  </a:cubicBezTo>
                  <a:cubicBezTo>
                    <a:pt x="126" y="86"/>
                    <a:pt x="126" y="86"/>
                    <a:pt x="126" y="86"/>
                  </a:cubicBezTo>
                  <a:cubicBezTo>
                    <a:pt x="124" y="86"/>
                    <a:pt x="121" y="86"/>
                    <a:pt x="119" y="87"/>
                  </a:cubicBezTo>
                  <a:cubicBezTo>
                    <a:pt x="7" y="143"/>
                    <a:pt x="7" y="143"/>
                    <a:pt x="7" y="143"/>
                  </a:cubicBezTo>
                  <a:cubicBezTo>
                    <a:pt x="3" y="145"/>
                    <a:pt x="0" y="148"/>
                    <a:pt x="0" y="152"/>
                  </a:cubicBezTo>
                  <a:cubicBezTo>
                    <a:pt x="0" y="156"/>
                    <a:pt x="2" y="159"/>
                    <a:pt x="5" y="160"/>
                  </a:cubicBezTo>
                  <a:cubicBezTo>
                    <a:pt x="373" y="295"/>
                    <a:pt x="373" y="295"/>
                    <a:pt x="373" y="295"/>
                  </a:cubicBezTo>
                  <a:cubicBezTo>
                    <a:pt x="425" y="340"/>
                    <a:pt x="425" y="340"/>
                    <a:pt x="425" y="340"/>
                  </a:cubicBezTo>
                  <a:cubicBezTo>
                    <a:pt x="420" y="345"/>
                    <a:pt x="414" y="351"/>
                    <a:pt x="408" y="357"/>
                  </a:cubicBezTo>
                  <a:cubicBezTo>
                    <a:pt x="302" y="463"/>
                    <a:pt x="222" y="566"/>
                    <a:pt x="170" y="638"/>
                  </a:cubicBezTo>
                  <a:cubicBezTo>
                    <a:pt x="170" y="638"/>
                    <a:pt x="169" y="637"/>
                    <a:pt x="169" y="637"/>
                  </a:cubicBezTo>
                  <a:cubicBezTo>
                    <a:pt x="98" y="618"/>
                    <a:pt x="98" y="618"/>
                    <a:pt x="98" y="618"/>
                  </a:cubicBezTo>
                  <a:cubicBezTo>
                    <a:pt x="97" y="618"/>
                    <a:pt x="97" y="618"/>
                    <a:pt x="97" y="618"/>
                  </a:cubicBezTo>
                  <a:cubicBezTo>
                    <a:pt x="78" y="615"/>
                    <a:pt x="38" y="633"/>
                    <a:pt x="34" y="635"/>
                  </a:cubicBezTo>
                  <a:cubicBezTo>
                    <a:pt x="32" y="637"/>
                    <a:pt x="32" y="637"/>
                    <a:pt x="32" y="637"/>
                  </a:cubicBezTo>
                  <a:cubicBezTo>
                    <a:pt x="30" y="639"/>
                    <a:pt x="30" y="639"/>
                    <a:pt x="30" y="639"/>
                  </a:cubicBezTo>
                  <a:cubicBezTo>
                    <a:pt x="23" y="647"/>
                    <a:pt x="20" y="660"/>
                    <a:pt x="33" y="670"/>
                  </a:cubicBezTo>
                  <a:cubicBezTo>
                    <a:pt x="108" y="733"/>
                    <a:pt x="108" y="733"/>
                    <a:pt x="108" y="733"/>
                  </a:cubicBezTo>
                  <a:cubicBezTo>
                    <a:pt x="88" y="766"/>
                    <a:pt x="75" y="791"/>
                    <a:pt x="69" y="805"/>
                  </a:cubicBezTo>
                  <a:cubicBezTo>
                    <a:pt x="68" y="809"/>
                    <a:pt x="72" y="813"/>
                    <a:pt x="76" y="811"/>
                  </a:cubicBezTo>
                  <a:cubicBezTo>
                    <a:pt x="90" y="805"/>
                    <a:pt x="114" y="793"/>
                    <a:pt x="147" y="773"/>
                  </a:cubicBezTo>
                  <a:cubicBezTo>
                    <a:pt x="206" y="844"/>
                    <a:pt x="206" y="844"/>
                    <a:pt x="206" y="844"/>
                  </a:cubicBezTo>
                  <a:cubicBezTo>
                    <a:pt x="217" y="857"/>
                    <a:pt x="229" y="854"/>
                    <a:pt x="238" y="847"/>
                  </a:cubicBezTo>
                  <a:cubicBezTo>
                    <a:pt x="240" y="845"/>
                    <a:pt x="240" y="845"/>
                    <a:pt x="240" y="845"/>
                  </a:cubicBezTo>
                  <a:cubicBezTo>
                    <a:pt x="241" y="843"/>
                    <a:pt x="241" y="843"/>
                    <a:pt x="241" y="843"/>
                  </a:cubicBezTo>
                  <a:cubicBezTo>
                    <a:pt x="243" y="838"/>
                    <a:pt x="261" y="799"/>
                    <a:pt x="259" y="780"/>
                  </a:cubicBezTo>
                  <a:cubicBezTo>
                    <a:pt x="259" y="779"/>
                    <a:pt x="259" y="779"/>
                    <a:pt x="259" y="779"/>
                  </a:cubicBezTo>
                  <a:cubicBezTo>
                    <a:pt x="240" y="711"/>
                    <a:pt x="240" y="711"/>
                    <a:pt x="240" y="711"/>
                  </a:cubicBezTo>
                  <a:cubicBezTo>
                    <a:pt x="313" y="660"/>
                    <a:pt x="416" y="580"/>
                    <a:pt x="524" y="472"/>
                  </a:cubicBezTo>
                  <a:cubicBezTo>
                    <a:pt x="529" y="466"/>
                    <a:pt x="535" y="460"/>
                    <a:pt x="541" y="455"/>
                  </a:cubicBezTo>
                  <a:cubicBezTo>
                    <a:pt x="583" y="503"/>
                    <a:pt x="583" y="503"/>
                    <a:pt x="583" y="503"/>
                  </a:cubicBezTo>
                  <a:cubicBezTo>
                    <a:pt x="719" y="874"/>
                    <a:pt x="719" y="874"/>
                    <a:pt x="719" y="874"/>
                  </a:cubicBezTo>
                  <a:cubicBezTo>
                    <a:pt x="720" y="878"/>
                    <a:pt x="723" y="880"/>
                    <a:pt x="727" y="880"/>
                  </a:cubicBezTo>
                  <a:cubicBezTo>
                    <a:pt x="731" y="879"/>
                    <a:pt x="734" y="877"/>
                    <a:pt x="736" y="873"/>
                  </a:cubicBezTo>
                  <a:cubicBezTo>
                    <a:pt x="792" y="760"/>
                    <a:pt x="792" y="760"/>
                    <a:pt x="792" y="760"/>
                  </a:cubicBezTo>
                  <a:cubicBezTo>
                    <a:pt x="793" y="758"/>
                    <a:pt x="794" y="755"/>
                    <a:pt x="793" y="753"/>
                  </a:cubicBezTo>
                  <a:lnTo>
                    <a:pt x="718" y="278"/>
                  </a:ln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bodyPr>
            <a:lstStyle/>
            <a:p>
              <a:endParaRPr lang="cs-CZ" sz="1350" dirty="0"/>
            </a:p>
          </p:txBody>
        </p:sp>
      </p:grpSp>
      <p:sp>
        <p:nvSpPr>
          <p:cNvPr id="14" name="Footer Placeholder 2"/>
          <p:cNvSpPr>
            <a:spLocks noGrp="1"/>
          </p:cNvSpPr>
          <p:nvPr>
            <p:ph type="ftr" sz="quarter" idx="4294967295"/>
          </p:nvPr>
        </p:nvSpPr>
        <p:spPr>
          <a:xfrm>
            <a:off x="8312171" y="6356349"/>
            <a:ext cx="2935110" cy="365125"/>
          </a:xfrm>
          <a:prstGeom prst="rect">
            <a:avLst/>
          </a:prstGeom>
        </p:spPr>
        <p:txBody>
          <a:bodyPr/>
          <a:lstStyle/>
          <a:p>
            <a:r>
              <a:rPr lang="cs-CZ" sz="1100" b="1" dirty="0">
                <a:solidFill>
                  <a:prstClr val="black">
                    <a:tint val="75000"/>
                  </a:prstClr>
                </a:solidFill>
                <a:latin typeface="Arial" panose="020B0604020202020204" pitchFamily="34" charset="0"/>
                <a:cs typeface="Arial" panose="020B0604020202020204" pitchFamily="34" charset="0"/>
              </a:rPr>
              <a:t>ÚŘEDNÍ DOK. </a:t>
            </a:r>
          </a:p>
        </p:txBody>
      </p:sp>
      <p:sp>
        <p:nvSpPr>
          <p:cNvPr id="4" name="Slide Number Placeholder 3"/>
          <p:cNvSpPr>
            <a:spLocks noGrp="1"/>
          </p:cNvSpPr>
          <p:nvPr>
            <p:ph type="sldNum" sz="quarter" idx="12"/>
          </p:nvPr>
        </p:nvSpPr>
        <p:spPr/>
        <p:txBody>
          <a:bodyPr/>
          <a:lstStyle/>
          <a:p>
            <a:fld id="{4D5B3F61-8D40-454B-BE98-BE96F2E76035}" type="slidenum">
              <a:rPr lang="cs-CZ" smtClean="0"/>
              <a:t>38</a:t>
            </a:fld>
            <a:endParaRPr lang="cs-CZ" dirty="0"/>
          </a:p>
        </p:txBody>
      </p:sp>
      <p:pic>
        <p:nvPicPr>
          <p:cNvPr id="16" name="Picture 15"/>
          <p:cNvPicPr/>
          <p:nvPr/>
        </p:nvPicPr>
        <p:blipFill rotWithShape="1">
          <a:blip r:embed="rId6"/>
          <a:srcRect l="3903"/>
          <a:stretch/>
        </p:blipFill>
        <p:spPr>
          <a:xfrm>
            <a:off x="276076" y="259037"/>
            <a:ext cx="1552379" cy="724535"/>
          </a:xfrm>
          <a:prstGeom prst="rect">
            <a:avLst/>
          </a:prstGeom>
        </p:spPr>
      </p:pic>
    </p:spTree>
    <p:extLst>
      <p:ext uri="{BB962C8B-B14F-4D97-AF65-F5344CB8AC3E}">
        <p14:creationId xmlns:p14="http://schemas.microsoft.com/office/powerpoint/2010/main" val="4256086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720" y="3050461"/>
            <a:ext cx="9033862"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3600" b="1" dirty="0">
                <a:latin typeface="+mn-lt"/>
              </a:rPr>
              <a:t>Zahájení vývozu</a:t>
            </a:r>
            <a:br>
              <a:rPr lang="cs-CZ" sz="3600" b="1" dirty="0">
                <a:latin typeface="+mn-lt"/>
              </a:rPr>
            </a:br>
            <a:r>
              <a:rPr lang="cs-CZ" sz="4000" b="1" dirty="0">
                <a:latin typeface="+mn-lt"/>
              </a:rPr>
              <a:t/>
            </a:r>
            <a:br>
              <a:rPr lang="cs-CZ" sz="4000" b="1" dirty="0">
                <a:latin typeface="+mn-lt"/>
              </a:rPr>
            </a:br>
            <a:r>
              <a:rPr lang="cs-CZ" sz="2000" dirty="0">
                <a:latin typeface="+mn-lt"/>
              </a:rPr>
              <a:t>Předběžné oznámení před vývozem a další administrativní procesy</a:t>
            </a:r>
            <a:r>
              <a:rPr lang="cs-CZ" sz="2000" b="1" dirty="0">
                <a:latin typeface="+mn-lt"/>
              </a:rPr>
              <a:t/>
            </a:r>
            <a:br>
              <a:rPr lang="cs-CZ" sz="2000" b="1" dirty="0">
                <a:latin typeface="+mn-lt"/>
              </a:rPr>
            </a:br>
            <a:r>
              <a:rPr lang="cs-CZ" sz="2000" b="1" dirty="0">
                <a:latin typeface="+mn-lt"/>
              </a:rPr>
              <a:t>– tyto snímky obsahují:</a:t>
            </a:r>
            <a:br>
              <a:rPr lang="cs-CZ" sz="2000" b="1" dirty="0">
                <a:latin typeface="+mn-lt"/>
              </a:rPr>
            </a:br>
            <a:r>
              <a:rPr lang="cs-CZ" sz="2000" b="1" dirty="0">
                <a:latin typeface="+mn-lt"/>
              </a:rPr>
              <a:t/>
            </a:r>
            <a:br>
              <a:rPr lang="cs-CZ" sz="2000" b="1" dirty="0">
                <a:latin typeface="+mn-lt"/>
              </a:rPr>
            </a:br>
            <a:r>
              <a:rPr lang="cs-CZ" sz="2000" dirty="0">
                <a:latin typeface="+mn-lt"/>
              </a:rPr>
              <a:t>1. </a:t>
            </a:r>
            <a:r>
              <a:rPr lang="cs-CZ" sz="2000" dirty="0" smtClean="0">
                <a:latin typeface="+mn-lt"/>
              </a:rPr>
              <a:t>č</a:t>
            </a:r>
            <a:r>
              <a:rPr lang="pt-BR" sz="2000" dirty="0" smtClean="0">
                <a:latin typeface="+mn-lt"/>
                <a:cs typeface="Arial" panose="020B0604020202020204" pitchFamily="34" charset="0"/>
              </a:rPr>
              <a:t>íslo </a:t>
            </a:r>
            <a:r>
              <a:rPr lang="pt-BR" sz="2000" dirty="0">
                <a:latin typeface="+mn-lt"/>
                <a:cs typeface="Arial" panose="020B0604020202020204" pitchFamily="34" charset="0"/>
              </a:rPr>
              <a:t>registrace a identifikace hospodářského subjektu (EORI) a proč je to zapotřebí</a:t>
            </a:r>
            <a:r>
              <a:rPr lang="cs-CZ" sz="2000" dirty="0">
                <a:latin typeface="+mn-lt"/>
                <a:cs typeface="Arial" panose="020B0604020202020204" pitchFamily="34" charset="0"/>
              </a:rPr>
              <a:t/>
            </a:r>
            <a:br>
              <a:rPr lang="cs-CZ" sz="2000" dirty="0">
                <a:latin typeface="+mn-lt"/>
                <a:cs typeface="Arial" panose="020B0604020202020204" pitchFamily="34" charset="0"/>
              </a:rPr>
            </a:br>
            <a:r>
              <a:rPr lang="cs-CZ" sz="2000" dirty="0">
                <a:latin typeface="+mn-lt"/>
                <a:cs typeface="Arial" panose="020B0604020202020204" pitchFamily="34" charset="0"/>
              </a:rPr>
              <a:t>2. </a:t>
            </a:r>
            <a:r>
              <a:rPr lang="cs-CZ" sz="2000" dirty="0" smtClean="0">
                <a:latin typeface="+mn-lt"/>
                <a:cs typeface="Arial" panose="020B0604020202020204" pitchFamily="34" charset="0"/>
              </a:rPr>
              <a:t>předběžné </a:t>
            </a:r>
            <a:r>
              <a:rPr lang="cs-CZ" sz="2000" dirty="0">
                <a:latin typeface="+mn-lt"/>
                <a:cs typeface="Arial" panose="020B0604020202020204" pitchFamily="34" charset="0"/>
              </a:rPr>
              <a:t>oznámení určitého zboží </a:t>
            </a:r>
            <a:r>
              <a:rPr lang="cs-CZ" sz="2000" dirty="0" smtClean="0">
                <a:latin typeface="+mn-lt"/>
                <a:cs typeface="Arial" panose="020B0604020202020204" pitchFamily="34" charset="0"/>
              </a:rPr>
              <a:t>– </a:t>
            </a:r>
            <a:r>
              <a:rPr lang="cs-CZ" sz="2000" dirty="0">
                <a:latin typeface="+mn-lt"/>
                <a:cs typeface="Arial" panose="020B0604020202020204" pitchFamily="34" charset="0"/>
              </a:rPr>
              <a:t>např. agropotraviny, rostliny atd.</a:t>
            </a:r>
            <a:br>
              <a:rPr lang="cs-CZ" sz="2000" dirty="0">
                <a:latin typeface="+mn-lt"/>
                <a:cs typeface="Arial" panose="020B0604020202020204" pitchFamily="34" charset="0"/>
              </a:rPr>
            </a:br>
            <a:r>
              <a:rPr lang="cs-CZ" sz="2000" dirty="0">
                <a:latin typeface="+mn-lt"/>
                <a:cs typeface="Arial" panose="020B0604020202020204" pitchFamily="34" charset="0"/>
              </a:rPr>
              <a:t>3. </a:t>
            </a:r>
            <a:r>
              <a:rPr lang="cs-CZ" sz="2000" dirty="0" smtClean="0">
                <a:latin typeface="+mn-lt"/>
                <a:cs typeface="Arial" panose="020B0604020202020204" pitchFamily="34" charset="0"/>
              </a:rPr>
              <a:t>určení </a:t>
            </a:r>
            <a:r>
              <a:rPr lang="cs-CZ" sz="2000" dirty="0">
                <a:latin typeface="+mn-lt"/>
                <a:cs typeface="Arial" panose="020B0604020202020204" pitchFamily="34" charset="0"/>
              </a:rPr>
              <a:t>britských hraničních míst RoRo pro vývoz konkrétních kategorií zboží</a:t>
            </a:r>
            <a:br>
              <a:rPr lang="cs-CZ" sz="2000" dirty="0">
                <a:latin typeface="+mn-lt"/>
                <a:cs typeface="Arial" panose="020B0604020202020204" pitchFamily="34" charset="0"/>
              </a:rPr>
            </a:br>
            <a:r>
              <a:rPr lang="cs-CZ" sz="2000" dirty="0">
                <a:latin typeface="+mn-lt"/>
                <a:cs typeface="Arial" panose="020B0604020202020204" pitchFamily="34" charset="0"/>
              </a:rPr>
              <a:t>4. </a:t>
            </a:r>
            <a:r>
              <a:rPr lang="cs-CZ" sz="2000" dirty="0" smtClean="0">
                <a:latin typeface="+mn-lt"/>
                <a:cs typeface="Arial" panose="020B0604020202020204" pitchFamily="34" charset="0"/>
              </a:rPr>
              <a:t>předložení </a:t>
            </a:r>
            <a:r>
              <a:rPr lang="cs-CZ" sz="2000" dirty="0">
                <a:latin typeface="+mn-lt"/>
                <a:cs typeface="Arial" panose="020B0604020202020204" pitchFamily="34" charset="0"/>
              </a:rPr>
              <a:t>a certifikace konkrétních kategorií zboží</a:t>
            </a:r>
            <a:br>
              <a:rPr lang="cs-CZ" sz="2000" dirty="0">
                <a:latin typeface="+mn-lt"/>
                <a:cs typeface="Arial" panose="020B0604020202020204" pitchFamily="34" charset="0"/>
              </a:rPr>
            </a:br>
            <a:r>
              <a:rPr lang="cs-CZ" sz="2000" dirty="0">
                <a:latin typeface="+mn-lt"/>
                <a:cs typeface="Arial" panose="020B0604020202020204" pitchFamily="34" charset="0"/>
              </a:rPr>
              <a:t>5. </a:t>
            </a:r>
            <a:r>
              <a:rPr lang="cs-CZ" sz="2000" dirty="0" smtClean="0">
                <a:latin typeface="+mn-lt"/>
                <a:cs typeface="Arial" panose="020B0604020202020204" pitchFamily="34" charset="0"/>
              </a:rPr>
              <a:t>úloha </a:t>
            </a:r>
            <a:r>
              <a:rPr lang="cs-CZ" sz="2000" dirty="0">
                <a:latin typeface="+mn-lt"/>
                <a:cs typeface="Arial" panose="020B0604020202020204" pitchFamily="34" charset="0"/>
              </a:rPr>
              <a:t>celního agenta</a:t>
            </a:r>
            <a:br>
              <a:rPr lang="cs-CZ" sz="2000" dirty="0">
                <a:latin typeface="+mn-lt"/>
                <a:cs typeface="Arial" panose="020B0604020202020204" pitchFamily="34" charset="0"/>
              </a:rPr>
            </a:br>
            <a:r>
              <a:rPr lang="cs-CZ" sz="2000" dirty="0">
                <a:latin typeface="+mn-lt"/>
                <a:cs typeface="Arial" panose="020B0604020202020204" pitchFamily="34" charset="0"/>
              </a:rPr>
              <a:t>6. </a:t>
            </a:r>
            <a:r>
              <a:rPr lang="cs-CZ" sz="2000" dirty="0" smtClean="0">
                <a:latin typeface="+mn-lt"/>
                <a:cs typeface="Arial" panose="020B0604020202020204" pitchFamily="34" charset="0"/>
              </a:rPr>
              <a:t>zásahy </a:t>
            </a:r>
            <a:r>
              <a:rPr lang="cs-CZ" sz="2000" dirty="0">
                <a:latin typeface="+mn-lt"/>
                <a:cs typeface="Arial" panose="020B0604020202020204" pitchFamily="34" charset="0"/>
              </a:rPr>
              <a:t>britské celní stráže při odchozí </a:t>
            </a:r>
            <a:r>
              <a:rPr lang="cs-CZ" sz="2000" dirty="0" smtClean="0">
                <a:latin typeface="+mn-lt"/>
                <a:cs typeface="Arial" panose="020B0604020202020204" pitchFamily="34" charset="0"/>
              </a:rPr>
              <a:t>přepravě.</a:t>
            </a:r>
            <a:r>
              <a:rPr lang="cs-CZ" sz="2000" dirty="0">
                <a:latin typeface="+mn-lt"/>
                <a:cs typeface="Arial" panose="020B0604020202020204" pitchFamily="34" charset="0"/>
              </a:rPr>
              <a:t/>
            </a:r>
            <a:br>
              <a:rPr lang="cs-CZ" sz="2000" dirty="0">
                <a:latin typeface="+mn-lt"/>
                <a:cs typeface="Arial" panose="020B0604020202020204" pitchFamily="34" charset="0"/>
              </a:rPr>
            </a:br>
            <a:endParaRPr lang="cs-CZ"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cs-CZ" smtClean="0"/>
              <a:t>39</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0413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89681662"/>
              </p:ext>
            </p:extLst>
          </p:nvPr>
        </p:nvGraphicFramePr>
        <p:xfrm>
          <a:off x="560766" y="1277218"/>
          <a:ext cx="10953657" cy="4835292"/>
        </p:xfrm>
        <a:graphic>
          <a:graphicData uri="http://schemas.openxmlformats.org/drawingml/2006/table">
            <a:tbl>
              <a:tblPr/>
              <a:tblGrid>
                <a:gridCol w="1053089">
                  <a:extLst>
                    <a:ext uri="{9D8B030D-6E8A-4147-A177-3AD203B41FA5}">
                      <a16:colId xmlns="" xmlns:a16="http://schemas.microsoft.com/office/drawing/2014/main" val="20000"/>
                    </a:ext>
                  </a:extLst>
                </a:gridCol>
                <a:gridCol w="9900568">
                  <a:extLst>
                    <a:ext uri="{9D8B030D-6E8A-4147-A177-3AD203B41FA5}">
                      <a16:colId xmlns="" xmlns:a16="http://schemas.microsoft.com/office/drawing/2014/main" val="20001"/>
                    </a:ext>
                  </a:extLst>
                </a:gridCol>
              </a:tblGrid>
              <a:tr h="324252">
                <a:tc>
                  <a:txBody>
                    <a:bodyPr/>
                    <a:lstStyle/>
                    <a:p>
                      <a:pPr marL="21590" marR="0" indent="-21590" algn="l">
                        <a:spcBef>
                          <a:spcPts val="600"/>
                        </a:spcBef>
                        <a:spcAft>
                          <a:spcPts val="300"/>
                        </a:spcAft>
                        <a:tabLst>
                          <a:tab pos="0" algn="ctr"/>
                        </a:tabLst>
                      </a:pPr>
                      <a:r>
                        <a:rPr lang="cs-CZ" sz="1600" b="1" noProof="0" dirty="0">
                          <a:effectLst/>
                          <a:latin typeface="+mn-lt"/>
                          <a:ea typeface="Arial" panose="020B0604020202020204" pitchFamily="34" charset="0"/>
                        </a:rPr>
                        <a:t>Snímek č.</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tc>
                  <a:txBody>
                    <a:bodyPr/>
                    <a:lstStyle/>
                    <a:p>
                      <a:pPr marL="21590" marR="0">
                        <a:spcBef>
                          <a:spcPts val="600"/>
                        </a:spcBef>
                        <a:spcAft>
                          <a:spcPts val="300"/>
                        </a:spcAft>
                      </a:pPr>
                      <a:r>
                        <a:rPr lang="cs-CZ" sz="1600" b="1" noProof="0" dirty="0">
                          <a:effectLst/>
                          <a:latin typeface="+mn-lt"/>
                          <a:ea typeface="Arial" panose="020B0604020202020204" pitchFamily="34" charset="0"/>
                        </a:rPr>
                        <a:t>Název</a:t>
                      </a:r>
                      <a:endParaRPr lang="cs-CZ" sz="1600" noProof="0" dirty="0">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extLst>
                  <a:ext uri="{0D108BD9-81ED-4DB2-BD59-A6C34878D82A}">
                    <a16:rowId xmlns="" xmlns:a16="http://schemas.microsoft.com/office/drawing/2014/main" val="10000"/>
                  </a:ext>
                </a:extLst>
              </a:tr>
              <a:tr h="304800">
                <a:tc>
                  <a:txBody>
                    <a:bodyPr/>
                    <a:lstStyle/>
                    <a:p>
                      <a:pPr marL="0" marR="0" algn="l">
                        <a:spcBef>
                          <a:spcPts val="600"/>
                        </a:spcBef>
                        <a:spcAft>
                          <a:spcPts val="600"/>
                        </a:spcAft>
                      </a:pPr>
                      <a:r>
                        <a:rPr lang="cs-CZ" sz="1600" b="1" noProof="0" dirty="0">
                          <a:solidFill>
                            <a:schemeClr val="tx1"/>
                          </a:solidFill>
                          <a:effectLst/>
                          <a:latin typeface="+mn-lt"/>
                          <a:ea typeface="Arial" panose="020B0604020202020204" pitchFamily="34" charset="0"/>
                        </a:rPr>
                        <a:t>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noProof="0" dirty="0">
                          <a:solidFill>
                            <a:schemeClr val="tx1"/>
                          </a:solidFill>
                          <a:latin typeface="+mn-lt"/>
                        </a:rPr>
                        <a:t>Úvod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52400">
                <a:tc>
                  <a:txBody>
                    <a:bodyPr/>
                    <a:lstStyle/>
                    <a:p>
                      <a:pPr marL="0" marR="0" algn="l">
                        <a:spcBef>
                          <a:spcPts val="600"/>
                        </a:spcBef>
                        <a:spcAft>
                          <a:spcPts val="600"/>
                        </a:spcAft>
                      </a:pPr>
                      <a:r>
                        <a:rPr lang="cs-CZ" sz="1600" b="1" noProof="0" dirty="0">
                          <a:solidFill>
                            <a:schemeClr val="tx1"/>
                          </a:solidFill>
                          <a:effectLst/>
                          <a:latin typeface="+mn-lt"/>
                          <a:ea typeface="Arial" panose="020B0604020202020204" pitchFamily="34" charset="0"/>
                        </a:rPr>
                        <a:t>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Účel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0960">
                <a:tc>
                  <a:txBody>
                    <a:bodyPr/>
                    <a:lstStyle/>
                    <a:p>
                      <a:pPr marL="0" marR="0" algn="l">
                        <a:spcBef>
                          <a:spcPts val="600"/>
                        </a:spcBef>
                        <a:spcAft>
                          <a:spcPts val="600"/>
                        </a:spcAft>
                      </a:pPr>
                      <a:r>
                        <a:rPr lang="cs-CZ" sz="1600" b="1" noProof="0" dirty="0">
                          <a:solidFill>
                            <a:schemeClr val="tx1"/>
                          </a:solidFill>
                          <a:effectLst/>
                          <a:latin typeface="+mn-lt"/>
                          <a:ea typeface="Arial" panose="020B0604020202020204" pitchFamily="34" charset="0"/>
                        </a:rPr>
                        <a:t>5 - 6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Registrace a postupy před zahájením dovozu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8288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7 - 12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Příchozí nákladní doprava typu RoRo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8288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13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Pasové kontroly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2781630"/>
                  </a:ext>
                </a:extLst>
              </a:tr>
              <a:tr h="12192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14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 </a:t>
                      </a:r>
                      <a:r>
                        <a:rPr lang="cs-CZ" sz="1600" dirty="0"/>
                        <a:t>doprava v režimu RoRo přes nesousedící hraniční místa</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15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 </a:t>
                      </a:r>
                      <a:r>
                        <a:rPr lang="cs-CZ" sz="1600" dirty="0"/>
                        <a:t>doprava v režimu RoRo přes sousedící hraniční místa </a:t>
                      </a:r>
                      <a:r>
                        <a:rPr lang="cs-CZ" sz="1600" b="0" baseline="0" noProof="0" dirty="0">
                          <a:solidFill>
                            <a:schemeClr val="tx1"/>
                          </a:solidFill>
                          <a:latin typeface="+mn-lt"/>
                        </a:rPr>
                        <a:t>(z Calais/Dunkirku do Doveru)</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524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16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a:t>
                      </a:r>
                      <a:r>
                        <a:rPr lang="cs-CZ" sz="1600" b="0" baseline="0" noProof="0" dirty="0">
                          <a:solidFill>
                            <a:schemeClr val="tx1"/>
                          </a:solidFill>
                          <a:latin typeface="+mn-lt"/>
                        </a:rPr>
                        <a:t>: </a:t>
                      </a:r>
                      <a:r>
                        <a:rPr lang="cs-CZ" sz="1600" dirty="0"/>
                        <a:t>doprava v režimu RoRo přes sousedící hraniční místa </a:t>
                      </a:r>
                      <a:r>
                        <a:rPr lang="cs-CZ" sz="1600" b="0" baseline="0" noProof="0" dirty="0">
                          <a:solidFill>
                            <a:schemeClr val="tx1"/>
                          </a:solidFill>
                          <a:latin typeface="+mn-lt"/>
                        </a:rPr>
                        <a:t>(z Coquelles do Cheritonu/Folkestonu)</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4384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46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noProof="0" dirty="0">
                          <a:solidFill>
                            <a:schemeClr val="tx1"/>
                          </a:solidFill>
                          <a:latin typeface="+mn-lt"/>
                        </a:rPr>
                        <a:t>Odchozí nákladní doprava typu RoRo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4384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49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 </a:t>
                      </a:r>
                      <a:r>
                        <a:rPr lang="cs-CZ" sz="1600" dirty="0"/>
                        <a:t>doprava v režimu RoRo přes nesousedící hraniční místa</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048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50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 </a:t>
                      </a:r>
                      <a:r>
                        <a:rPr lang="cs-CZ" sz="1600" dirty="0"/>
                        <a:t>doprava v režimu RoRo přes sousedící hraniční místa </a:t>
                      </a:r>
                      <a:r>
                        <a:rPr lang="cs-CZ" sz="1600" b="0" baseline="0" noProof="0" dirty="0">
                          <a:solidFill>
                            <a:schemeClr val="tx1"/>
                          </a:solidFill>
                          <a:latin typeface="+mn-lt"/>
                        </a:rPr>
                        <a:t>(z Doveru do Calais/Dunkirku)</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048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51</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a:t>
                      </a:r>
                      <a:r>
                        <a:rPr lang="cs-CZ" sz="1600" b="0" baseline="0" noProof="0" dirty="0">
                          <a:solidFill>
                            <a:schemeClr val="tx1"/>
                          </a:solidFill>
                          <a:latin typeface="+mn-lt"/>
                        </a:rPr>
                        <a:t>: </a:t>
                      </a:r>
                      <a:r>
                        <a:rPr lang="cs-CZ" sz="1600" dirty="0"/>
                        <a:t>sousedící hraniční místa </a:t>
                      </a:r>
                      <a:r>
                        <a:rPr lang="cs-CZ" sz="1600" b="0" baseline="0" noProof="0" dirty="0">
                          <a:solidFill>
                            <a:schemeClr val="tx1"/>
                          </a:solidFill>
                          <a:latin typeface="+mn-lt"/>
                        </a:rPr>
                        <a:t>(z Cheritonu/Folkestonu do Coquelles)</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3048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54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noProof="0" dirty="0">
                          <a:solidFill>
                            <a:schemeClr val="tx1"/>
                          </a:solidFill>
                          <a:latin typeface="+mn-lt"/>
                        </a:rPr>
                        <a:t>Přílohy</a:t>
                      </a:r>
                      <a:endParaRPr lang="cs-CZ" noProof="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048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55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dirty="0"/>
                        <a:t>Úmluva o společném tranzitním režimu </a:t>
                      </a:r>
                      <a:r>
                        <a:rPr lang="cs-CZ" sz="1600" b="0" noProof="0" dirty="0">
                          <a:solidFill>
                            <a:schemeClr val="tx1"/>
                          </a:solidFill>
                          <a:latin typeface="+mn-lt"/>
                        </a:rPr>
                        <a:t>(CTC)</a:t>
                      </a:r>
                      <a:endParaRPr lang="cs-CZ" noProof="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3048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63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kern="1200" noProof="0" dirty="0">
                          <a:solidFill>
                            <a:schemeClr val="tx1"/>
                          </a:solidFill>
                          <a:latin typeface="+mn-lt"/>
                          <a:ea typeface="+mn-ea"/>
                          <a:cs typeface="+mn-cs"/>
                        </a:rPr>
                        <a:t>Karnety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4224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69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kern="1200" noProof="0" dirty="0">
                          <a:solidFill>
                            <a:schemeClr val="tx1"/>
                          </a:solidFill>
                          <a:latin typeface="+mn-lt"/>
                          <a:ea typeface="+mn-ea"/>
                          <a:cs typeface="+mn-cs"/>
                        </a:rPr>
                        <a:t>Zboží v zavazadlech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14224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79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noProof="0" dirty="0">
                          <a:solidFill>
                            <a:schemeClr val="tx1"/>
                          </a:solidFill>
                          <a:latin typeface="+mn-lt"/>
                        </a:rPr>
                        <a:t>Glosář a </a:t>
                      </a:r>
                      <a:r>
                        <a:rPr lang="cs-CZ" sz="1600" b="0" baseline="0" noProof="0" dirty="0">
                          <a:solidFill>
                            <a:schemeClr val="tx1"/>
                          </a:solidFill>
                          <a:latin typeface="+mn-lt"/>
                        </a:rPr>
                        <a:t>terminologie</a:t>
                      </a:r>
                      <a:endParaRPr lang="cs-CZ" noProof="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bl>
          </a:graphicData>
        </a:graphic>
      </p:graphicFrame>
      <p:sp>
        <p:nvSpPr>
          <p:cNvPr id="2" name="Title 1"/>
          <p:cNvSpPr>
            <a:spLocks noGrp="1"/>
          </p:cNvSpPr>
          <p:nvPr>
            <p:ph type="title"/>
          </p:nvPr>
        </p:nvSpPr>
        <p:spPr>
          <a:xfrm>
            <a:off x="9469820" y="373117"/>
            <a:ext cx="1432269" cy="638281"/>
          </a:xfrm>
        </p:spPr>
        <p:txBody>
          <a:bodyPr>
            <a:normAutofit/>
          </a:bodyPr>
          <a:lstStyle/>
          <a:p>
            <a:r>
              <a:rPr lang="cs-CZ" sz="2400" b="1" dirty="0">
                <a:latin typeface="+mn-lt"/>
                <a:cs typeface="Arial" panose="020B0604020202020204" pitchFamily="34" charset="0"/>
              </a:rPr>
              <a:t>Obsah</a:t>
            </a:r>
            <a:endParaRPr lang="cs-CZ" sz="2400" b="1" dirty="0">
              <a:latin typeface="+mn-lt"/>
            </a:endParaRPr>
          </a:p>
        </p:txBody>
      </p:sp>
      <p:sp>
        <p:nvSpPr>
          <p:cNvPr id="5" name="Slide Number Placeholder 4"/>
          <p:cNvSpPr>
            <a:spLocks noGrp="1"/>
          </p:cNvSpPr>
          <p:nvPr>
            <p:ph type="sldNum" sz="quarter" idx="12"/>
          </p:nvPr>
        </p:nvSpPr>
        <p:spPr/>
        <p:txBody>
          <a:bodyPr/>
          <a:lstStyle/>
          <a:p>
            <a:fld id="{4D5B3F61-8D40-454B-BE98-BE96F2E76035}" type="slidenum">
              <a:rPr lang="cs-CZ" smtClean="0">
                <a:solidFill>
                  <a:prstClr val="black">
                    <a:tint val="75000"/>
                  </a:prstClr>
                </a:solidFill>
              </a:rPr>
              <a:pPr/>
              <a:t>4</a:t>
            </a:fld>
            <a:endParaRPr lang="cs-CZ" dirty="0">
              <a:solidFill>
                <a:prstClr val="black">
                  <a:tint val="75000"/>
                </a:prstClr>
              </a:solidFill>
            </a:endParaRPr>
          </a:p>
        </p:txBody>
      </p:sp>
      <p:sp>
        <p:nvSpPr>
          <p:cNvPr id="8" name="Footer Placeholder 4"/>
          <p:cNvSpPr>
            <a:spLocks noGrp="1"/>
          </p:cNvSpPr>
          <p:nvPr>
            <p:ph type="ftr" sz="quarter" idx="11"/>
          </p:nvPr>
        </p:nvSpPr>
        <p:spPr>
          <a:xfrm>
            <a:off x="7598766" y="6363845"/>
            <a:ext cx="4114800" cy="365125"/>
          </a:xfrm>
        </p:spPr>
        <p:txBody>
          <a:bodyPr/>
          <a:lstStyle/>
          <a:p>
            <a:r>
              <a:rPr lang="cs-CZ" dirty="0">
                <a:solidFill>
                  <a:prstClr val="black">
                    <a:tint val="75000"/>
                  </a:prstClr>
                </a:solidFill>
              </a:rPr>
              <a:t>ÚŘEDNÍ DOK. </a:t>
            </a:r>
          </a:p>
        </p:txBody>
      </p:sp>
      <p:pic>
        <p:nvPicPr>
          <p:cNvPr id="7" name="Picture 6"/>
          <p:cNvPicPr/>
          <p:nvPr/>
        </p:nvPicPr>
        <p:blipFill rotWithShape="1">
          <a:blip r:embed="rId3"/>
          <a:srcRect l="3903"/>
          <a:stretch/>
        </p:blipFill>
        <p:spPr>
          <a:xfrm>
            <a:off x="616349" y="247657"/>
            <a:ext cx="1552379" cy="724535"/>
          </a:xfrm>
          <a:prstGeom prst="rect">
            <a:avLst/>
          </a:prstGeom>
        </p:spPr>
      </p:pic>
    </p:spTree>
    <p:extLst>
      <p:ext uri="{BB962C8B-B14F-4D97-AF65-F5344CB8AC3E}">
        <p14:creationId xmlns:p14="http://schemas.microsoft.com/office/powerpoint/2010/main" val="41558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Požadavky týkající se vývozu </a:t>
            </a:r>
          </a:p>
          <a:p>
            <a:pPr defTabSz="914156"/>
            <a:r>
              <a:rPr lang="cs-CZ" b="1" dirty="0">
                <a:solidFill>
                  <a:schemeClr val="tx1"/>
                </a:solidFill>
              </a:rPr>
              <a:t>Registrace - Číslo registrace a identifikace hospodářského subjektu (EORI) – vývoz ze Spojeného království</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cs-CZ" sz="1050" dirty="0">
              <a:solidFill>
                <a:schemeClr val="tx1"/>
              </a:solidFill>
              <a:cs typeface="Calibri"/>
            </a:endParaRPr>
          </a:p>
          <a:p>
            <a:pPr lvl="1" defTabSz="914156"/>
            <a:endParaRPr lang="cs-CZ" sz="1050"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Je pro získání britského čísla EORI (UK EORI Number) požadována obchodní adresa ve Spojeném království?</a:t>
            </a:r>
          </a:p>
          <a:p>
            <a:pPr marL="628650" lvl="1" indent="-171450" defTabSz="914156">
              <a:buFont typeface="Courier New" panose="02070309020205020404" pitchFamily="49" charset="0"/>
              <a:buChar char="o"/>
            </a:pPr>
            <a:r>
              <a:rPr lang="cs-CZ" sz="1050" dirty="0">
                <a:solidFill>
                  <a:schemeClr val="tx1"/>
                </a:solidFill>
                <a:cs typeface="Calibri"/>
              </a:rPr>
              <a:t>Ne, obchodník RoW může požádat o britské číslo EORI, i když firma nesídlí ve Spojeném království.</a:t>
            </a:r>
          </a:p>
          <a:p>
            <a:pPr lvl="1" defTabSz="914156"/>
            <a:endParaRPr lang="cs-CZ" sz="1050"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Je třeba, aby přepravce / obchodník požádal o britské číslo EORI, když používá zástupce / zprostředkovatele k podání prohlášení jeho jménem?</a:t>
            </a:r>
          </a:p>
          <a:p>
            <a:pPr marL="628650" lvl="1" indent="-171450" defTabSz="914156">
              <a:buFont typeface="Courier New" panose="02070309020205020404" pitchFamily="49" charset="0"/>
              <a:buChar char="o"/>
            </a:pPr>
            <a:r>
              <a:rPr lang="cs-CZ" sz="1050" dirty="0">
                <a:solidFill>
                  <a:schemeClr val="tx1"/>
                </a:solidFill>
                <a:cs typeface="Calibri"/>
              </a:rPr>
              <a:t>Ne, buď obchodník / přepravce, </a:t>
            </a:r>
            <a:r>
              <a:rPr lang="cs-CZ" sz="1050" b="1" u="sng" dirty="0">
                <a:solidFill>
                  <a:schemeClr val="tx1"/>
                </a:solidFill>
                <a:cs typeface="Calibri"/>
              </a:rPr>
              <a:t>nebo</a:t>
            </a:r>
            <a:r>
              <a:rPr lang="cs-CZ" sz="1050" dirty="0">
                <a:solidFill>
                  <a:schemeClr val="tx1"/>
                </a:solidFill>
                <a:cs typeface="Calibri"/>
              </a:rPr>
              <a:t> jeho oprávněný zástupce musí mít platné číslo EORI.</a:t>
            </a:r>
          </a:p>
          <a:p>
            <a:pPr marL="171450" indent="-171450" defTabSz="914156">
              <a:buFont typeface="Wingdings" panose="05000000000000000000" pitchFamily="2" charset="2"/>
              <a:buChar char="q"/>
            </a:pPr>
            <a:endParaRPr lang="cs-CZ" sz="1000" b="1"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Může mít firma jak číslo EORI z EU, tak britské číslo EORI (UK EORI Number)?</a:t>
            </a:r>
          </a:p>
          <a:p>
            <a:pPr marL="628650" lvl="1" indent="-171450" defTabSz="914156">
              <a:buFont typeface="Courier New" panose="02070309020205020404" pitchFamily="49" charset="0"/>
              <a:buChar char="o"/>
            </a:pPr>
            <a:r>
              <a:rPr lang="cs-CZ" sz="1050" dirty="0">
                <a:solidFill>
                  <a:schemeClr val="tx1"/>
                </a:solidFill>
                <a:cs typeface="Calibri"/>
              </a:rPr>
              <a:t>Ano, ale pouze v situaci od prvního dne v případě, že dojde k odchodu z EU bez dohody. Pro obchodování se zbožím s EU je třeba požádat o číslo EORI EU pro první vstup zboží do EU.</a:t>
            </a:r>
          </a:p>
          <a:p>
            <a:pPr defTabSz="914156"/>
            <a:endParaRPr lang="cs-CZ" sz="1050" dirty="0">
              <a:solidFill>
                <a:schemeClr val="tx1"/>
              </a:solidFill>
              <a:cs typeface="Calibri"/>
            </a:endParaRPr>
          </a:p>
          <a:p>
            <a:pPr defTabSz="914156"/>
            <a:endParaRPr lang="cs-CZ" sz="1200" dirty="0">
              <a:solidFill>
                <a:schemeClr val="tx1"/>
              </a:solidFill>
              <a:cs typeface="Calibri"/>
            </a:endParaRPr>
          </a:p>
        </p:txBody>
      </p:sp>
      <p:sp>
        <p:nvSpPr>
          <p:cNvPr id="35" name="Rectangle 34"/>
          <p:cNvSpPr/>
          <p:nvPr/>
        </p:nvSpPr>
        <p:spPr>
          <a:xfrm>
            <a:off x="137958" y="2687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KDYŽ NENÍ ZÍSKÁNO ČÍSLO EORI?</a:t>
            </a:r>
          </a:p>
          <a:p>
            <a:pPr defTabSz="914156"/>
            <a:r>
              <a:rPr lang="cs-CZ" sz="1050" dirty="0">
                <a:solidFill>
                  <a:schemeClr val="tx1"/>
                </a:solidFill>
              </a:rPr>
              <a:t>Obchodníci ani jejich zástupci nebudou moci vyvážet zboží. </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cs-CZ" smtClean="0">
                <a:solidFill>
                  <a:prstClr val="black">
                    <a:tint val="75000"/>
                  </a:prstClr>
                </a:solidFill>
              </a:rPr>
              <a:pPr/>
              <a:t>40</a:t>
            </a:fld>
            <a:endParaRPr lang="cs-CZ" dirty="0">
              <a:solidFill>
                <a:prstClr val="black">
                  <a:tint val="75000"/>
                </a:prstClr>
              </a:solidFill>
            </a:endParaRPr>
          </a:p>
        </p:txBody>
      </p:sp>
      <p:sp>
        <p:nvSpPr>
          <p:cNvPr id="17" name="Rectangle 16"/>
          <p:cNvSpPr/>
          <p:nvPr/>
        </p:nvSpPr>
        <p:spPr>
          <a:xfrm>
            <a:off x="149954" y="784058"/>
            <a:ext cx="11893164" cy="183284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POTŘEBUJE ČÍSLO EORI A PROČ?</a:t>
            </a:r>
          </a:p>
          <a:p>
            <a:pPr lvl="0" defTabSz="914156"/>
            <a:endParaRPr lang="cs-CZ" sz="1050" dirty="0">
              <a:solidFill>
                <a:schemeClr val="tx1"/>
              </a:solidFill>
              <a:cs typeface="Arial" panose="020B0604020202020204" pitchFamily="34" charset="0"/>
            </a:endParaRPr>
          </a:p>
          <a:p>
            <a:pPr marL="171450" indent="-171450" algn="just" defTabSz="914156">
              <a:buFont typeface="Arial"/>
              <a:buChar char="•"/>
            </a:pPr>
            <a:r>
              <a:rPr lang="cs-CZ" sz="1050" dirty="0">
                <a:solidFill>
                  <a:schemeClr val="tx1"/>
                </a:solidFill>
                <a:cs typeface="Calibri" panose="020F0502020204030204"/>
              </a:rPr>
              <a:t>Vývozci / jejich zástupci – k podání příslušného prohlášení pro vývoz zboží pomocí systémů HMRC – CHIEF a CDS. Jedná se rovněž o sloučené prohlášení o bezpečnosti a zabezpečení, takže není třeba předkládat samostatné prohlášení (jako u dovozu</a:t>
            </a:r>
            <a:r>
              <a:rPr lang="cs-CZ" sz="1050" dirty="0" smtClean="0">
                <a:solidFill>
                  <a:schemeClr val="tx1"/>
                </a:solidFill>
                <a:cs typeface="Calibri" panose="020F0502020204030204"/>
              </a:rPr>
              <a:t>).</a:t>
            </a:r>
            <a:endParaRPr lang="cs-CZ" sz="1050" dirty="0">
              <a:solidFill>
                <a:schemeClr val="tx1"/>
              </a:solidFill>
              <a:cs typeface="Calibri" panose="020F0502020204030204"/>
            </a:endParaRPr>
          </a:p>
          <a:p>
            <a:pPr algn="just" defTabSz="914156"/>
            <a:endParaRPr lang="cs-CZ" sz="1050" dirty="0">
              <a:solidFill>
                <a:schemeClr val="tx1"/>
              </a:solidFill>
              <a:cs typeface="Calibri" panose="020F0502020204030204"/>
            </a:endParaRPr>
          </a:p>
          <a:p>
            <a:pPr algn="just" defTabSz="914156"/>
            <a:r>
              <a:rPr lang="cs-CZ" sz="1050" dirty="0">
                <a:solidFill>
                  <a:schemeClr val="tx1"/>
                </a:solidFill>
                <a:cs typeface="Calibri" panose="020F0502020204030204"/>
              </a:rPr>
              <a:t>Číslo EORI je potřebné pro obchod se zbožím (do a) ze Spojeného království a pro žádost o povolení ke zjednodušení cel. Poté, co Spojené království opustí EU, budou britské podniky obchodující s EU potřebovat britské číslo EORI, aby mohly pokračovat v obchodování s EU a činit podání prostřednictvím systémů CHIEF a CDS.</a:t>
            </a:r>
          </a:p>
          <a:p>
            <a:pPr algn="just" defTabSz="914156"/>
            <a:endParaRPr lang="cs-CZ" sz="700" dirty="0">
              <a:solidFill>
                <a:schemeClr val="tx1"/>
              </a:solidFill>
              <a:cs typeface="Calibri" panose="020F0502020204030204"/>
            </a:endParaRPr>
          </a:p>
          <a:p>
            <a:pPr lvl="0"/>
            <a:r>
              <a:rPr lang="cs-CZ" sz="1050" dirty="0">
                <a:solidFill>
                  <a:schemeClr val="tx1"/>
                </a:solidFill>
              </a:rPr>
              <a:t>Obchodníci, kteří vyvážejí zboží ze Spojeného království </a:t>
            </a:r>
            <a:r>
              <a:rPr lang="cs-CZ" sz="1050" u="sng" dirty="0">
                <a:solidFill>
                  <a:schemeClr val="tx1"/>
                </a:solidFill>
              </a:rPr>
              <a:t>a</a:t>
            </a:r>
            <a:r>
              <a:rPr lang="cs-CZ" sz="1050" dirty="0">
                <a:solidFill>
                  <a:schemeClr val="tx1"/>
                </a:solidFill>
              </a:rPr>
              <a:t> dovážejí zboží do EU bude potřebovat britské číslo EORI i číslo EORI vydané v EU. Pokud však britský obchodník přímo nekomunikuje s celními orgány EU; pokud například využívá služeb přepravní firmy nebo celního agenta pro dovoz zboží do EU, nebude tento obchodník potřebovat číslo EORI vydané v EU. V tomto případě bude potřebovat pouze britské číslo EORI pro převoz zboží britskou celnicí</a:t>
            </a:r>
            <a:r>
              <a:rPr lang="cs-CZ" sz="1050" dirty="0" smtClean="0">
                <a:solidFill>
                  <a:schemeClr val="tx1"/>
                </a:solidFill>
              </a:rPr>
              <a:t>.</a:t>
            </a:r>
            <a:endParaRPr lang="cs-CZ" sz="1050" dirty="0">
              <a:solidFill>
                <a:schemeClr val="tx1"/>
              </a:solidFill>
            </a:endParaRP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KDE JE MOŽNÉ ZJISTIT BLIŽŠÍ INFORMACE? </a:t>
            </a:r>
          </a:p>
          <a:p>
            <a:pPr defTabSz="914156"/>
            <a:r>
              <a:rPr lang="cs-CZ" sz="1050" dirty="0">
                <a:solidFill>
                  <a:schemeClr val="tx1"/>
                </a:solidFill>
              </a:rPr>
              <a:t>Aktuální informace týkající se procesu EORI, včetně toho, jak se zaregistrovat, pokud jste registrováni k DPH a pokud nejste, naleznete zde</a:t>
            </a:r>
            <a:r>
              <a:rPr lang="cs-CZ" sz="1050" b="1" dirty="0">
                <a:solidFill>
                  <a:schemeClr val="tx1"/>
                </a:solidFill>
              </a:rPr>
              <a:t>: </a:t>
            </a:r>
          </a:p>
          <a:p>
            <a:pPr defTabSz="914156"/>
            <a:r>
              <a:rPr lang="cs-CZ" sz="1050" b="1" dirty="0">
                <a:solidFill>
                  <a:schemeClr val="tx1"/>
                </a:solidFill>
              </a:rPr>
              <a:t> </a:t>
            </a:r>
            <a:r>
              <a:rPr lang="cs-CZ" sz="1050" dirty="0">
                <a:solidFill>
                  <a:schemeClr val="tx1"/>
                </a:solidFill>
                <a:hlinkClick r:id="rId2"/>
              </a:rPr>
              <a:t>https://www.gov.uk/eori</a:t>
            </a:r>
            <a:r>
              <a:rPr lang="cs-CZ" sz="1050" dirty="0">
                <a:solidFill>
                  <a:schemeClr val="tx1"/>
                </a:solidFill>
              </a:rPr>
              <a:t> </a:t>
            </a:r>
          </a:p>
          <a:p>
            <a:pPr defTabSz="914156"/>
            <a:r>
              <a:rPr lang="cs-CZ" sz="1050" dirty="0">
                <a:solidFill>
                  <a:schemeClr val="tx1"/>
                </a:solidFill>
              </a:rPr>
              <a:t> </a:t>
            </a:r>
            <a:r>
              <a:rPr lang="cs-CZ" sz="1050" dirty="0">
                <a:solidFill>
                  <a:schemeClr val="tx1"/>
                </a:solidFill>
                <a:hlinkClick r:id="rId3"/>
              </a:rPr>
              <a:t>https://www.gov.uk/guidance/get-a-uk-eori-number-to-trade-within-the-eu</a:t>
            </a:r>
            <a:endParaRPr lang="cs-CZ" sz="1050" dirty="0">
              <a:solidFill>
                <a:schemeClr val="tx1"/>
              </a:solidFill>
            </a:endParaRPr>
          </a:p>
          <a:p>
            <a:pPr defTabSz="914156"/>
            <a:endParaRPr lang="cs-CZ" sz="1050" dirty="0">
              <a:solidFill>
                <a:schemeClr val="tx1"/>
              </a:solidFill>
            </a:endParaRPr>
          </a:p>
          <a:p>
            <a:pPr defTabSz="914156"/>
            <a:endParaRPr lang="cs-CZ" sz="1050" dirty="0">
              <a:solidFill>
                <a:schemeClr val="tx1"/>
              </a:solidFill>
            </a:endParaRPr>
          </a:p>
          <a:p>
            <a:pPr marL="171450" indent="-171450" defTabSz="914156">
              <a:buFont typeface="Arial" panose="020B0604020202020204" pitchFamily="34" charset="0"/>
              <a:buChar char="•"/>
            </a:pPr>
            <a:endParaRPr lang="cs-CZ"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cs-CZ" dirty="0"/>
              <a:t>ÚŘEDNÍ DOK. </a:t>
            </a:r>
          </a:p>
        </p:txBody>
      </p:sp>
    </p:spTree>
    <p:extLst>
      <p:ext uri="{BB962C8B-B14F-4D97-AF65-F5344CB8AC3E}">
        <p14:creationId xmlns:p14="http://schemas.microsoft.com/office/powerpoint/2010/main" val="269781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36417" y="5886450"/>
            <a:ext cx="11874227" cy="8425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lvl="0" algn="just"/>
            <a:r>
              <a:rPr lang="cs-CZ" altLang="en-US" sz="1050" dirty="0">
                <a:solidFill>
                  <a:schemeClr val="tx1"/>
                </a:solidFill>
                <a:cs typeface="Segoe UI" panose="020B0502040204020203" pitchFamily="34" charset="0"/>
                <a:hlinkClick r:id="rId2"/>
              </a:rPr>
              <a:t>https://www.gov.uk/guidance/moving-goods-to-and-from-the-eu-through-roll-on-roll-off-locations-including-eurotunel</a:t>
            </a:r>
            <a:endParaRPr lang="cs-CZ" sz="1050" dirty="0">
              <a:solidFill>
                <a:srgbClr val="FF0000"/>
              </a:solidFill>
              <a:cs typeface="Arial" panose="020B0604020202020204" pitchFamily="34" charset="0"/>
              <a:hlinkClick r:id="rId3"/>
            </a:endParaRPr>
          </a:p>
          <a:p>
            <a:pPr algn="just"/>
            <a:r>
              <a:rPr lang="cs-CZ" sz="1050" dirty="0">
                <a:solidFill>
                  <a:srgbClr val="FF0000"/>
                </a:solidFill>
                <a:cs typeface="Arial" panose="020B0604020202020204" pitchFamily="34" charset="0"/>
                <a:hlinkClick r:id="rId4"/>
              </a:rPr>
              <a:t>https://www.gov.uk/government/collections/chief-user-guides-and-technical-specifications</a:t>
            </a:r>
            <a:endParaRPr lang="cs-CZ" sz="1050" dirty="0">
              <a:solidFill>
                <a:srgbClr val="FF0000"/>
              </a:solidFill>
              <a:cs typeface="Arial" panose="020B0604020202020204" pitchFamily="34" charset="0"/>
            </a:endParaRPr>
          </a:p>
          <a:p>
            <a:pPr algn="just"/>
            <a:r>
              <a:rPr lang="cs-CZ" sz="1050" dirty="0">
                <a:solidFill>
                  <a:prstClr val="black"/>
                </a:solidFill>
                <a:hlinkClick r:id="rId5"/>
              </a:rPr>
              <a:t>https://www.gov.uk/government/publications/the-export-best-practice-guide</a:t>
            </a:r>
            <a:r>
              <a:rPr lang="cs-CZ" sz="1050" dirty="0">
                <a:solidFill>
                  <a:prstClr val="black"/>
                </a:solidFill>
              </a:rPr>
              <a:t> </a:t>
            </a:r>
          </a:p>
          <a:p>
            <a:pPr algn="just"/>
            <a:r>
              <a:rPr lang="cs-CZ" sz="1050" dirty="0">
                <a:solidFill>
                  <a:srgbClr val="FF0000"/>
                </a:solidFill>
                <a:hlinkClick r:id="rId6"/>
              </a:rPr>
              <a:t>https://www.gov.uk/government/publications/goods-location-codes-for-data-element-523-of-cds</a:t>
            </a:r>
            <a:endParaRPr lang="cs-CZ" sz="1050" dirty="0">
              <a:solidFill>
                <a:srgbClr val="FF0000"/>
              </a:solidFill>
            </a:endParaRPr>
          </a:p>
          <a:p>
            <a:pPr algn="just"/>
            <a:endParaRPr lang="cs-CZ" sz="1050" dirty="0">
              <a:solidFill>
                <a:prstClr val="black"/>
              </a:solidFill>
            </a:endParaRPr>
          </a:p>
        </p:txBody>
      </p:sp>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vývozu  </a:t>
            </a:r>
          </a:p>
          <a:p>
            <a:pPr defTabSz="914156"/>
            <a:r>
              <a:rPr lang="cs-CZ" b="1" dirty="0">
                <a:solidFill>
                  <a:prstClr val="black"/>
                </a:solidFill>
              </a:rPr>
              <a:t>Vývozce nebo jím určený zástupce předloží vývozní celní prohlášení</a:t>
            </a:r>
          </a:p>
        </p:txBody>
      </p:sp>
      <p:sp>
        <p:nvSpPr>
          <p:cNvPr id="28" name="Rectangle 27"/>
          <p:cNvSpPr/>
          <p:nvPr/>
        </p:nvSpPr>
        <p:spPr>
          <a:xfrm>
            <a:off x="139657" y="2598716"/>
            <a:ext cx="11848309" cy="320518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lvl="0" defTabSz="914156"/>
            <a:r>
              <a:rPr lang="cs-CZ" sz="1050" b="1" dirty="0">
                <a:solidFill>
                  <a:schemeClr val="tx1"/>
                </a:solidFill>
              </a:rPr>
              <a:t>JAK BY MĚLO BÝT VÝVOZNÍ CELNÍ PROHLÁŠENÍ PODÁNO</a:t>
            </a:r>
            <a:r>
              <a:rPr lang="cs-CZ" sz="1050" b="1" dirty="0" smtClean="0">
                <a:solidFill>
                  <a:schemeClr val="tx1"/>
                </a:solidFill>
              </a:rPr>
              <a:t>?</a:t>
            </a:r>
            <a:endParaRPr lang="cs-CZ" sz="1050" b="1" dirty="0">
              <a:solidFill>
                <a:schemeClr val="tx1"/>
              </a:solidFill>
            </a:endParaRPr>
          </a:p>
          <a:p>
            <a:pPr lvl="0" defTabSz="914156"/>
            <a:endParaRPr lang="cs-CZ" sz="1050" b="1" dirty="0">
              <a:solidFill>
                <a:schemeClr val="tx1"/>
              </a:solidFill>
              <a:cs typeface="Arial" panose="020B0604020202020204" pitchFamily="34" charset="0"/>
            </a:endParaRPr>
          </a:p>
          <a:p>
            <a:pPr defTabSz="1087834"/>
            <a:r>
              <a:rPr lang="cs-CZ" sz="1050" dirty="0">
                <a:solidFill>
                  <a:schemeClr val="tx1"/>
                </a:solidFill>
                <a:cs typeface="Arial" panose="020B0604020202020204" pitchFamily="34" charset="0"/>
              </a:rPr>
              <a:t>Mělo by být podáno pomocí </a:t>
            </a:r>
            <a:r>
              <a:rPr lang="cs-CZ" sz="1050" u="sng" dirty="0">
                <a:solidFill>
                  <a:schemeClr val="tx1"/>
                </a:solidFill>
                <a:cs typeface="Arial" panose="020B0604020202020204" pitchFamily="34" charset="0"/>
              </a:rPr>
              <a:t>spojeného Vývozního a Výstupního souhrnného celního prohlášení</a:t>
            </a:r>
            <a:r>
              <a:rPr lang="cs-CZ" sz="1050" dirty="0">
                <a:solidFill>
                  <a:schemeClr val="tx1"/>
                </a:solidFill>
                <a:cs typeface="Arial" panose="020B0604020202020204" pitchFamily="34" charset="0"/>
              </a:rPr>
              <a:t>. Na prohlášení bude nutné uvést novou datovou položku </a:t>
            </a:r>
            <a:r>
              <a:rPr lang="cs-CZ" sz="1050" dirty="0">
                <a:solidFill>
                  <a:schemeClr val="tx1"/>
                </a:solidFill>
              </a:rPr>
              <a:t>pro RoRo, konkrétně:</a:t>
            </a:r>
            <a:endParaRPr lang="cs-CZ" sz="1050" dirty="0">
              <a:solidFill>
                <a:schemeClr val="tx1"/>
              </a:solidFill>
              <a:cs typeface="Arial" panose="020B0604020202020204" pitchFamily="34" charset="0"/>
            </a:endParaRPr>
          </a:p>
          <a:p>
            <a:pPr marL="171450" indent="-171450" defTabSz="1087834">
              <a:buFont typeface="Arial" panose="020B0604020202020204" pitchFamily="34" charset="0"/>
              <a:buChar char="•"/>
            </a:pPr>
            <a:r>
              <a:rPr lang="cs-CZ" sz="1050" b="1" dirty="0">
                <a:solidFill>
                  <a:schemeClr val="tx1"/>
                </a:solidFill>
                <a:cs typeface="Arial" panose="020B0604020202020204" pitchFamily="34" charset="0"/>
              </a:rPr>
              <a:t>Identifikátor vozidla</a:t>
            </a:r>
            <a:r>
              <a:rPr lang="cs-CZ" sz="1050" dirty="0">
                <a:solidFill>
                  <a:schemeClr val="tx1"/>
                </a:solidFill>
                <a:cs typeface="Arial" panose="020B0604020202020204" pitchFamily="34" charset="0"/>
              </a:rPr>
              <a:t>, buď registrační číslo (v případě doprovázeného RoRo) </a:t>
            </a:r>
            <a:r>
              <a:rPr lang="cs-CZ" sz="1050" b="1" u="sng" dirty="0">
                <a:solidFill>
                  <a:schemeClr val="tx1"/>
                </a:solidFill>
                <a:cs typeface="Arial" panose="020B0604020202020204" pitchFamily="34" charset="0"/>
              </a:rPr>
              <a:t>nebo</a:t>
            </a:r>
            <a:r>
              <a:rPr lang="cs-CZ" sz="1050" dirty="0">
                <a:solidFill>
                  <a:schemeClr val="tx1"/>
                </a:solidFill>
                <a:cs typeface="Arial" panose="020B0604020202020204" pitchFamily="34" charset="0"/>
              </a:rPr>
              <a:t> </a:t>
            </a:r>
          </a:p>
          <a:p>
            <a:pPr marL="171450" indent="-171450" defTabSz="1087834">
              <a:buFont typeface="Arial" panose="020B0604020202020204" pitchFamily="34" charset="0"/>
              <a:buChar char="•"/>
            </a:pPr>
            <a:r>
              <a:rPr lang="cs-CZ" sz="1050" b="1" dirty="0">
                <a:solidFill>
                  <a:schemeClr val="tx1"/>
                </a:solidFill>
                <a:cs typeface="Arial" panose="020B0604020202020204" pitchFamily="34" charset="0"/>
              </a:rPr>
              <a:t>Číslo přívěsu / kontejneru </a:t>
            </a:r>
            <a:r>
              <a:rPr lang="cs-CZ" sz="1050" dirty="0">
                <a:solidFill>
                  <a:schemeClr val="tx1"/>
                </a:solidFill>
                <a:cs typeface="Arial" panose="020B0604020202020204" pitchFamily="34" charset="0"/>
              </a:rPr>
              <a:t>(v případě nedoprovázeného RoRo)</a:t>
            </a:r>
          </a:p>
          <a:p>
            <a:pPr defTabSz="1087834"/>
            <a:endParaRPr lang="cs-CZ" sz="1050" dirty="0">
              <a:solidFill>
                <a:schemeClr val="tx1"/>
              </a:solidFill>
              <a:cs typeface="Arial" panose="020B0604020202020204" pitchFamily="34" charset="0"/>
            </a:endParaRPr>
          </a:p>
          <a:p>
            <a:pPr defTabSz="1087834"/>
            <a:r>
              <a:rPr lang="cs-CZ" sz="1050" dirty="0">
                <a:solidFill>
                  <a:schemeClr val="tx1"/>
                </a:solidFill>
                <a:cs typeface="Arial" panose="020B0604020202020204" pitchFamily="34" charset="0"/>
              </a:rPr>
              <a:t>Jakmile bude prohlášení podáno a potvrzeno, bude zpracováno, přičemž toto zpracování může mít řadu různých výsledků, které lze označit jako ‘cesty’;</a:t>
            </a:r>
          </a:p>
          <a:p>
            <a:pPr marL="171450" indent="-171450" defTabSz="1087834">
              <a:buFont typeface="Arial" panose="020B0604020202020204" pitchFamily="34" charset="0"/>
              <a:buChar char="•"/>
            </a:pPr>
            <a:r>
              <a:rPr lang="cs-CZ" sz="1050" dirty="0">
                <a:solidFill>
                  <a:schemeClr val="tx1"/>
                </a:solidFill>
                <a:cs typeface="Arial" panose="020B0604020202020204" pitchFamily="34" charset="0"/>
              </a:rPr>
              <a:t>Cesta 6 – Bude uděleno povolení P2P</a:t>
            </a:r>
          </a:p>
          <a:p>
            <a:pPr marL="171450" indent="-171450" defTabSz="1087834">
              <a:buFont typeface="Arial" panose="020B0604020202020204" pitchFamily="34" charset="0"/>
              <a:buChar char="•"/>
            </a:pPr>
            <a:r>
              <a:rPr lang="cs-CZ" sz="1050" dirty="0">
                <a:solidFill>
                  <a:schemeClr val="tx1"/>
                </a:solidFill>
                <a:cs typeface="Arial" panose="020B0604020202020204" pitchFamily="34" charset="0"/>
              </a:rPr>
              <a:t>Cesta 1 - Výzva k předložení dokumentů. Tyt by měly být předloženy vývozcem nebo jeho určeným zástupcem co nejdříve na adresu NCH@hmrc.gov.uk.</a:t>
            </a:r>
          </a:p>
          <a:p>
            <a:pPr marL="171450" indent="-171450" defTabSz="1087834">
              <a:buFont typeface="Arial" panose="020B0604020202020204" pitchFamily="34" charset="0"/>
              <a:buChar char="•"/>
            </a:pPr>
            <a:r>
              <a:rPr lang="cs-CZ" sz="1050" dirty="0">
                <a:solidFill>
                  <a:schemeClr val="tx1"/>
                </a:solidFill>
                <a:cs typeface="Arial" panose="020B0604020202020204" pitchFamily="34" charset="0"/>
              </a:rPr>
              <a:t>Cesta 2 – Povolení P2P není uděleno po podání vývozního celního prohlášení. Vývozce musí zajistit, aby řidič přivezl zboží do DEP nebo do schválených prostor, aby bylo možné provést příslušné kontroly a udělit povolení P2P.</a:t>
            </a:r>
          </a:p>
          <a:p>
            <a:pPr defTabSz="1087834"/>
            <a:endParaRPr lang="cs-CZ" sz="1050" dirty="0">
              <a:solidFill>
                <a:schemeClr val="tx1"/>
              </a:solidFill>
              <a:cs typeface="Arial" panose="020B0604020202020204" pitchFamily="34" charset="0"/>
            </a:endParaRPr>
          </a:p>
          <a:p>
            <a:pPr defTabSz="1087834"/>
            <a:r>
              <a:rPr lang="cs-CZ" sz="1050" dirty="0">
                <a:solidFill>
                  <a:schemeClr val="tx1"/>
                </a:solidFill>
                <a:cs typeface="Calibri"/>
              </a:rPr>
              <a:t>Pokud úřad HMRC uvedl, že zboží musí být k dispozici ke kontrole, budete zpravidla moci zajistit, aby k tomu došlo na jednom z níže uvedených míst. HMRC však může požadovat, aby zboží bylo k dispozici na konkrétním místě. (Více informací naleznete na níže uvedeném </a:t>
            </a:r>
            <a:r>
              <a:rPr lang="cs-CZ" sz="1050" dirty="0" smtClean="0">
                <a:solidFill>
                  <a:schemeClr val="tx1"/>
                </a:solidFill>
                <a:cs typeface="Calibri"/>
              </a:rPr>
              <a:t>odkazu.)</a:t>
            </a:r>
            <a:endParaRPr lang="cs-CZ" sz="1050" dirty="0">
              <a:solidFill>
                <a:schemeClr val="tx1"/>
              </a:solidFill>
              <a:cs typeface="Calibri"/>
            </a:endParaRPr>
          </a:p>
          <a:p>
            <a:pPr defTabSz="1087834"/>
            <a:endParaRPr lang="cs-CZ" sz="1050" dirty="0">
              <a:solidFill>
                <a:schemeClr val="tx1"/>
              </a:solidFill>
              <a:cs typeface="Calibri"/>
            </a:endParaRPr>
          </a:p>
          <a:p>
            <a:pPr defTabSz="1087834"/>
            <a:r>
              <a:rPr lang="cs-CZ" sz="1050" dirty="0">
                <a:solidFill>
                  <a:schemeClr val="tx1"/>
                </a:solidFill>
                <a:cs typeface="Calibri"/>
              </a:rPr>
              <a:t>a) Určený celní úřad, jak je uvedeno v přílohách 16A až B, D až H a J až L sazebníku CDS Přílohy CDS 16 ze dne 7. ledna 2019; </a:t>
            </a:r>
          </a:p>
          <a:p>
            <a:pPr defTabSz="1087834"/>
            <a:r>
              <a:rPr lang="cs-CZ" sz="1050" dirty="0">
                <a:solidFill>
                  <a:schemeClr val="tx1"/>
                </a:solidFill>
                <a:cs typeface="Calibri"/>
              </a:rPr>
              <a:t>b) Prostory, které úřad HMRC schválil pro kontrolu zboží v souladu s předpisem 40.</a:t>
            </a:r>
          </a:p>
          <a:p>
            <a:pPr defTabSz="1087834"/>
            <a:endParaRPr lang="cs-CZ" sz="1050" dirty="0">
              <a:solidFill>
                <a:schemeClr val="tx1"/>
              </a:solidFill>
            </a:endParaRPr>
          </a:p>
        </p:txBody>
      </p:sp>
      <p:sp>
        <p:nvSpPr>
          <p:cNvPr id="35" name="Rectangle 34"/>
          <p:cNvSpPr/>
          <p:nvPr/>
        </p:nvSpPr>
        <p:spPr>
          <a:xfrm>
            <a:off x="139657" y="1887345"/>
            <a:ext cx="11867748" cy="61731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NEBUDE VÝVOZNÍ CELNÍ PROHLÁŠENÍ PODÁNO?</a:t>
            </a:r>
          </a:p>
          <a:p>
            <a:pPr defTabSz="914156"/>
            <a:endParaRPr lang="cs-CZ" sz="1200"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Zboží, na které není podáno vývozní celní prohlášení, vůči kterému bylo uděleno povolení k dalšímu postupu (P2P), by nemělo postoupit do britského vývozního přístavu.</a:t>
            </a:r>
            <a:endParaRPr lang="cs-CZ" sz="120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cs-CZ" smtClean="0">
                <a:solidFill>
                  <a:prstClr val="black">
                    <a:tint val="75000"/>
                  </a:prstClr>
                </a:solidFill>
              </a:rPr>
              <a:pPr/>
              <a:t>41</a:t>
            </a:fld>
            <a:endParaRPr lang="cs-CZ" dirty="0">
              <a:solidFill>
                <a:prstClr val="black">
                  <a:tint val="75000"/>
                </a:prstClr>
              </a:solidFill>
            </a:endParaRPr>
          </a:p>
        </p:txBody>
      </p:sp>
      <p:sp>
        <p:nvSpPr>
          <p:cNvPr id="17" name="Rectangle 16"/>
          <p:cNvSpPr/>
          <p:nvPr/>
        </p:nvSpPr>
        <p:spPr>
          <a:xfrm>
            <a:off x="159096" y="805565"/>
            <a:ext cx="2606405" cy="98772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defTabSz="914156"/>
            <a:endParaRPr lang="cs-CZ" sz="1050" b="1"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Vývozce zboží nebo jeho zplnomocněný zástupce to musí učinit, aby by zahájen proces vývozu.</a:t>
            </a:r>
          </a:p>
        </p:txBody>
      </p:sp>
      <p:sp>
        <p:nvSpPr>
          <p:cNvPr id="20" name="Rectangle 19"/>
          <p:cNvSpPr/>
          <p:nvPr/>
        </p:nvSpPr>
        <p:spPr>
          <a:xfrm>
            <a:off x="2869580" y="824451"/>
            <a:ext cx="9137825" cy="96883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PODAT VÝVOZNÍ CELNÍ PROHLÁŠENÍ?</a:t>
            </a:r>
          </a:p>
          <a:p>
            <a:pPr defTabSz="914156"/>
            <a:endParaRPr lang="cs-CZ" sz="1050" b="1"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Bude </a:t>
            </a:r>
            <a:r>
              <a:rPr lang="cs-CZ" sz="1050" b="1" dirty="0">
                <a:solidFill>
                  <a:schemeClr val="tx1"/>
                </a:solidFill>
                <a:cs typeface="Arial" panose="020B0604020202020204" pitchFamily="34" charset="0"/>
              </a:rPr>
              <a:t>ze zákona požadováno</a:t>
            </a:r>
            <a:r>
              <a:rPr lang="cs-CZ" sz="1050" dirty="0">
                <a:solidFill>
                  <a:schemeClr val="tx1"/>
                </a:solidFill>
                <a:cs typeface="Arial" panose="020B0604020202020204" pitchFamily="34" charset="0"/>
              </a:rPr>
              <a:t>, aby bylo předloženo kombinované vývozní a výstupní souhrnné celní prohlášení. Bez něho nemůže HMRC udělit povolení k dalšímu postupu (Permission to Progress - P2P). Výstupní souhrnné celní prohlášení je rovněž označováno jako Prohlášení o bezpečnosti a zabezpečení.</a:t>
            </a:r>
          </a:p>
          <a:p>
            <a:pPr algn="just"/>
            <a:endParaRPr lang="cs-CZ" sz="1050" dirty="0">
              <a:solidFill>
                <a:schemeClr val="tx1"/>
              </a:solidFill>
              <a:cs typeface="Arial" panose="020B0604020202020204" pitchFamily="34" charset="0"/>
            </a:endParaRPr>
          </a:p>
          <a:p>
            <a:pPr algn="just"/>
            <a:endParaRPr lang="cs-CZ" sz="1200" dirty="0">
              <a:solidFill>
                <a:schemeClr val="tx1"/>
              </a:solidFill>
              <a:cs typeface="Arial" panose="020B0604020202020204" pitchFamily="34" charset="0"/>
            </a:endParaRPr>
          </a:p>
        </p:txBody>
      </p:sp>
      <p:sp>
        <p:nvSpPr>
          <p:cNvPr id="10"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995259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5" y="102201"/>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a:t>
            </a:r>
            <a:r>
              <a:rPr lang="cs-CZ" sz="1200" b="1" dirty="0" smtClean="0">
                <a:solidFill>
                  <a:prstClr val="black"/>
                </a:solidFill>
              </a:rPr>
              <a:t>vývozu</a:t>
            </a:r>
            <a:endParaRPr lang="cs-CZ" sz="1200" b="1" dirty="0">
              <a:solidFill>
                <a:prstClr val="black"/>
              </a:solidFill>
            </a:endParaRPr>
          </a:p>
          <a:p>
            <a:pPr algn="just">
              <a:defRPr/>
            </a:pPr>
            <a:r>
              <a:rPr lang="cs-CZ" sz="1400" b="1" dirty="0">
                <a:solidFill>
                  <a:schemeClr val="tx1"/>
                </a:solidFill>
                <a:cs typeface="Arial" panose="020B0604020202020204" pitchFamily="34" charset="0"/>
              </a:rPr>
              <a:t>Zboží podléhající spotřební dani - vývozce nebo jeho zástupce potřebuje úplné opuštění zboží v režimu podmíněného osvobození od spotřební daně</a:t>
            </a:r>
          </a:p>
        </p:txBody>
      </p:sp>
      <p:sp>
        <p:nvSpPr>
          <p:cNvPr id="28" name="Rectangle 27"/>
          <p:cNvSpPr/>
          <p:nvPr/>
        </p:nvSpPr>
        <p:spPr>
          <a:xfrm>
            <a:off x="167278" y="2692280"/>
            <a:ext cx="11853084" cy="22429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 VÝVOZCE DOSTANE ZPRÁVU O ÚPLNÉM OPUŠTĚNÍ?</a:t>
            </a:r>
            <a:endParaRPr lang="cs-CZ" sz="1050" dirty="0">
              <a:solidFill>
                <a:prstClr val="black"/>
              </a:solidFill>
            </a:endParaRPr>
          </a:p>
          <a:p>
            <a:pPr defTabSz="1087834"/>
            <a:endParaRPr lang="cs-CZ" sz="1050" dirty="0">
              <a:solidFill>
                <a:schemeClr val="tx1"/>
              </a:solidFill>
              <a:cs typeface="Arial" panose="020B0604020202020204" pitchFamily="34" charset="0"/>
            </a:endParaRPr>
          </a:p>
          <a:p>
            <a:pPr defTabSz="1087834"/>
            <a:r>
              <a:rPr lang="cs-CZ" sz="1050" dirty="0">
                <a:solidFill>
                  <a:schemeClr val="tx1"/>
                </a:solidFill>
                <a:cs typeface="Arial" panose="020B0604020202020204" pitchFamily="34" charset="0"/>
              </a:rPr>
              <a:t>Pokud vyvážíte zboží s podmíněným osvobozením od spotřební daně, musíte úřadu HMRC podat zprávu o úplném opuštění, abychom mohli vývoz dokončit. Můžete to provést následujícím způsobem:</a:t>
            </a:r>
          </a:p>
          <a:p>
            <a:pPr defTabSz="1087834"/>
            <a:endParaRPr lang="cs-CZ" sz="1050" dirty="0">
              <a:solidFill>
                <a:schemeClr val="tx1"/>
              </a:solidFill>
              <a:cs typeface="Arial" panose="020B0604020202020204" pitchFamily="34" charset="0"/>
            </a:endParaRPr>
          </a:p>
          <a:p>
            <a:pPr marL="171450" indent="-171450">
              <a:buFontTx/>
              <a:buChar char="-"/>
            </a:pPr>
            <a:r>
              <a:rPr lang="cs-CZ" sz="1050" dirty="0">
                <a:solidFill>
                  <a:prstClr val="black"/>
                </a:solidFill>
              </a:rPr>
              <a:t>Podání online formuláře úřadu HMRC společně s doložením vývozu</a:t>
            </a:r>
          </a:p>
          <a:p>
            <a:pPr marL="171450" indent="-171450">
              <a:buFontTx/>
              <a:buChar char="-"/>
            </a:pPr>
            <a:r>
              <a:rPr lang="cs-CZ" sz="1050" dirty="0">
                <a:solidFill>
                  <a:prstClr val="black"/>
                </a:solidFill>
              </a:rPr>
              <a:t>Zajištění vhodného externího prostředníka pro aktualizaci IT systémů </a:t>
            </a:r>
            <a:r>
              <a:rPr lang="cs-CZ" sz="1050" dirty="0" smtClean="0">
                <a:solidFill>
                  <a:prstClr val="black"/>
                </a:solidFill>
              </a:rPr>
              <a:t>HMRC. </a:t>
            </a:r>
            <a:endParaRPr lang="cs-CZ" sz="1050" dirty="0">
              <a:solidFill>
                <a:prstClr val="black"/>
              </a:solidFill>
            </a:endParaRPr>
          </a:p>
          <a:p>
            <a:pPr defTabSz="1087834"/>
            <a:endParaRPr lang="cs-CZ" sz="1050" dirty="0">
              <a:solidFill>
                <a:schemeClr val="tx1"/>
              </a:solidFill>
              <a:cs typeface="Arial" panose="020B0604020202020204" pitchFamily="34" charset="0"/>
            </a:endParaRPr>
          </a:p>
          <a:p>
            <a:pPr defTabSz="1087834"/>
            <a:r>
              <a:rPr lang="cs-CZ" sz="1050" dirty="0">
                <a:solidFill>
                  <a:schemeClr val="tx1"/>
                </a:solidFill>
                <a:cs typeface="Arial" panose="020B0604020202020204" pitchFamily="34" charset="0"/>
              </a:rPr>
              <a:t>Pokud vyvážíte zboží se zaplacenou britskou spotřební daní, musíte pro nárok na vrácení tohoto britského poplatku splnit podmínky navracení zveřejněné v oznámení HMRC č. 207 (HMRC Notice 207), které obsahuje požadavek na zprávu o opuštění. </a:t>
            </a:r>
          </a:p>
          <a:p>
            <a:pPr defTabSz="914156"/>
            <a:endParaRPr lang="cs-CZ" sz="1200" dirty="0">
              <a:solidFill>
                <a:prstClr val="black"/>
              </a:solidFill>
            </a:endParaRPr>
          </a:p>
          <a:p>
            <a:pPr defTabSz="914156"/>
            <a:endParaRPr lang="cs-CZ" sz="1200" dirty="0">
              <a:solidFill>
                <a:prstClr val="black"/>
              </a:solidFill>
            </a:endParaRPr>
          </a:p>
        </p:txBody>
      </p:sp>
      <p:sp>
        <p:nvSpPr>
          <p:cNvPr id="2" name="Slide Number Placeholder 1"/>
          <p:cNvSpPr>
            <a:spLocks noGrp="1"/>
          </p:cNvSpPr>
          <p:nvPr>
            <p:ph type="sldNum" sz="quarter" idx="12"/>
          </p:nvPr>
        </p:nvSpPr>
        <p:spPr>
          <a:xfrm>
            <a:off x="10961580" y="6401229"/>
            <a:ext cx="409049" cy="365125"/>
          </a:xfrm>
        </p:spPr>
        <p:txBody>
          <a:bodyPr/>
          <a:lstStyle/>
          <a:p>
            <a:r>
              <a:rPr lang="cs-CZ" dirty="0">
                <a:solidFill>
                  <a:prstClr val="black">
                    <a:tint val="75000"/>
                  </a:prstClr>
                </a:solidFill>
              </a:rPr>
              <a:t>30</a:t>
            </a:r>
          </a:p>
        </p:txBody>
      </p:sp>
      <p:sp>
        <p:nvSpPr>
          <p:cNvPr id="17" name="Rectangle 16"/>
          <p:cNvSpPr/>
          <p:nvPr/>
        </p:nvSpPr>
        <p:spPr>
          <a:xfrm>
            <a:off x="159095" y="805563"/>
            <a:ext cx="5215793" cy="84906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defTabSz="914156"/>
            <a:endParaRPr lang="cs-CZ" sz="1050" b="1"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Vývozce nebo jeho pověřený zástupce odpovídá za to, že pro zboží s podmíněným osvobozením od spotřební daně je poskytnuta zpráva o úplném opuštění.</a:t>
            </a:r>
          </a:p>
        </p:txBody>
      </p:sp>
      <p:sp>
        <p:nvSpPr>
          <p:cNvPr id="20" name="Rectangle 19"/>
          <p:cNvSpPr/>
          <p:nvPr/>
        </p:nvSpPr>
        <p:spPr>
          <a:xfrm>
            <a:off x="5435859" y="805563"/>
            <a:ext cx="6592687" cy="84906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ZPRÁVA O ÚPLNÉM OPUŠTĚNÍ?</a:t>
            </a:r>
          </a:p>
          <a:p>
            <a:pPr defTabSz="914156"/>
            <a:endParaRPr lang="cs-CZ" sz="1050" b="1"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HMRC vyžaduje potvrzení, že zboží s podmíněným osvobozením od spotřební daně odešlo, aby mohly být vývozní formality dokončeny a bylo by možné zaúčtovat jakékoli vrácení daně nebo splnit jakýkoli závazek. </a:t>
            </a:r>
          </a:p>
        </p:txBody>
      </p:sp>
      <p:sp>
        <p:nvSpPr>
          <p:cNvPr id="10" name="Rectangle 9"/>
          <p:cNvSpPr/>
          <p:nvPr/>
        </p:nvSpPr>
        <p:spPr>
          <a:xfrm>
            <a:off x="159094" y="1810077"/>
            <a:ext cx="11861268" cy="80295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NENÍ VYŽÁDÁNA MANUÁLNÍ ZPRÁVA O OPUŠTĚNÍ?</a:t>
            </a:r>
          </a:p>
          <a:p>
            <a:pPr defTabSz="914156"/>
            <a:endParaRPr lang="cs-CZ" sz="1050"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Vývozci nebudou moci správně vyúčtovat vrácení daně ani splnit závazky u zboží s podmíněným osvobozením od spotřební daně</a:t>
            </a:r>
            <a:r>
              <a:rPr lang="cs-CZ" sz="1200" dirty="0">
                <a:solidFill>
                  <a:schemeClr val="tx1"/>
                </a:solidFill>
                <a:cs typeface="Arial" panose="020B0604020202020204" pitchFamily="34" charset="0"/>
              </a:rPr>
              <a:t>.</a:t>
            </a:r>
            <a:endParaRPr lang="cs-CZ" sz="1050" dirty="0">
              <a:solidFill>
                <a:schemeClr val="tx1"/>
              </a:solidFill>
              <a:cs typeface="Arial" panose="020B0604020202020204" pitchFamily="34" charset="0"/>
            </a:endParaRPr>
          </a:p>
        </p:txBody>
      </p:sp>
      <p:sp>
        <p:nvSpPr>
          <p:cNvPr id="11" name="Rectangle 10"/>
          <p:cNvSpPr/>
          <p:nvPr/>
        </p:nvSpPr>
        <p:spPr>
          <a:xfrm>
            <a:off x="159094" y="5044335"/>
            <a:ext cx="11861268" cy="121045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1087834"/>
            <a:endParaRPr lang="cs-CZ" sz="1050" dirty="0">
              <a:solidFill>
                <a:srgbClr val="FF0000"/>
              </a:solidFill>
              <a:latin typeface="Arial" panose="020B0604020202020204" pitchFamily="34" charset="0"/>
              <a:cs typeface="Arial" panose="020B0604020202020204" pitchFamily="34" charset="0"/>
            </a:endParaRPr>
          </a:p>
          <a:p>
            <a:pPr lvl="0" algn="just"/>
            <a:r>
              <a:rPr lang="cs-CZ" altLang="en-US" sz="1050" dirty="0">
                <a:solidFill>
                  <a:schemeClr val="tx1"/>
                </a:solidFill>
                <a:cs typeface="Segoe UI" panose="020B0502040204020203" pitchFamily="34" charset="0"/>
                <a:hlinkClick r:id="rId2"/>
              </a:rPr>
              <a:t>https://www.gov.uk/guidance/moving-goods-to-and-from-the-eu-through-roll-on-roll-off-locations-including-eurotunel</a:t>
            </a:r>
            <a:endParaRPr lang="cs-CZ" sz="1050" dirty="0">
              <a:solidFill>
                <a:srgbClr val="FF0000"/>
              </a:solidFill>
              <a:cs typeface="Arial" panose="020B0604020202020204" pitchFamily="34" charset="0"/>
              <a:hlinkClick r:id="rId3"/>
            </a:endParaRPr>
          </a:p>
          <a:p>
            <a:pPr algn="just"/>
            <a:r>
              <a:rPr lang="cs-CZ" sz="1050" dirty="0">
                <a:solidFill>
                  <a:srgbClr val="FF0000"/>
                </a:solidFill>
                <a:cs typeface="Arial" panose="020B0604020202020204" pitchFamily="34" charset="0"/>
                <a:hlinkClick r:id="rId4"/>
              </a:rPr>
              <a:t>https://www.gov.uk/government/collections/chief-user-guides-and-technical-specifications</a:t>
            </a:r>
            <a:endParaRPr lang="cs-CZ" sz="1050" dirty="0">
              <a:solidFill>
                <a:srgbClr val="FF0000"/>
              </a:solidFill>
              <a:cs typeface="Arial" panose="020B0604020202020204" pitchFamily="34" charset="0"/>
            </a:endParaRPr>
          </a:p>
          <a:p>
            <a:pPr algn="just"/>
            <a:r>
              <a:rPr lang="cs-CZ" sz="1050" dirty="0">
                <a:solidFill>
                  <a:prstClr val="black"/>
                </a:solidFill>
                <a:hlinkClick r:id="rId5"/>
              </a:rPr>
              <a:t>https://www.gov.uk/government/publications/the-export-best-practice-guide</a:t>
            </a:r>
            <a:r>
              <a:rPr lang="cs-CZ" sz="1050" dirty="0">
                <a:solidFill>
                  <a:prstClr val="black"/>
                </a:solidFill>
              </a:rPr>
              <a:t> </a:t>
            </a:r>
          </a:p>
          <a:p>
            <a:pPr defTabSz="1087834"/>
            <a:r>
              <a:rPr lang="cs-CZ" sz="1050" u="sng" dirty="0">
                <a:solidFill>
                  <a:srgbClr val="0070C0"/>
                </a:solidFill>
                <a:hlinkClick r:id="rId6"/>
              </a:rPr>
              <a:t>https://www.gov.uk/government/publications/import-and-export-notification-of-exit-of-goods-c1602-departure </a:t>
            </a:r>
            <a:endParaRPr lang="cs-CZ" sz="1050" u="sng" dirty="0">
              <a:solidFill>
                <a:srgbClr val="0070C0"/>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457204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2422" y="49648"/>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Vývoz – Agropotraviny, produkty živočišného původu (POAO), živá zvířata, zárodečná plasma a vedlejší produkty živočišného původu a vysoce rizikové potraviny jiného než živočišného původu (HRFNAO)</a:t>
            </a:r>
            <a:endParaRPr lang="cs-CZ" dirty="0">
              <a:solidFill>
                <a:schemeClr val="tx1"/>
              </a:solidFill>
            </a:endParaRPr>
          </a:p>
        </p:txBody>
      </p:sp>
      <p:sp>
        <p:nvSpPr>
          <p:cNvPr id="28" name="Rectangle 27"/>
          <p:cNvSpPr/>
          <p:nvPr/>
        </p:nvSpPr>
        <p:spPr>
          <a:xfrm>
            <a:off x="152422" y="4585048"/>
            <a:ext cx="11861268" cy="83086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endParaRPr lang="cs-CZ" sz="1050" dirty="0">
              <a:solidFill>
                <a:schemeClr val="tx1"/>
              </a:solidFill>
              <a:cs typeface="Arial" panose="020B0604020202020204" pitchFamily="34" charset="0"/>
            </a:endParaRPr>
          </a:p>
          <a:p>
            <a:pPr marL="228600" indent="-228600" algn="just" defTabSz="914156">
              <a:buFont typeface="+mj-lt"/>
              <a:buAutoNum type="arabicPeriod"/>
            </a:pPr>
            <a:r>
              <a:rPr lang="cs-CZ" sz="1100" dirty="0">
                <a:solidFill>
                  <a:schemeClr val="tx1"/>
                </a:solidFill>
                <a:cs typeface="Arial" panose="020B0604020202020204" pitchFamily="34" charset="0"/>
              </a:rPr>
              <a:t>Pro odchozí přepravu pro CHIEF/CDS do BIP na hranicích / a v EU je třeba dostatečná komunikace </a:t>
            </a:r>
            <a:r>
              <a:rPr lang="cs-CZ" sz="1100" dirty="0" smtClean="0">
                <a:solidFill>
                  <a:schemeClr val="tx1"/>
                </a:solidFill>
                <a:cs typeface="Arial" panose="020B0604020202020204" pitchFamily="34" charset="0"/>
              </a:rPr>
              <a:t>předem.</a:t>
            </a:r>
            <a:endParaRPr lang="cs-CZ" sz="1100" dirty="0">
              <a:solidFill>
                <a:schemeClr val="tx1"/>
              </a:solidFill>
              <a:cs typeface="Arial" panose="020B0604020202020204" pitchFamily="34" charset="0"/>
            </a:endParaRPr>
          </a:p>
          <a:p>
            <a:pPr marL="228600" indent="-228600" algn="just" defTabSz="914156">
              <a:buFont typeface="+mj-lt"/>
              <a:buAutoNum type="arabicPeriod"/>
            </a:pPr>
            <a:r>
              <a:rPr lang="cs-CZ" sz="1100" dirty="0">
                <a:solidFill>
                  <a:schemeClr val="tx1"/>
                </a:solidFill>
                <a:cs typeface="Arial" panose="020B0604020202020204" pitchFamily="34" charset="0"/>
              </a:rPr>
              <a:t>Požádejte APHA o EHC, abyste se ujistili, že váš výrobek splňuje požadavky </a:t>
            </a:r>
            <a:r>
              <a:rPr lang="cs-CZ" sz="1100" dirty="0" smtClean="0">
                <a:solidFill>
                  <a:schemeClr val="tx1"/>
                </a:solidFill>
                <a:cs typeface="Arial" panose="020B0604020202020204" pitchFamily="34" charset="0"/>
              </a:rPr>
              <a:t>certifikátu.</a:t>
            </a:r>
            <a:endParaRPr lang="cs-CZ" sz="1100" dirty="0">
              <a:solidFill>
                <a:schemeClr val="tx1"/>
              </a:solidFill>
              <a:cs typeface="Arial" panose="020B0604020202020204" pitchFamily="34" charset="0"/>
            </a:endParaRPr>
          </a:p>
          <a:p>
            <a:pPr marL="228600" indent="-228600" algn="just" defTabSz="914156">
              <a:buFont typeface="+mj-lt"/>
              <a:buAutoNum type="arabicPeriod"/>
            </a:pPr>
            <a:r>
              <a:rPr lang="cs-CZ" sz="1100" dirty="0">
                <a:solidFill>
                  <a:schemeClr val="tx1"/>
                </a:solidFill>
                <a:cs typeface="Arial" panose="020B0604020202020204" pitchFamily="34" charset="0"/>
              </a:rPr>
              <a:t>Zapojte certifikující osobu, která podepíše vaše osvědčení a zajistí, aby vaše zásilka byla vyhovující a splňovala požadavky stanovené </a:t>
            </a:r>
            <a:r>
              <a:rPr lang="cs-CZ" sz="1100" dirty="0" smtClean="0">
                <a:solidFill>
                  <a:schemeClr val="tx1"/>
                </a:solidFill>
                <a:cs typeface="Arial" panose="020B0604020202020204" pitchFamily="34" charset="0"/>
              </a:rPr>
              <a:t>EU.</a:t>
            </a:r>
            <a:endParaRPr lang="cs-CZ" sz="1100" dirty="0">
              <a:solidFill>
                <a:schemeClr val="tx1"/>
              </a:solidFill>
              <a:cs typeface="Arial" panose="020B0604020202020204" pitchFamily="34" charset="0"/>
            </a:endParaRPr>
          </a:p>
          <a:p>
            <a:pPr marL="228600" indent="-228600" algn="just" defTabSz="914156">
              <a:buFont typeface="+mj-lt"/>
              <a:buAutoNum type="arabicPeriod"/>
            </a:pPr>
            <a:endParaRPr lang="cs-CZ" sz="1050" dirty="0">
              <a:solidFill>
                <a:schemeClr val="tx1"/>
              </a:solidFill>
              <a:cs typeface="Arial" panose="020B0604020202020204" pitchFamily="34" charset="0"/>
            </a:endParaRPr>
          </a:p>
          <a:p>
            <a:pPr marL="228600" indent="-228600" algn="just" defTabSz="914156">
              <a:buFont typeface="+mj-lt"/>
              <a:buAutoNum type="arabicPeriod"/>
            </a:pPr>
            <a:endParaRPr lang="cs-CZ" sz="1050" b="1" dirty="0">
              <a:solidFill>
                <a:schemeClr val="tx1"/>
              </a:solidFill>
              <a:cs typeface="Arial" panose="020B0604020202020204" pitchFamily="34" charset="0"/>
            </a:endParaRPr>
          </a:p>
          <a:p>
            <a:pPr marL="228600" indent="-228600" algn="just" defTabSz="914156">
              <a:buFont typeface="+mj-lt"/>
              <a:buAutoNum type="arabicPeriod"/>
            </a:pPr>
            <a:endParaRPr lang="cs-CZ" sz="1050" dirty="0">
              <a:solidFill>
                <a:schemeClr val="tx1"/>
              </a:solidFill>
              <a:cs typeface="Arial" panose="020B0604020202020204" pitchFamily="34" charset="0"/>
            </a:endParaRPr>
          </a:p>
          <a:p>
            <a:pPr defTabSz="914156"/>
            <a:endParaRPr lang="cs-CZ" sz="1200" dirty="0">
              <a:solidFill>
                <a:schemeClr val="tx1"/>
              </a:solidFill>
            </a:endParaRPr>
          </a:p>
          <a:p>
            <a:pPr defTabSz="914156"/>
            <a:endParaRPr lang="cs-CZ" sz="1200" dirty="0">
              <a:solidFill>
                <a:schemeClr val="tx1"/>
              </a:solidFill>
            </a:endParaRPr>
          </a:p>
          <a:p>
            <a:pPr defTabSz="914156"/>
            <a:endParaRPr lang="cs-CZ" sz="1200" dirty="0">
              <a:solidFill>
                <a:schemeClr val="tx1"/>
              </a:solidFill>
            </a:endParaRPr>
          </a:p>
          <a:p>
            <a:pPr marL="171450" indent="-171450" defTabSz="914156">
              <a:buFont typeface="Arial" panose="020B0604020202020204" pitchFamily="34" charset="0"/>
              <a:buChar char="•"/>
            </a:pPr>
            <a:endParaRPr lang="cs-CZ" sz="1200" dirty="0">
              <a:solidFill>
                <a:schemeClr val="tx1"/>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rPr>
              <a:t>Zboží může být dopravcem odmítnuto pro přepravu, nemusí mu být povoleno vstoupit do EU, může být zpětně vyvezeno do Spojeného království nebo může dojít ke zničení zásilky. </a:t>
            </a:r>
          </a:p>
        </p:txBody>
      </p:sp>
      <p:sp>
        <p:nvSpPr>
          <p:cNvPr id="2" name="Slide Number Placeholder 1"/>
          <p:cNvSpPr>
            <a:spLocks noGrp="1"/>
          </p:cNvSpPr>
          <p:nvPr>
            <p:ph type="sldNum" sz="quarter" idx="12"/>
          </p:nvPr>
        </p:nvSpPr>
        <p:spPr>
          <a:xfrm>
            <a:off x="11008760" y="6356350"/>
            <a:ext cx="345039" cy="365125"/>
          </a:xfrm>
        </p:spPr>
        <p:txBody>
          <a:bodyPr/>
          <a:lstStyle/>
          <a:p>
            <a:fld id="{CB8872E7-E8E3-4D11-9C66-3A8487BE4944}" type="slidenum">
              <a:rPr lang="cs-CZ" smtClean="0">
                <a:solidFill>
                  <a:schemeClr val="bg1">
                    <a:lumMod val="65000"/>
                  </a:schemeClr>
                </a:solidFill>
              </a:rPr>
              <a:pPr/>
              <a:t>43</a:t>
            </a:fld>
            <a:endParaRPr lang="cs-CZ" dirty="0">
              <a:solidFill>
                <a:schemeClr val="bg1">
                  <a:lumMod val="65000"/>
                </a:schemeClr>
              </a:solidFill>
            </a:endParaRPr>
          </a:p>
        </p:txBody>
      </p:sp>
      <p:sp>
        <p:nvSpPr>
          <p:cNvPr id="17" name="Rectangle 16"/>
          <p:cNvSpPr/>
          <p:nvPr/>
        </p:nvSpPr>
        <p:spPr>
          <a:xfrm>
            <a:off x="159096" y="2643083"/>
            <a:ext cx="2175226" cy="130295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100" b="1" dirty="0">
                <a:solidFill>
                  <a:schemeClr val="tx1"/>
                </a:solidFill>
                <a:cs typeface="Arial" panose="020B0604020202020204" pitchFamily="34" charset="0"/>
              </a:rPr>
              <a:t>KDY?</a:t>
            </a:r>
          </a:p>
          <a:p>
            <a:pPr algn="just" defTabSz="914156"/>
            <a:r>
              <a:rPr lang="cs-CZ" sz="1200" dirty="0">
                <a:solidFill>
                  <a:schemeClr val="tx1"/>
                </a:solidFill>
                <a:cs typeface="Arial" panose="020B0604020202020204" pitchFamily="34" charset="0"/>
              </a:rPr>
              <a:t>Před vstupem zboží do EU je třeba učinit předběžná oznámení na BIP (24 hodin před příjezdem u zvířat a u výrobků před vyložením</a:t>
            </a:r>
            <a:r>
              <a:rPr lang="cs-CZ" sz="1200" dirty="0" smtClean="0">
                <a:solidFill>
                  <a:schemeClr val="tx1"/>
                </a:solidFill>
                <a:cs typeface="Arial" panose="020B0604020202020204" pitchFamily="34" charset="0"/>
              </a:rPr>
              <a:t>).</a:t>
            </a:r>
            <a:endParaRPr lang="cs-CZ" sz="1200" dirty="0">
              <a:solidFill>
                <a:schemeClr val="tx1"/>
              </a:solidFill>
              <a:cs typeface="Arial" panose="020B0604020202020204" pitchFamily="34" charset="0"/>
            </a:endParaRPr>
          </a:p>
        </p:txBody>
      </p:sp>
      <p:sp>
        <p:nvSpPr>
          <p:cNvPr id="20" name="Rectangle 19"/>
          <p:cNvSpPr/>
          <p:nvPr/>
        </p:nvSpPr>
        <p:spPr>
          <a:xfrm>
            <a:off x="24330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endParaRPr lang="cs-CZ" sz="1100" dirty="0">
              <a:solidFill>
                <a:schemeClr val="tx1"/>
              </a:solidFill>
              <a:cs typeface="Arial" panose="020B0604020202020204" pitchFamily="34" charset="0"/>
            </a:endParaRPr>
          </a:p>
          <a:p>
            <a:pPr defTabSz="914156"/>
            <a:r>
              <a:rPr lang="cs-CZ" sz="1200" dirty="0">
                <a:solidFill>
                  <a:schemeClr val="tx1"/>
                </a:solidFill>
                <a:cs typeface="Arial" panose="020B0604020202020204" pitchFamily="34" charset="0"/>
              </a:rPr>
              <a:t>1. Aby bylo zajištěno, že živá zvířata a zboží jsou v souladu s předpisy </a:t>
            </a:r>
            <a:r>
              <a:rPr lang="cs-CZ" sz="1200" dirty="0" smtClean="0">
                <a:solidFill>
                  <a:schemeClr val="tx1"/>
                </a:solidFill>
                <a:cs typeface="Arial" panose="020B0604020202020204" pitchFamily="34" charset="0"/>
              </a:rPr>
              <a:t>EU.</a:t>
            </a:r>
            <a:endParaRPr lang="cs-CZ" sz="1200" dirty="0">
              <a:solidFill>
                <a:schemeClr val="tx1"/>
              </a:solidFill>
              <a:cs typeface="Arial" panose="020B0604020202020204" pitchFamily="34" charset="0"/>
            </a:endParaRPr>
          </a:p>
          <a:p>
            <a:pPr defTabSz="914156"/>
            <a:r>
              <a:rPr lang="cs-CZ" sz="1200" dirty="0">
                <a:solidFill>
                  <a:schemeClr val="tx1"/>
                </a:solidFill>
                <a:cs typeface="Arial" panose="020B0604020202020204" pitchFamily="34" charset="0"/>
              </a:rPr>
              <a:t>2. Aby DEFRA/FSA/APHA mohly provádět výstupní kontroly u požadovaného zboží</a:t>
            </a:r>
            <a:r>
              <a:rPr lang="cs-CZ" sz="1100" dirty="0">
                <a:solidFill>
                  <a:schemeClr val="tx1"/>
                </a:solidFill>
                <a:cs typeface="Arial" panose="020B0604020202020204" pitchFamily="34" charset="0"/>
              </a:rPr>
              <a:t>. </a:t>
            </a:r>
          </a:p>
          <a:p>
            <a:pPr defTabSz="914156"/>
            <a:endParaRPr lang="cs-CZ" sz="1050" dirty="0">
              <a:solidFill>
                <a:schemeClr val="tx1"/>
              </a:solidFill>
              <a:cs typeface="Arial" panose="020B0604020202020204" pitchFamily="34" charset="0"/>
            </a:endParaRPr>
          </a:p>
          <a:p>
            <a:pPr defTabSz="914156"/>
            <a:endParaRPr lang="cs-CZ" sz="1050" dirty="0">
              <a:solidFill>
                <a:schemeClr val="tx1"/>
              </a:solidFill>
              <a:cs typeface="Arial" panose="020B0604020202020204" pitchFamily="34" charset="0"/>
            </a:endParaRPr>
          </a:p>
        </p:txBody>
      </p:sp>
      <p:sp>
        <p:nvSpPr>
          <p:cNvPr id="24" name="Rectangle 23"/>
          <p:cNvSpPr/>
          <p:nvPr/>
        </p:nvSpPr>
        <p:spPr>
          <a:xfrm>
            <a:off x="131283" y="5531570"/>
            <a:ext cx="11882406" cy="81728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914156"/>
            <a:r>
              <a:rPr lang="cs-CZ" sz="1200" b="1" dirty="0">
                <a:solidFill>
                  <a:schemeClr val="tx1"/>
                </a:solidFill>
                <a:hlinkClick r:id="rId2"/>
              </a:rPr>
              <a:t>https://www.gov.uk/guidance/exporting-animals-animal-products-fish-and-fishery-products-if-the-uk-leaves-the-eu-with-no-deal</a:t>
            </a:r>
            <a:r>
              <a:rPr lang="cs-CZ" sz="1200" b="1" dirty="0">
                <a:solidFill>
                  <a:schemeClr val="tx1"/>
                </a:solidFill>
              </a:rPr>
              <a:t> </a:t>
            </a:r>
          </a:p>
          <a:p>
            <a:pPr defTabSz="1087834"/>
            <a:r>
              <a:rPr lang="cs-CZ" sz="1200" dirty="0">
                <a:solidFill>
                  <a:schemeClr val="tx1"/>
                </a:solidFill>
                <a:hlinkClick r:id="rId3"/>
              </a:rPr>
              <a:t>https://www.gov.uk/guidance/export-food-and-agricultural-products-special-rules</a:t>
            </a:r>
            <a:r>
              <a:rPr lang="cs-CZ" sz="1200" dirty="0">
                <a:solidFill>
                  <a:schemeClr val="tx1"/>
                </a:solidFill>
              </a:rPr>
              <a:t> and </a:t>
            </a:r>
            <a:r>
              <a:rPr lang="cs-CZ" sz="1200" dirty="0">
                <a:solidFill>
                  <a:schemeClr val="tx1"/>
                </a:solidFill>
                <a:hlinkClick r:id="rId4"/>
              </a:rPr>
              <a:t>https://www.gov.uk/government/collections/food-and-drink-sector-export-help</a:t>
            </a:r>
            <a:endParaRPr lang="cs-CZ" sz="1200" dirty="0">
              <a:solidFill>
                <a:schemeClr val="tx1"/>
              </a:solidFill>
            </a:endParaRPr>
          </a:p>
          <a:p>
            <a:pPr defTabSz="1087834"/>
            <a:r>
              <a:rPr lang="cs-CZ" sz="1200" dirty="0">
                <a:solidFill>
                  <a:schemeClr val="tx1"/>
                </a:solidFill>
              </a:rPr>
              <a:t> </a:t>
            </a:r>
            <a:r>
              <a:rPr lang="cs-CZ" sz="1200" dirty="0">
                <a:solidFill>
                  <a:schemeClr val="tx1"/>
                </a:solidFill>
                <a:hlinkClick r:id="rId5"/>
              </a:rPr>
              <a:t>https://www.gov.uk/guidance/exporting-and-importing-fish-if-theres-no-brexit-deal</a:t>
            </a:r>
            <a:endParaRPr lang="cs-CZ" sz="1200" dirty="0">
              <a:solidFill>
                <a:schemeClr val="tx1"/>
              </a:solidFill>
            </a:endParaRPr>
          </a:p>
          <a:p>
            <a:pPr defTabSz="1087834"/>
            <a:endParaRPr lang="cs-CZ" sz="1000" dirty="0">
              <a:solidFill>
                <a:schemeClr val="tx1"/>
              </a:solidFill>
            </a:endParaRPr>
          </a:p>
        </p:txBody>
      </p:sp>
      <p:sp>
        <p:nvSpPr>
          <p:cNvPr id="9" name="Rectangle 8"/>
          <p:cNvSpPr/>
          <p:nvPr/>
        </p:nvSpPr>
        <p:spPr>
          <a:xfrm>
            <a:off x="152422" y="817032"/>
            <a:ext cx="11861268" cy="175437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u="sng" dirty="0">
                <a:solidFill>
                  <a:schemeClr val="tx1"/>
                </a:solidFill>
              </a:rPr>
              <a:t>Požadavky</a:t>
            </a:r>
          </a:p>
          <a:p>
            <a:pPr marL="228600" indent="-228600" defTabSz="914156">
              <a:buFont typeface="+mj-lt"/>
              <a:buAutoNum type="arabicPeriod"/>
            </a:pPr>
            <a:r>
              <a:rPr lang="cs-CZ" sz="1200" dirty="0">
                <a:solidFill>
                  <a:schemeClr val="tx1"/>
                </a:solidFill>
              </a:rPr>
              <a:t>Živá zvířata, zárodečná plasma, některé vedlejší produkty živočišného původu a produkty živočišného původu (POAO) budou muset vstoupit do EU před BIP a musí k nim být přiloženo vývozní veterinární osvědčení.</a:t>
            </a:r>
          </a:p>
          <a:p>
            <a:pPr marL="228600" indent="-228600" defTabSz="914156">
              <a:buFont typeface="+mj-lt"/>
              <a:buAutoNum type="arabicPeriod"/>
            </a:pPr>
            <a:r>
              <a:rPr lang="cs-CZ" sz="1200" dirty="0">
                <a:solidFill>
                  <a:schemeClr val="tx1"/>
                </a:solidFill>
              </a:rPr>
              <a:t>Většina potravin, které nejsou živočišné produkty, ze Spojeného království bude moci vstoupit na území EU přes jakýkoli vstupní bod, protože není EU považována za „vysoké riziko“. Některé produkty FNAO jsou však uvedeny jako regulované rostliny a rostlinné produkty a je třeba k nim přiložit rostlinolékařská osvědčení a mohou být při vstupu do EU kontrolovány. (Viz snímek týkající se rostlin a </a:t>
            </a:r>
            <a:r>
              <a:rPr lang="cs-CZ" sz="1200" dirty="0" smtClean="0">
                <a:solidFill>
                  <a:schemeClr val="tx1"/>
                </a:solidFill>
              </a:rPr>
              <a:t>rostlinolékařství.)</a:t>
            </a:r>
            <a:endParaRPr lang="cs-CZ" sz="1200" dirty="0">
              <a:solidFill>
                <a:schemeClr val="tx1"/>
              </a:solidFill>
            </a:endParaRPr>
          </a:p>
          <a:p>
            <a:pPr marL="228600" indent="-228600" defTabSz="914156">
              <a:buFont typeface="+mj-lt"/>
              <a:buAutoNum type="arabicPeriod"/>
            </a:pPr>
            <a:r>
              <a:rPr lang="cs-CZ" sz="1200" dirty="0">
                <a:solidFill>
                  <a:schemeClr val="tx1"/>
                </a:solidFill>
              </a:rPr>
              <a:t>Ryby a rybí výrobky vyvážené do EU budou potřebovat osvědčení o úlovku a vývozní osvědčení o zdravotní nezávadnosti a musí vstoupit do EU přes BIP. Pro vykládku ryb přímo do EU jsou však nutná předběžná oznámení (72 hodin u zmrazených potravin, 4 hodiny u čerstvých ryb) a úlovek musí vstoupit přes určený přístav EU.</a:t>
            </a:r>
          </a:p>
          <a:p>
            <a:pPr marL="228600" indent="-228600" defTabSz="914156">
              <a:buFont typeface="+mj-lt"/>
              <a:buAutoNum type="arabicPeriod"/>
            </a:pPr>
            <a:endParaRPr lang="cs-CZ" sz="1200" dirty="0">
              <a:solidFill>
                <a:schemeClr val="tx1"/>
              </a:solidFill>
            </a:endParaRPr>
          </a:p>
          <a:p>
            <a:pPr defTabSz="914156"/>
            <a:endParaRPr lang="cs-CZ" sz="1200" dirty="0">
              <a:solidFill>
                <a:schemeClr val="tx1"/>
              </a:solidFill>
            </a:endParaRPr>
          </a:p>
          <a:p>
            <a:pPr defTabSz="914156"/>
            <a:endParaRPr lang="cs-CZ" sz="1200" dirty="0">
              <a:solidFill>
                <a:schemeClr val="tx1"/>
              </a:solidFill>
            </a:endParaRPr>
          </a:p>
        </p:txBody>
      </p:sp>
      <p:sp>
        <p:nvSpPr>
          <p:cNvPr id="11" name="Rectangle 10"/>
          <p:cNvSpPr/>
          <p:nvPr/>
        </p:nvSpPr>
        <p:spPr>
          <a:xfrm>
            <a:off x="2527761" y="1901436"/>
            <a:ext cx="6434681" cy="2646878"/>
          </a:xfrm>
          <a:prstGeom prst="rect">
            <a:avLst/>
          </a:prstGeom>
          <a:noFill/>
        </p:spPr>
        <p:txBody>
          <a:bodyPr wrap="square" lIns="91440" tIns="45720" rIns="91440" bIns="45720">
            <a:spAutoFit/>
          </a:bodyPr>
          <a:lstStyle/>
          <a:p>
            <a:pPr algn="ctr"/>
            <a:endParaRPr lang="cs-CZ" sz="16600" b="0" cap="none" spc="0" dirty="0">
              <a:ln w="0"/>
              <a:effectLst>
                <a:outerShdw blurRad="38100" dist="19050" dir="2700000" algn="tl" rotWithShape="0">
                  <a:schemeClr val="dk1">
                    <a:alpha val="40000"/>
                  </a:schemeClr>
                </a:outerShdw>
              </a:effectLst>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025088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98787" y="89413"/>
            <a:ext cx="11921577" cy="666982"/>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Odchozí nákladní přeprava – rostliny a rostlinolékařství</a:t>
            </a:r>
          </a:p>
          <a:p>
            <a:pPr defTabSz="914156"/>
            <a:endParaRPr lang="cs-CZ" dirty="0">
              <a:solidFill>
                <a:schemeClr val="tx1"/>
              </a:solidFill>
            </a:endParaRPr>
          </a:p>
        </p:txBody>
      </p:sp>
      <p:sp>
        <p:nvSpPr>
          <p:cNvPr id="28" name="Rectangle 27"/>
          <p:cNvSpPr/>
          <p:nvPr/>
        </p:nvSpPr>
        <p:spPr>
          <a:xfrm>
            <a:off x="98786" y="4188052"/>
            <a:ext cx="11921576" cy="8787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defTabSz="914156"/>
            <a:r>
              <a:rPr lang="cs-CZ" sz="1200" dirty="0">
                <a:solidFill>
                  <a:schemeClr val="tx1"/>
                </a:solidFill>
              </a:rPr>
              <a:t>Včasná žádost o rostlinolékařská osvědčení ve Spojeném království a v případě potřeby zajištění předběžného oznámení o příjezdu do země určení.</a:t>
            </a:r>
          </a:p>
          <a:p>
            <a:pPr defTabSz="914156"/>
            <a:endParaRPr lang="cs-CZ" sz="1200" dirty="0">
              <a:solidFill>
                <a:schemeClr val="tx1"/>
              </a:solidFill>
            </a:endParaRPr>
          </a:p>
        </p:txBody>
      </p:sp>
      <p:sp>
        <p:nvSpPr>
          <p:cNvPr id="35" name="Rectangle 34"/>
          <p:cNvSpPr/>
          <p:nvPr/>
        </p:nvSpPr>
        <p:spPr>
          <a:xfrm>
            <a:off x="98786" y="3543323"/>
            <a:ext cx="11921577" cy="5730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rPr>
              <a:t>Rostliny a rostlinné produkty nemusí být vpuštěny do EU, mohou být vráceny do Spojeného království nebo zničeny</a:t>
            </a:r>
            <a:r>
              <a:rPr lang="cs-CZ" sz="1050" dirty="0">
                <a:solidFill>
                  <a:schemeClr val="tx1"/>
                </a:solidFill>
              </a:rPr>
              <a:t>.</a:t>
            </a:r>
            <a:endParaRPr lang="cs-CZ" sz="1200" dirty="0">
              <a:solidFill>
                <a:schemeClr val="tx1"/>
              </a:solidFill>
            </a:endParaRPr>
          </a:p>
        </p:txBody>
      </p:sp>
      <p:sp>
        <p:nvSpPr>
          <p:cNvPr id="2" name="Slide Number Placeholder 1"/>
          <p:cNvSpPr>
            <a:spLocks noGrp="1"/>
          </p:cNvSpPr>
          <p:nvPr>
            <p:ph type="sldNum" sz="quarter" idx="12"/>
          </p:nvPr>
        </p:nvSpPr>
        <p:spPr>
          <a:xfrm>
            <a:off x="10885470" y="6356350"/>
            <a:ext cx="468329" cy="365125"/>
          </a:xfrm>
        </p:spPr>
        <p:txBody>
          <a:bodyPr/>
          <a:lstStyle/>
          <a:p>
            <a:fld id="{CB8872E7-E8E3-4D11-9C66-3A8487BE4944}" type="slidenum">
              <a:rPr lang="cs-CZ" smtClean="0">
                <a:solidFill>
                  <a:prstClr val="black">
                    <a:tint val="75000"/>
                  </a:prstClr>
                </a:solidFill>
              </a:rPr>
              <a:pPr/>
              <a:t>44</a:t>
            </a:fld>
            <a:endParaRPr lang="cs-CZ" dirty="0">
              <a:solidFill>
                <a:prstClr val="black">
                  <a:tint val="75000"/>
                </a:prstClr>
              </a:solidFill>
            </a:endParaRPr>
          </a:p>
        </p:txBody>
      </p:sp>
      <p:sp>
        <p:nvSpPr>
          <p:cNvPr id="17" name="Rectangle 16"/>
          <p:cNvSpPr/>
          <p:nvPr/>
        </p:nvSpPr>
        <p:spPr>
          <a:xfrm>
            <a:off x="98787" y="2248079"/>
            <a:ext cx="2235535" cy="124534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950" dirty="0">
                <a:solidFill>
                  <a:schemeClr val="tx1"/>
                </a:solidFill>
              </a:rPr>
              <a:t>Rostlinolékařské osvědčení</a:t>
            </a:r>
            <a:r>
              <a:rPr lang="cs-CZ" sz="950" dirty="0">
                <a:solidFill>
                  <a:schemeClr val="tx1"/>
                </a:solidFill>
                <a:cs typeface="Arial" panose="020B0604020202020204" pitchFamily="34" charset="0"/>
              </a:rPr>
              <a:t> je třeba získat před opuštěním Spojeného království. </a:t>
            </a:r>
          </a:p>
          <a:p>
            <a:pPr defTabSz="914156"/>
            <a:r>
              <a:rPr lang="cs-CZ" sz="950" dirty="0">
                <a:solidFill>
                  <a:schemeClr val="tx1"/>
                </a:solidFill>
                <a:cs typeface="Arial" panose="020B0604020202020204" pitchFamily="34" charset="0"/>
              </a:rPr>
              <a:t>Před příjezdem do členského státu EU může být vyžadováno předběžná oznámení. Zkontrolujte si prosím požadavky země určení.</a:t>
            </a:r>
          </a:p>
        </p:txBody>
      </p:sp>
      <p:sp>
        <p:nvSpPr>
          <p:cNvPr id="20" name="Rectangle 19"/>
          <p:cNvSpPr/>
          <p:nvPr/>
        </p:nvSpPr>
        <p:spPr>
          <a:xfrm>
            <a:off x="2334322" y="2248080"/>
            <a:ext cx="9707180" cy="124482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r>
              <a:rPr lang="cs-CZ" sz="1200" dirty="0">
                <a:solidFill>
                  <a:schemeClr val="tx1"/>
                </a:solidFill>
                <a:cs typeface="Arial" panose="020B0604020202020204" pitchFamily="34" charset="0"/>
              </a:rPr>
              <a:t>Aby byly splněny předpisy EU a umožněn pohyb rostlin a rostlinných produktů do EU.</a:t>
            </a:r>
          </a:p>
          <a:p>
            <a:pPr marL="228600" indent="-228600" defTabSz="914156">
              <a:buFont typeface="+mj-lt"/>
              <a:buAutoNum type="arabicPeriod"/>
            </a:pPr>
            <a:r>
              <a:rPr lang="cs-CZ" sz="1200" dirty="0">
                <a:solidFill>
                  <a:schemeClr val="tx1"/>
                </a:solidFill>
                <a:cs typeface="Arial" panose="020B0604020202020204" pitchFamily="34" charset="0"/>
              </a:rPr>
              <a:t>Aby APHA provedl kontrolu a vydal </a:t>
            </a:r>
            <a:r>
              <a:rPr lang="cs-CZ" sz="1200" dirty="0">
                <a:solidFill>
                  <a:schemeClr val="tx1"/>
                </a:solidFill>
              </a:rPr>
              <a:t>rostlinolékařské osvědčení </a:t>
            </a:r>
            <a:r>
              <a:rPr lang="cs-CZ" sz="1200" dirty="0">
                <a:solidFill>
                  <a:schemeClr val="tx1"/>
                </a:solidFill>
                <a:cs typeface="Arial" panose="020B0604020202020204" pitchFamily="34" charset="0"/>
              </a:rPr>
              <a:t>jako autorizovaný rostlinolékařský úřad (SASA ve Skotsku, DAERA v Severním Irsku</a:t>
            </a:r>
            <a:r>
              <a:rPr lang="cs-CZ" sz="1200" dirty="0" smtClean="0">
                <a:solidFill>
                  <a:schemeClr val="tx1"/>
                </a:solidFill>
                <a:cs typeface="Arial" panose="020B0604020202020204" pitchFamily="34" charset="0"/>
              </a:rPr>
              <a:t>).</a:t>
            </a:r>
            <a:endParaRPr lang="cs-CZ" sz="1200" strike="sngStrike" dirty="0">
              <a:solidFill>
                <a:schemeClr val="tx1"/>
              </a:solidFill>
              <a:cs typeface="Arial" panose="020B0604020202020204" pitchFamily="34" charset="0"/>
            </a:endParaRPr>
          </a:p>
        </p:txBody>
      </p:sp>
      <p:sp>
        <p:nvSpPr>
          <p:cNvPr id="24" name="Rectangle 23"/>
          <p:cNvSpPr/>
          <p:nvPr/>
        </p:nvSpPr>
        <p:spPr>
          <a:xfrm>
            <a:off x="77647" y="5148855"/>
            <a:ext cx="11942715" cy="11254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1087834"/>
            <a:r>
              <a:rPr lang="cs-CZ" sz="1200" dirty="0">
                <a:solidFill>
                  <a:schemeClr val="tx1"/>
                </a:solidFill>
              </a:rPr>
              <a:t>Technické informace týkající se rostlin – </a:t>
            </a:r>
            <a:r>
              <a:rPr lang="cs-CZ" sz="1200" u="sng" dirty="0">
                <a:hlinkClick r:id="rId2"/>
              </a:rPr>
              <a:t>https://www.gov.uk/guidance/importing-and-exporting-plants-and-plant-products-if-theres-no-withdrawal-deal</a:t>
            </a:r>
            <a:endParaRPr lang="cs-CZ" sz="1200" dirty="0">
              <a:solidFill>
                <a:schemeClr val="tx1"/>
              </a:solidFill>
            </a:endParaRPr>
          </a:p>
          <a:p>
            <a:pPr defTabSz="1087834"/>
            <a:r>
              <a:rPr lang="cs-CZ" sz="1200" dirty="0">
                <a:solidFill>
                  <a:schemeClr val="tx1"/>
                </a:solidFill>
              </a:rPr>
              <a:t>Technické informace týkající se CITES - </a:t>
            </a:r>
            <a:r>
              <a:rPr lang="cs-CZ" sz="1200" dirty="0">
                <a:solidFill>
                  <a:schemeClr val="tx1"/>
                </a:solidFill>
                <a:hlinkClick r:id="rId3"/>
              </a:rPr>
              <a:t>https://www.gov.uk/government/publications/trading-and-moving-endangered-species-protected-by-cites-if-theres-no-brexit-deal/trading-and-moving-endangered-species-protected-by-cites-if-theres-no-brexit-deal</a:t>
            </a:r>
            <a:r>
              <a:rPr lang="cs-CZ" sz="1200" dirty="0">
                <a:solidFill>
                  <a:schemeClr val="tx1"/>
                </a:solidFill>
              </a:rPr>
              <a:t> </a:t>
            </a:r>
          </a:p>
          <a:p>
            <a:pPr marL="171450" indent="-171450" defTabSz="914156">
              <a:buFont typeface="Arial" panose="020B0604020202020204" pitchFamily="34" charset="0"/>
              <a:buChar char="•"/>
            </a:pPr>
            <a:endParaRPr lang="cs-CZ" sz="1000" b="1" dirty="0">
              <a:solidFill>
                <a:srgbClr val="FF0000"/>
              </a:solidFill>
            </a:endParaRPr>
          </a:p>
        </p:txBody>
      </p:sp>
      <p:sp>
        <p:nvSpPr>
          <p:cNvPr id="9" name="Rectangle 8"/>
          <p:cNvSpPr/>
          <p:nvPr/>
        </p:nvSpPr>
        <p:spPr>
          <a:xfrm>
            <a:off x="98787" y="851644"/>
            <a:ext cx="11921577" cy="136302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p>
          <a:p>
            <a:pPr marL="228600" indent="-228600" defTabSz="914156">
              <a:buFont typeface="+mj-lt"/>
              <a:buAutoNum type="arabicPeriod"/>
            </a:pPr>
            <a:r>
              <a:rPr lang="cs-CZ" sz="1200" dirty="0">
                <a:solidFill>
                  <a:schemeClr val="tx1"/>
                </a:solidFill>
              </a:rPr>
              <a:t>Regulované rostliny a rostlinné produkty vyvážené do EU budou muset být doprovázeny rostlinolékařskými osvědčeními a mohou být zkontrolovány při vstupu do EU. Na odchozí hranici Spojeného království nejsou žádné rostlinolékařské kontroly pro vývoz, rostlinolékařská osvědčení jsou vydávána v prostorách firem.</a:t>
            </a:r>
          </a:p>
          <a:p>
            <a:pPr marL="228600" indent="-228600" defTabSz="914156">
              <a:buFont typeface="+mj-lt"/>
              <a:buAutoNum type="arabicPeriod"/>
            </a:pPr>
            <a:r>
              <a:rPr lang="cs-CZ" sz="1200" dirty="0">
                <a:solidFill>
                  <a:schemeClr val="tx1"/>
                </a:solidFill>
              </a:rPr>
              <a:t>Dovážející členský stát EU může vyžadovat předběžné oznámení.</a:t>
            </a:r>
          </a:p>
          <a:p>
            <a:pPr marL="228600" indent="-228600" defTabSz="914156">
              <a:buFont typeface="+mj-lt"/>
              <a:buAutoNum type="arabicPeriod"/>
            </a:pPr>
            <a:r>
              <a:rPr lang="cs-CZ" sz="1200" dirty="0">
                <a:solidFill>
                  <a:schemeClr val="tx1"/>
                </a:solidFill>
              </a:rPr>
              <a:t>Obalový materiál ze dřeva, včetně palet a beden, musí být v souladu s ISPM15 (ošetřen a označen). Tyto produkty mohou být úředně kontrolovány při vstupu do EU nebo po vstupu.</a:t>
            </a:r>
          </a:p>
          <a:p>
            <a:pPr marL="228600" indent="-228600" defTabSz="914156">
              <a:buFont typeface="+mj-lt"/>
              <a:buAutoNum type="arabicPeriod"/>
            </a:pPr>
            <a:r>
              <a:rPr lang="cs-CZ" sz="1200" dirty="0">
                <a:solidFill>
                  <a:schemeClr val="tx1"/>
                </a:solidFill>
              </a:rPr>
              <a:t>Rostliny a rostlinné produkty, na které se vztahují předpisy o ohrožených druzích (CITES), mají další požadavky. Další informace jsou uvedeny v odkaze níže.</a:t>
            </a:r>
            <a:endParaRPr lang="cs-CZ" sz="1200" b="1" u="sng" dirty="0">
              <a:solidFill>
                <a:schemeClr val="tx1"/>
              </a:solidFill>
            </a:endParaRPr>
          </a:p>
          <a:p>
            <a:pPr marL="171450" indent="-171450" defTabSz="914156">
              <a:buFont typeface="Arial" panose="020B0604020202020204" pitchFamily="34" charset="0"/>
              <a:buChar char="•"/>
            </a:pPr>
            <a:endParaRPr lang="cs-CZ"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314395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Odchozí přeprava – Ohrožené druhy regulované podle úmluvy CITES (Úmluva o mezinárodním obchodu s ohroženými druhy)</a:t>
            </a:r>
          </a:p>
          <a:p>
            <a:pPr defTabSz="914156"/>
            <a:endParaRPr lang="cs-CZ" dirty="0">
              <a:solidFill>
                <a:schemeClr val="tx1"/>
              </a:solidFill>
            </a:endParaRPr>
          </a:p>
        </p:txBody>
      </p:sp>
      <p:sp>
        <p:nvSpPr>
          <p:cNvPr id="28" name="Rectangle 27"/>
          <p:cNvSpPr/>
          <p:nvPr/>
        </p:nvSpPr>
        <p:spPr>
          <a:xfrm>
            <a:off x="149860" y="4780700"/>
            <a:ext cx="11861268" cy="71624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endParaRPr lang="cs-CZ" sz="1200" dirty="0">
              <a:solidFill>
                <a:schemeClr val="tx1"/>
              </a:solidFill>
            </a:endParaRPr>
          </a:p>
          <a:p>
            <a:pPr marL="228600" indent="-228600" defTabSz="914156">
              <a:buFont typeface="+mj-lt"/>
              <a:buAutoNum type="arabicPeriod"/>
            </a:pPr>
            <a:r>
              <a:rPr lang="cs-CZ" sz="1200" dirty="0">
                <a:solidFill>
                  <a:schemeClr val="tx1"/>
                </a:solidFill>
              </a:rPr>
              <a:t>Včasná žádost o povolení CITES nebo oznámení o dovozu / vývozu</a:t>
            </a:r>
          </a:p>
          <a:p>
            <a:pPr marL="228600" indent="-228600" defTabSz="914156">
              <a:buFont typeface="+mj-lt"/>
              <a:buAutoNum type="arabicPeriod"/>
            </a:pPr>
            <a:r>
              <a:rPr lang="cs-CZ" sz="1200" dirty="0">
                <a:solidFill>
                  <a:schemeClr val="tx1"/>
                </a:solidFill>
              </a:rPr>
              <a:t>Použijte určené přístavy CITES pro vstup a výstup mezi Spojeným královstvím a EU. Viz </a:t>
            </a:r>
            <a:r>
              <a:rPr lang="cs-CZ" sz="1200" dirty="0">
                <a:solidFill>
                  <a:schemeClr val="tx1"/>
                </a:solidFill>
                <a:hlinkClick r:id="rId3"/>
              </a:rPr>
              <a:t>https://</a:t>
            </a:r>
            <a:r>
              <a:rPr lang="cs-CZ" sz="1200" dirty="0" smtClean="0">
                <a:solidFill>
                  <a:schemeClr val="tx1"/>
                </a:solidFill>
                <a:hlinkClick r:id="rId3"/>
              </a:rPr>
              <a:t>www.gov.uk/guidance/trading-cites-listed-species-through-uk-ports-and-airports-after-brexit</a:t>
            </a:r>
            <a:r>
              <a:rPr lang="cs-CZ" sz="1200" dirty="0" smtClean="0">
                <a:solidFill>
                  <a:schemeClr val="tx1"/>
                </a:solidFill>
              </a:rPr>
              <a:t>. </a:t>
            </a:r>
            <a:endParaRPr lang="cs-CZ" sz="1200" dirty="0">
              <a:solidFill>
                <a:schemeClr val="tx1"/>
              </a:solidFill>
            </a:endParaRPr>
          </a:p>
        </p:txBody>
      </p:sp>
      <p:sp>
        <p:nvSpPr>
          <p:cNvPr id="35" name="Rectangle 34"/>
          <p:cNvSpPr/>
          <p:nvPr/>
        </p:nvSpPr>
        <p:spPr>
          <a:xfrm>
            <a:off x="159096" y="4000619"/>
            <a:ext cx="11861268" cy="7189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endParaRPr lang="cs-CZ" sz="1200" dirty="0">
              <a:solidFill>
                <a:schemeClr val="tx1"/>
              </a:solidFill>
            </a:endParaRPr>
          </a:p>
          <a:p>
            <a:pPr defTabSz="914156"/>
            <a:r>
              <a:rPr lang="cs-CZ" sz="1200" dirty="0">
                <a:solidFill>
                  <a:schemeClr val="tx1"/>
                </a:solidFill>
              </a:rPr>
              <a:t>Není-li v před opuštěním Spojeného království předloženo žádné platné dovozní povolení CITES, osvědčení nebo oznámení, zboží nebude moci být naloděno ani naloženo na vlak a může být zabaveno, protože se jedná o požadavek na vývoz. </a:t>
            </a:r>
          </a:p>
          <a:p>
            <a:pPr defTabSz="914156"/>
            <a:endParaRPr lang="cs-CZ" sz="1200" dirty="0">
              <a:solidFill>
                <a:schemeClr val="tx1"/>
              </a:solidFill>
            </a:endParaRPr>
          </a:p>
        </p:txBody>
      </p:sp>
      <p:sp>
        <p:nvSpPr>
          <p:cNvPr id="2" name="Slide Number Placeholder 1"/>
          <p:cNvSpPr>
            <a:spLocks noGrp="1"/>
          </p:cNvSpPr>
          <p:nvPr>
            <p:ph type="sldNum" sz="quarter" idx="12"/>
          </p:nvPr>
        </p:nvSpPr>
        <p:spPr>
          <a:xfrm>
            <a:off x="10823826" y="6356350"/>
            <a:ext cx="529974" cy="365125"/>
          </a:xfrm>
        </p:spPr>
        <p:txBody>
          <a:bodyPr/>
          <a:lstStyle/>
          <a:p>
            <a:fld id="{CB8872E7-E8E3-4D11-9C66-3A8487BE4944}" type="slidenum">
              <a:rPr lang="cs-CZ" smtClean="0">
                <a:solidFill>
                  <a:prstClr val="black">
                    <a:tint val="75000"/>
                  </a:prstClr>
                </a:solidFill>
              </a:rPr>
              <a:pPr/>
              <a:t>45</a:t>
            </a:fld>
            <a:endParaRPr lang="cs-CZ" dirty="0">
              <a:solidFill>
                <a:prstClr val="black">
                  <a:tint val="75000"/>
                </a:prstClr>
              </a:solidFill>
            </a:endParaRPr>
          </a:p>
        </p:txBody>
      </p:sp>
      <p:sp>
        <p:nvSpPr>
          <p:cNvPr id="17" name="Rectangle 16"/>
          <p:cNvSpPr/>
          <p:nvPr/>
        </p:nvSpPr>
        <p:spPr>
          <a:xfrm>
            <a:off x="159096" y="2917095"/>
            <a:ext cx="2175226" cy="103734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200" dirty="0">
                <a:solidFill>
                  <a:schemeClr val="tx1"/>
                </a:solidFill>
                <a:cs typeface="Arial" panose="020B0604020202020204" pitchFamily="34" charset="0"/>
              </a:rPr>
              <a:t>Při opuštění Spojeného království a při vstupu do EU.</a:t>
            </a:r>
          </a:p>
        </p:txBody>
      </p:sp>
      <p:sp>
        <p:nvSpPr>
          <p:cNvPr id="20" name="Rectangle 19"/>
          <p:cNvSpPr/>
          <p:nvPr/>
        </p:nvSpPr>
        <p:spPr>
          <a:xfrm>
            <a:off x="2399251" y="2919133"/>
            <a:ext cx="9621113" cy="103054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defTabSz="914156"/>
            <a:r>
              <a:rPr lang="cs-CZ" sz="1200" dirty="0">
                <a:solidFill>
                  <a:schemeClr val="tx1"/>
                </a:solidFill>
                <a:cs typeface="Arial" panose="020B0604020202020204" pitchFamily="34" charset="0"/>
              </a:rPr>
              <a:t>Za účelem splnění našich mezinárodních požadavků vyplývajících z úmluvy CITES.</a:t>
            </a:r>
          </a:p>
        </p:txBody>
      </p:sp>
      <p:sp>
        <p:nvSpPr>
          <p:cNvPr id="24" name="Rectangle 23"/>
          <p:cNvSpPr/>
          <p:nvPr/>
        </p:nvSpPr>
        <p:spPr>
          <a:xfrm>
            <a:off x="137958" y="5571202"/>
            <a:ext cx="11882406" cy="11425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914156"/>
            <a:r>
              <a:rPr lang="cs-CZ" sz="1200" dirty="0">
                <a:solidFill>
                  <a:schemeClr val="tx1"/>
                </a:solidFill>
              </a:rPr>
              <a:t>Technické informace týkající CITES - </a:t>
            </a:r>
            <a:r>
              <a:rPr lang="cs-CZ" sz="1200" dirty="0">
                <a:solidFill>
                  <a:schemeClr val="tx1"/>
                </a:solidFill>
                <a:hlinkClick r:id="rId4"/>
              </a:rPr>
              <a:t>https://www.gov.uk/guidance/trading-and-moving-endangered-species-protected-by-cites-if-theres-no-withdrawal-deal</a:t>
            </a:r>
            <a:r>
              <a:rPr lang="cs-CZ" sz="1200" dirty="0">
                <a:solidFill>
                  <a:schemeClr val="tx1"/>
                </a:solidFill>
              </a:rPr>
              <a:t> </a:t>
            </a:r>
          </a:p>
          <a:p>
            <a:pPr defTabSz="914156"/>
            <a:r>
              <a:rPr lang="cs-CZ" sz="1200" dirty="0">
                <a:solidFill>
                  <a:schemeClr val="tx1"/>
                </a:solidFill>
              </a:rPr>
              <a:t>Britská vstupní místa CITES (v případě scénáře bez dohody) – </a:t>
            </a:r>
            <a:r>
              <a:rPr lang="cs-CZ" sz="1200" dirty="0">
                <a:solidFill>
                  <a:schemeClr val="tx1"/>
                </a:solidFill>
                <a:hlinkClick r:id="rId3"/>
              </a:rPr>
              <a:t>https://www.gov.uk/guidance/trading-cites-listed-species-through-uk-ports-and-airports-after-brexit</a:t>
            </a:r>
            <a:r>
              <a:rPr lang="cs-CZ" sz="1200" dirty="0">
                <a:solidFill>
                  <a:schemeClr val="tx1"/>
                </a:solidFill>
              </a:rPr>
              <a:t> </a:t>
            </a:r>
          </a:p>
          <a:p>
            <a:pPr defTabSz="914156"/>
            <a:r>
              <a:rPr lang="cs-CZ" sz="1200" dirty="0">
                <a:solidFill>
                  <a:schemeClr val="tx1"/>
                </a:solidFill>
              </a:rPr>
              <a:t>Vstupní místa CITES v EU (aktuální stav) - </a:t>
            </a:r>
            <a:r>
              <a:rPr lang="cs-CZ" sz="1200" dirty="0">
                <a:solidFill>
                  <a:schemeClr val="tx1"/>
                </a:solidFill>
                <a:hlinkClick r:id="rId5"/>
              </a:rPr>
              <a:t>http://</a:t>
            </a:r>
            <a:r>
              <a:rPr lang="cs-CZ" sz="1200" dirty="0" smtClean="0">
                <a:solidFill>
                  <a:schemeClr val="tx1"/>
                </a:solidFill>
                <a:hlinkClick r:id="rId5"/>
              </a:rPr>
              <a:t>ec.europa.eu/environment/cites/pdf/list_points_of_entry.pdf</a:t>
            </a:r>
            <a:r>
              <a:rPr lang="cs-CZ" sz="1200" dirty="0" smtClean="0">
                <a:solidFill>
                  <a:schemeClr val="tx1"/>
                </a:solidFill>
              </a:rPr>
              <a:t> </a:t>
            </a:r>
            <a:r>
              <a:rPr lang="cs-CZ" sz="1200" dirty="0"/>
              <a:t>a list </a:t>
            </a:r>
            <a:r>
              <a:rPr lang="cs-CZ" sz="1200" u="sng" dirty="0"/>
              <a:t>http://ec.europa.eu/environment/cites/pdf/list_points_of_entry.pdf</a:t>
            </a:r>
            <a:endParaRPr lang="cs-CZ" sz="1200" dirty="0"/>
          </a:p>
          <a:p>
            <a:pPr defTabSz="914156"/>
            <a:fld id="{0F965F99-8F35-4E7D-89E6-800D121606CD}" type="slidenum">
              <a:rPr lang="cs-CZ" sz="1200" smtClean="0">
                <a:solidFill>
                  <a:schemeClr val="tx1"/>
                </a:solidFill>
              </a:rPr>
              <a:t>45</a:t>
            </a:fld>
            <a:endParaRPr lang="cs-CZ" sz="1200" dirty="0">
              <a:solidFill>
                <a:schemeClr val="tx1"/>
              </a:solidFill>
            </a:endParaRPr>
          </a:p>
        </p:txBody>
      </p:sp>
      <p:sp>
        <p:nvSpPr>
          <p:cNvPr id="9" name="Rectangle 8"/>
          <p:cNvSpPr/>
          <p:nvPr/>
        </p:nvSpPr>
        <p:spPr>
          <a:xfrm>
            <a:off x="169665" y="781551"/>
            <a:ext cx="11850699" cy="208664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150" b="1" u="sng" dirty="0">
                <a:solidFill>
                  <a:schemeClr val="tx1"/>
                </a:solidFill>
              </a:rPr>
              <a:t>Požadavky</a:t>
            </a:r>
            <a:endParaRPr lang="cs-CZ" sz="1150" dirty="0">
              <a:solidFill>
                <a:schemeClr val="tx1"/>
              </a:solidFill>
            </a:endParaRPr>
          </a:p>
          <a:p>
            <a:pPr marL="228600" indent="-228600" defTabSz="914156">
              <a:buFont typeface="+mj-lt"/>
              <a:buAutoNum type="arabicPeriod"/>
            </a:pPr>
            <a:r>
              <a:rPr lang="cs-CZ" sz="1150" dirty="0">
                <a:solidFill>
                  <a:schemeClr val="tx1"/>
                </a:solidFill>
              </a:rPr>
              <a:t>Druhy, které jsou uvedeny na seznamu podle nařízení CITES a jsou vyváženy ze Spojeného království do EU, mohou vyžadovat vývozní povolení CITES nebo potvrzení o re-exportu. Přesný postup bude záviset na příloze, ve které je daný druh uveden. </a:t>
            </a:r>
          </a:p>
          <a:p>
            <a:pPr marL="685800" lvl="1" indent="-228600" defTabSz="914156">
              <a:buFont typeface="Arial" panose="020B0604020202020204" pitchFamily="34" charset="0"/>
              <a:buChar char="•"/>
            </a:pPr>
            <a:r>
              <a:rPr lang="cs-CZ" sz="1150" dirty="0">
                <a:solidFill>
                  <a:schemeClr val="tx1"/>
                </a:solidFill>
              </a:rPr>
              <a:t>Příloha A: vývoz ze Spojeného království do EU bude vyžadovat vývozní povolení (nebo potvrzení o re-exportu) od APHA a dovozní povolení ze země určení v EU.</a:t>
            </a:r>
          </a:p>
          <a:p>
            <a:pPr marL="685800" lvl="1" indent="-228600" defTabSz="914156">
              <a:buFont typeface="Arial" panose="020B0604020202020204" pitchFamily="34" charset="0"/>
              <a:buChar char="•"/>
            </a:pPr>
            <a:r>
              <a:rPr lang="cs-CZ" sz="1150" dirty="0">
                <a:solidFill>
                  <a:schemeClr val="tx1"/>
                </a:solidFill>
              </a:rPr>
              <a:t>Příloha B: vývoz ze Spojeného království do EU bude vyžadovat vývozní povolení (nebo potvrzení o re-exportu) od </a:t>
            </a:r>
            <a:r>
              <a:rPr lang="cs-CZ" sz="1150" dirty="0" smtClean="0">
                <a:solidFill>
                  <a:schemeClr val="tx1"/>
                </a:solidFill>
              </a:rPr>
              <a:t>APHA. </a:t>
            </a:r>
            <a:endParaRPr lang="cs-CZ" sz="1150" dirty="0">
              <a:solidFill>
                <a:schemeClr val="tx1"/>
              </a:solidFill>
            </a:endParaRPr>
          </a:p>
          <a:p>
            <a:pPr marL="685800" lvl="1" indent="-228600" defTabSz="914156">
              <a:buFont typeface="Arial" panose="020B0604020202020204" pitchFamily="34" charset="0"/>
              <a:buChar char="•"/>
            </a:pPr>
            <a:r>
              <a:rPr lang="cs-CZ" sz="1150" dirty="0">
                <a:solidFill>
                  <a:schemeClr val="tx1"/>
                </a:solidFill>
              </a:rPr>
              <a:t>Příloha C: vývoz ze Spojeného království do EU bude vyžadovat vývozní povolení (nebo potvrzení o re-exportu) od </a:t>
            </a:r>
            <a:r>
              <a:rPr lang="cs-CZ" sz="1150" dirty="0" smtClean="0">
                <a:solidFill>
                  <a:schemeClr val="tx1"/>
                </a:solidFill>
              </a:rPr>
              <a:t>APHA.</a:t>
            </a:r>
            <a:endParaRPr lang="cs-CZ" sz="1150" dirty="0">
              <a:solidFill>
                <a:schemeClr val="tx1"/>
              </a:solidFill>
            </a:endParaRPr>
          </a:p>
          <a:p>
            <a:pPr marL="685800" lvl="1" indent="-228600" defTabSz="914156">
              <a:buFont typeface="Arial" panose="020B0604020202020204" pitchFamily="34" charset="0"/>
              <a:buChar char="•"/>
            </a:pPr>
            <a:r>
              <a:rPr lang="cs-CZ" sz="1150" dirty="0">
                <a:solidFill>
                  <a:schemeClr val="tx1"/>
                </a:solidFill>
              </a:rPr>
              <a:t>Příloha D: nejsou vyžadovány žádné </a:t>
            </a:r>
            <a:r>
              <a:rPr lang="cs-CZ" sz="1150" dirty="0" smtClean="0">
                <a:solidFill>
                  <a:schemeClr val="tx1"/>
                </a:solidFill>
              </a:rPr>
              <a:t>dokumenty.</a:t>
            </a:r>
            <a:endParaRPr lang="cs-CZ" sz="1150" dirty="0">
              <a:solidFill>
                <a:schemeClr val="tx1"/>
              </a:solidFill>
            </a:endParaRPr>
          </a:p>
          <a:p>
            <a:pPr marL="685800" lvl="1" indent="-228600" defTabSz="914156">
              <a:buFont typeface="Arial" panose="020B0604020202020204" pitchFamily="34" charset="0"/>
              <a:buChar char="•"/>
            </a:pPr>
            <a:r>
              <a:rPr lang="cs-CZ" sz="1150" dirty="0">
                <a:solidFill>
                  <a:schemeClr val="tx1"/>
                </a:solidFill>
              </a:rPr>
              <a:t>Toto povolení je opatřeno razítkem pracovníka celní stráže při opuštění Spojeného království a příslušného úředníka v místě vstupu do EU. </a:t>
            </a:r>
          </a:p>
          <a:p>
            <a:pPr marL="228600" indent="-228600" defTabSz="914156">
              <a:buFont typeface="+mj-lt"/>
              <a:buAutoNum type="arabicPeriod"/>
            </a:pPr>
            <a:r>
              <a:rPr lang="cs-CZ" sz="1150" dirty="0">
                <a:solidFill>
                  <a:schemeClr val="tx1"/>
                </a:solidFill>
              </a:rPr>
              <a:t>Vzorky CITES, které jsou uvedeny na seznamu dle nařízení CITES, mohou opustit (a vstoupit do) Spojené království pouze na určených vstupních místech CITES. Pro bližší informace viz </a:t>
            </a:r>
            <a:r>
              <a:rPr lang="cs-CZ" sz="1150" dirty="0">
                <a:solidFill>
                  <a:schemeClr val="tx1"/>
                </a:solidFill>
                <a:hlinkClick r:id="rId3"/>
              </a:rPr>
              <a:t>https://</a:t>
            </a:r>
            <a:r>
              <a:rPr lang="cs-CZ" sz="1150" dirty="0" smtClean="0">
                <a:solidFill>
                  <a:schemeClr val="tx1"/>
                </a:solidFill>
                <a:hlinkClick r:id="rId3"/>
              </a:rPr>
              <a:t>www.gov.uk/guidance/trading-cites-listed-species-through-uk-ports-and-airports-after-brexit</a:t>
            </a:r>
            <a:r>
              <a:rPr lang="cs-CZ" sz="1150" dirty="0" smtClean="0">
                <a:solidFill>
                  <a:schemeClr val="tx1"/>
                </a:solidFill>
              </a:rPr>
              <a:t>. </a:t>
            </a:r>
            <a:endParaRPr lang="cs-CZ" sz="1150" dirty="0">
              <a:solidFill>
                <a:schemeClr val="tx1"/>
              </a:solidFill>
            </a:endParaRPr>
          </a:p>
          <a:p>
            <a:pPr marL="228600" indent="-228600" defTabSz="914156">
              <a:buFont typeface="+mj-lt"/>
              <a:buAutoNum type="arabicPeriod"/>
            </a:pPr>
            <a:r>
              <a:rPr lang="cs-CZ" sz="1150" dirty="0">
                <a:solidFill>
                  <a:schemeClr val="tx1"/>
                </a:solidFill>
              </a:rPr>
              <a:t>V závislosti na druhu vzorku CITES mohou být zavedeny další / doplňující požadavky, např. vývozní veterinární osvědčení pro živá zvířata atd. Prostudujte si prosím příslušnou část tohoto souboru.</a:t>
            </a: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45</a:t>
            </a:r>
          </a:p>
        </p:txBody>
      </p:sp>
    </p:spTree>
    <p:extLst>
      <p:ext uri="{BB962C8B-B14F-4D97-AF65-F5344CB8AC3E}">
        <p14:creationId xmlns:p14="http://schemas.microsoft.com/office/powerpoint/2010/main" val="924034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000" b="1" dirty="0">
                <a:latin typeface="+mn-lt"/>
              </a:rPr>
              <a:t>Požadavky na přepravní firmy a provozovatele RoRo / přepravce – zboží k vývozu ze Spojeného království</a:t>
            </a:r>
            <a:br>
              <a:rPr lang="cs-CZ" sz="4000" b="1" dirty="0">
                <a:latin typeface="+mn-lt"/>
              </a:rPr>
            </a:br>
            <a:r>
              <a:rPr lang="cs-CZ" sz="4000" b="1" dirty="0">
                <a:latin typeface="+mn-lt"/>
              </a:rPr>
              <a:t/>
            </a:r>
            <a:br>
              <a:rPr lang="cs-CZ" sz="4000" b="1" dirty="0">
                <a:latin typeface="+mn-lt"/>
              </a:rPr>
            </a:br>
            <a:r>
              <a:rPr lang="cs-CZ" sz="4000" b="1" dirty="0">
                <a:latin typeface="+mn-lt"/>
              </a:rPr>
              <a:t/>
            </a:r>
            <a:br>
              <a:rPr lang="cs-CZ" sz="4000" b="1" dirty="0">
                <a:latin typeface="+mn-lt"/>
              </a:rPr>
            </a:br>
            <a:endParaRPr lang="cs-CZ"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cs-CZ" smtClean="0"/>
              <a:t>46</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68256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954107"/>
          </a:xfrm>
          <a:prstGeom prst="rect">
            <a:avLst/>
          </a:prstGeom>
        </p:spPr>
        <p:txBody>
          <a:bodyPr wrap="square">
            <a:spAutoFit/>
          </a:bodyPr>
          <a:lstStyle/>
          <a:p>
            <a:pPr lvl="1" algn="ctr"/>
            <a:r>
              <a:rPr lang="cs-CZ" sz="2800" b="1" dirty="0">
                <a:cs typeface="Arial" panose="020B0604020202020204" pitchFamily="34" charset="0"/>
              </a:rPr>
              <a:t>Co by měla přepravní firma očekávat 1. den – odchozí doprava přes místa RoRo ze Spojeného království</a:t>
            </a:r>
            <a:endParaRPr lang="cs-CZ"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cs-CZ" dirty="0"/>
              <a:t>ÚŘEDNÍ DOK. </a:t>
            </a:r>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cs-CZ" smtClean="0"/>
              <a:pPr/>
              <a:t>47</a:t>
            </a:fld>
            <a:endParaRPr lang="cs-CZ"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139321"/>
          </a:xfrm>
          <a:prstGeom prst="rect">
            <a:avLst/>
          </a:prstGeom>
        </p:spPr>
        <p:txBody>
          <a:bodyPr wrap="square">
            <a:spAutoFit/>
          </a:bodyPr>
          <a:lstStyle/>
          <a:p>
            <a:pPr defTabSz="914156"/>
            <a:r>
              <a:rPr lang="cs-CZ" dirty="0"/>
              <a:t>Všechna odjíždějící vozidla budou nadále projíždět terminály RORO, vjezdu do doku / terminálu k odjezdovým pruhům, stejně volně jako nyní, přičemž je navíc požadováno:</a:t>
            </a:r>
          </a:p>
          <a:p>
            <a:pPr defTabSz="914156"/>
            <a:endParaRPr lang="cs-CZ" dirty="0"/>
          </a:p>
          <a:p>
            <a:pPr marL="285750" indent="-285750" defTabSz="914156">
              <a:buFont typeface="Arial" panose="020B0604020202020204" pitchFamily="34" charset="0"/>
              <a:buChar char="•"/>
            </a:pPr>
            <a:r>
              <a:rPr lang="cs-CZ" dirty="0"/>
              <a:t>doložit – při odbavení ve Spojeném království </a:t>
            </a:r>
            <a:r>
              <a:rPr lang="cs-CZ" dirty="0"/>
              <a:t>– </a:t>
            </a:r>
            <a:r>
              <a:rPr lang="cs-CZ" dirty="0"/>
              <a:t>tranzitní průvodní dokument, tj. referenční číslo pohybu) </a:t>
            </a:r>
            <a:r>
              <a:rPr lang="cs-CZ" b="1" dirty="0"/>
              <a:t>nebo</a:t>
            </a:r>
          </a:p>
          <a:p>
            <a:pPr marL="285750" indent="-285750" defTabSz="914156">
              <a:buFont typeface="Arial" panose="020B0604020202020204" pitchFamily="34" charset="0"/>
              <a:buChar char="•"/>
            </a:pPr>
            <a:r>
              <a:rPr lang="cs-CZ" dirty="0"/>
              <a:t>doložit – při odbavení ve Spojeném království – dovozní celní prohlášení a prohlášení o bezpečnosti a zajištění pro zemi, do které je zboží vyváženo, tj. referenční číslo pohybu </a:t>
            </a:r>
            <a:r>
              <a:rPr lang="cs-CZ" b="1" dirty="0"/>
              <a:t>nebo</a:t>
            </a:r>
          </a:p>
          <a:p>
            <a:pPr marL="285750" indent="-285750" defTabSz="914156">
              <a:buFont typeface="Arial" panose="020B0604020202020204" pitchFamily="34" charset="0"/>
              <a:buChar char="•"/>
            </a:pPr>
            <a:r>
              <a:rPr lang="cs-CZ" dirty="0"/>
              <a:t>vlastní prohlášení, že vozidlo je </a:t>
            </a:r>
            <a:r>
              <a:rPr lang="cs-CZ" dirty="0" smtClean="0"/>
              <a:t>prázdné.</a:t>
            </a:r>
            <a:endParaRPr lang="cs-CZ" dirty="0"/>
          </a:p>
          <a:p>
            <a:pPr defTabSz="914156"/>
            <a:endParaRPr lang="cs-CZ" dirty="0"/>
          </a:p>
          <a:p>
            <a:pPr defTabSz="914156"/>
            <a:r>
              <a:rPr lang="cs-CZ" dirty="0"/>
              <a:t>Kromě toho, co funguje nyní, nebudou v naloďovacích koridorech kontrolována vozidla pro účely pohraniční kontroly, pokud nejde o nouzovou situaci. </a:t>
            </a:r>
          </a:p>
          <a:p>
            <a:pPr defTabSz="914156"/>
            <a:endParaRPr lang="cs-CZ" dirty="0"/>
          </a:p>
        </p:txBody>
      </p:sp>
    </p:spTree>
    <p:extLst>
      <p:ext uri="{BB962C8B-B14F-4D97-AF65-F5344CB8AC3E}">
        <p14:creationId xmlns:p14="http://schemas.microsoft.com/office/powerpoint/2010/main" val="3530121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6630"/>
            <a:ext cx="9144000" cy="1227984"/>
          </a:xfrm>
        </p:spPr>
        <p:txBody>
          <a:bodyPr>
            <a:normAutofit fontScale="90000"/>
          </a:bodyPr>
          <a:lstStyle/>
          <a:p>
            <a:pPr marL="457200" lvl="1" algn="ctr" rtl="0"/>
            <a:r>
              <a:rPr lang="cs-CZ" sz="4000" kern="1200" dirty="0">
                <a:solidFill>
                  <a:schemeClr val="tx1"/>
                </a:solidFill>
                <a:latin typeface="Arial" panose="020B0604020202020204" pitchFamily="34" charset="0"/>
                <a:ea typeface="+mj-ea"/>
                <a:cs typeface="Arial" panose="020B0604020202020204" pitchFamily="34" charset="0"/>
              </a:rPr>
              <a:t>Odchozí doprava v systému RoRo – procesní mapy</a:t>
            </a:r>
          </a:p>
        </p:txBody>
      </p:sp>
      <p:sp>
        <p:nvSpPr>
          <p:cNvPr id="7" name="Slide Number Placeholder 6"/>
          <p:cNvSpPr>
            <a:spLocks noGrp="1"/>
          </p:cNvSpPr>
          <p:nvPr>
            <p:ph type="sldNum" sz="quarter" idx="12"/>
          </p:nvPr>
        </p:nvSpPr>
        <p:spPr/>
        <p:txBody>
          <a:bodyPr/>
          <a:lstStyle/>
          <a:p>
            <a:fld id="{4D5B3F61-8D40-454B-BE98-BE96F2E76035}" type="slidenum">
              <a:rPr lang="cs-CZ" smtClean="0"/>
              <a:t>48</a:t>
            </a:fld>
            <a:endParaRPr lang="cs-CZ" dirty="0"/>
          </a:p>
        </p:txBody>
      </p:sp>
      <p:sp>
        <p:nvSpPr>
          <p:cNvPr id="3" name="TextBox 2"/>
          <p:cNvSpPr txBox="1"/>
          <p:nvPr/>
        </p:nvSpPr>
        <p:spPr>
          <a:xfrm>
            <a:off x="1628986" y="2311156"/>
            <a:ext cx="9153040" cy="3693319"/>
          </a:xfrm>
          <a:prstGeom prst="rect">
            <a:avLst/>
          </a:prstGeom>
          <a:noFill/>
        </p:spPr>
        <p:txBody>
          <a:bodyPr wrap="square" rtlCol="0">
            <a:spAutoFit/>
          </a:bodyPr>
          <a:lstStyle/>
          <a:p>
            <a:r>
              <a:rPr lang="cs-CZ" dirty="0"/>
              <a:t>Cesty uživatelů znázorněné na následujících 3 snímcích představují hrubý popis toho, jak budou probíhat procesy odchozí nákladní dopravy od prvního dne v případě odchodu bez dohody (D1ND</a:t>
            </a:r>
            <a:r>
              <a:rPr lang="cs-CZ" dirty="0" smtClean="0"/>
              <a:t>).</a:t>
            </a:r>
            <a:endParaRPr lang="cs-CZ" dirty="0"/>
          </a:p>
          <a:p>
            <a:endParaRPr lang="cs-CZ" dirty="0"/>
          </a:p>
          <a:p>
            <a:r>
              <a:rPr lang="cs-CZ" b="1" dirty="0"/>
              <a:t>Snímek 49</a:t>
            </a:r>
            <a:r>
              <a:rPr lang="cs-CZ" dirty="0"/>
              <a:t> : Nákladní doprava v režimu RoRo přes kontrolní stanoviště</a:t>
            </a:r>
            <a:endParaRPr lang="cs-CZ" altLang="en-GB" dirty="0"/>
          </a:p>
          <a:p>
            <a:r>
              <a:rPr lang="cs-CZ" b="1" dirty="0"/>
              <a:t>Snímek 50 </a:t>
            </a:r>
            <a:r>
              <a:rPr lang="cs-CZ" dirty="0"/>
              <a:t>: Nákladní doprava v režimu RoRo přes sousedící hraniční místa </a:t>
            </a:r>
            <a:r>
              <a:rPr lang="cs-CZ" altLang="en-GB" dirty="0"/>
              <a:t>– z Doveru do </a:t>
            </a:r>
            <a:r>
              <a:rPr lang="cs-CZ" dirty="0"/>
              <a:t>Calais/Dunkirku</a:t>
            </a:r>
            <a:endParaRPr lang="cs-CZ" altLang="en-GB" dirty="0"/>
          </a:p>
          <a:p>
            <a:r>
              <a:rPr lang="cs-CZ" b="1" dirty="0"/>
              <a:t>Snímek 51 </a:t>
            </a:r>
            <a:r>
              <a:rPr lang="cs-CZ" dirty="0"/>
              <a:t>: Nákladní doprava v režimu RoRo přes sousedící hraniční místa </a:t>
            </a:r>
            <a:r>
              <a:rPr lang="cs-CZ" altLang="en-GB" dirty="0"/>
              <a:t>– z Cheritonu/Folkestonu do </a:t>
            </a:r>
            <a:r>
              <a:rPr lang="cs-CZ" dirty="0"/>
              <a:t>Coquelles</a:t>
            </a:r>
          </a:p>
          <a:p>
            <a:endParaRPr lang="cs-CZ" dirty="0"/>
          </a:p>
          <a:p>
            <a:r>
              <a:rPr lang="cs-CZ" dirty="0"/>
              <a:t>Následující stránky podrobněji popisují, jak může tento proces fungovat 1. den</a:t>
            </a:r>
          </a:p>
          <a:p>
            <a:endParaRPr lang="cs-CZ" dirty="0"/>
          </a:p>
          <a:p>
            <a:endParaRPr lang="cs-CZ" dirty="0"/>
          </a:p>
        </p:txBody>
      </p:sp>
      <p:sp>
        <p:nvSpPr>
          <p:cNvPr id="9"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1506609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6792789"/>
              </p:ext>
            </p:extLst>
          </p:nvPr>
        </p:nvGraphicFramePr>
        <p:xfrm>
          <a:off x="0" y="308624"/>
          <a:ext cx="13105495" cy="6541034"/>
        </p:xfrm>
        <a:graphic>
          <a:graphicData uri="http://schemas.openxmlformats.org/drawingml/2006/table">
            <a:tbl>
              <a:tblPr firstRow="1" bandRow="1">
                <a:tableStyleId>{5C22544A-7EE6-4342-B048-85BDC9FD1C3A}</a:tableStyleId>
              </a:tblPr>
              <a:tblGrid>
                <a:gridCol w="1960880">
                  <a:extLst>
                    <a:ext uri="{9D8B030D-6E8A-4147-A177-3AD203B41FA5}">
                      <a16:colId xmlns="" xmlns:a16="http://schemas.microsoft.com/office/drawing/2014/main" val="20000"/>
                    </a:ext>
                  </a:extLst>
                </a:gridCol>
                <a:gridCol w="11144615">
                  <a:extLst>
                    <a:ext uri="{9D8B030D-6E8A-4147-A177-3AD203B41FA5}">
                      <a16:colId xmlns="" xmlns:a16="http://schemas.microsoft.com/office/drawing/2014/main" val="20001"/>
                    </a:ext>
                  </a:extLst>
                </a:gridCol>
              </a:tblGrid>
              <a:tr h="354991">
                <a:tc gridSpan="2">
                  <a:txBody>
                    <a:bodyPr/>
                    <a:lstStyle/>
                    <a:p>
                      <a:endParaRPr lang="cs-CZ" altLang="en-GB" sz="800" noProof="0" dirty="0"/>
                    </a:p>
                  </a:txBody>
                  <a:tcPr/>
                </a:tc>
                <a:tc hMerge="1">
                  <a:txBody>
                    <a:bodyPr/>
                    <a:lstStyle/>
                    <a:p>
                      <a:endParaRPr lang="en-GB" altLang="en-GB" sz="1200" dirty="0"/>
                    </a:p>
                  </a:txBody>
                  <a:tcPr/>
                </a:tc>
                <a:extLst>
                  <a:ext uri="{0D108BD9-81ED-4DB2-BD59-A6C34878D82A}">
                    <a16:rowId xmlns="" xmlns:a16="http://schemas.microsoft.com/office/drawing/2014/main" val="10000"/>
                  </a:ext>
                </a:extLst>
              </a:tr>
              <a:tr h="1407973">
                <a:tc>
                  <a:txBody>
                    <a:bodyPr/>
                    <a:lstStyle/>
                    <a:p>
                      <a:r>
                        <a:rPr lang="cs-CZ" altLang="en-GB" sz="800" b="1" noProof="0" dirty="0"/>
                        <a:t>VÝVOZCE / URČENÝ ZÁSTUPCE</a:t>
                      </a:r>
                    </a:p>
                  </a:txBody>
                  <a:tcPr>
                    <a:solidFill>
                      <a:schemeClr val="accent2">
                        <a:lumMod val="60000"/>
                        <a:lumOff val="40000"/>
                      </a:schemeClr>
                    </a:solidFill>
                  </a:tcPr>
                </a:tc>
                <a:tc>
                  <a:txBody>
                    <a:bodyPr/>
                    <a:lstStyle/>
                    <a:p>
                      <a:endParaRPr lang="cs-CZ" altLang="en-GB" sz="750" b="1" kern="1200" noProof="0" dirty="0">
                        <a:solidFill>
                          <a:schemeClr val="tx1"/>
                        </a:solidFill>
                        <a:latin typeface="+mn-lt"/>
                        <a:ea typeface="+mn-ea"/>
                        <a:cs typeface="+mn-cs"/>
                      </a:endParaRPr>
                    </a:p>
                  </a:txBody>
                  <a:tcPr>
                    <a:solidFill>
                      <a:schemeClr val="accent1">
                        <a:lumMod val="40000"/>
                        <a:lumOff val="60000"/>
                      </a:schemeClr>
                    </a:solidFill>
                  </a:tcPr>
                </a:tc>
                <a:extLst>
                  <a:ext uri="{0D108BD9-81ED-4DB2-BD59-A6C34878D82A}">
                    <a16:rowId xmlns="" xmlns:a16="http://schemas.microsoft.com/office/drawing/2014/main" val="10001"/>
                  </a:ext>
                </a:extLst>
              </a:tr>
              <a:tr h="906204">
                <a:tc>
                  <a:txBody>
                    <a:bodyPr/>
                    <a:lstStyle/>
                    <a:p>
                      <a:r>
                        <a:rPr lang="cs-CZ" altLang="en-GB" sz="800" b="1" noProof="0" dirty="0"/>
                        <a:t>PŘEPRAVNÍ SPOLEČNOST</a:t>
                      </a:r>
                    </a:p>
                  </a:txBody>
                  <a:tcPr>
                    <a:solidFill>
                      <a:schemeClr val="accent1">
                        <a:lumMod val="75000"/>
                      </a:schemeClr>
                    </a:solidFill>
                  </a:tcPr>
                </a:tc>
                <a:tc>
                  <a:txBody>
                    <a:bodyPr/>
                    <a:lstStyle/>
                    <a:p>
                      <a:r>
                        <a:rPr lang="cs-CZ" altLang="en-GB" sz="800" b="1" noProof="0" dirty="0"/>
                        <a:t> </a:t>
                      </a:r>
                    </a:p>
                  </a:txBody>
                  <a:tcPr/>
                </a:tc>
                <a:extLst>
                  <a:ext uri="{0D108BD9-81ED-4DB2-BD59-A6C34878D82A}">
                    <a16:rowId xmlns="" xmlns:a16="http://schemas.microsoft.com/office/drawing/2014/main" val="10002"/>
                  </a:ext>
                </a:extLst>
              </a:tr>
              <a:tr h="1224411">
                <a:tc>
                  <a:txBody>
                    <a:bodyPr/>
                    <a:lstStyle/>
                    <a:p>
                      <a:r>
                        <a:rPr lang="cs-CZ" altLang="en-GB" sz="800" b="1" noProof="0" dirty="0"/>
                        <a:t>PROVOZOVATEL TRAJEKTU</a:t>
                      </a:r>
                      <a:r>
                        <a:rPr lang="cs-CZ" altLang="en-GB" sz="800" b="1" baseline="0" noProof="0" dirty="0"/>
                        <a:t> </a:t>
                      </a:r>
                      <a:endParaRPr lang="cs-CZ" altLang="en-GB" sz="800" b="1" noProof="0"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3"/>
                  </a:ext>
                </a:extLst>
              </a:tr>
              <a:tr h="1408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PROVOZOVATEL PŘÍSTAVU</a:t>
                      </a:r>
                    </a:p>
                    <a:p>
                      <a:endParaRPr lang="cs-CZ" altLang="en-GB" sz="800" b="1" noProof="0" dirty="0"/>
                    </a:p>
                  </a:txBody>
                  <a:tcPr>
                    <a:solidFill>
                      <a:srgbClr val="00B0F0"/>
                    </a:solidFill>
                  </a:tcPr>
                </a:tc>
                <a:tc>
                  <a:txBody>
                    <a:bodyPr/>
                    <a:lstStyle/>
                    <a:p>
                      <a:endParaRPr lang="cs-CZ" altLang="en-GB" sz="800" b="1" noProof="0" dirty="0">
                        <a:solidFill>
                          <a:srgbClr val="FF0000"/>
                        </a:solidFill>
                      </a:endParaRPr>
                    </a:p>
                  </a:txBody>
                  <a:tcPr/>
                </a:tc>
                <a:extLst>
                  <a:ext uri="{0D108BD9-81ED-4DB2-BD59-A6C34878D82A}">
                    <a16:rowId xmlns="" xmlns:a16="http://schemas.microsoft.com/office/drawing/2014/main" val="10004"/>
                  </a:ext>
                </a:extLst>
              </a:tr>
              <a:tr h="1238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5"/>
                  </a:ext>
                </a:extLst>
              </a:tr>
            </a:tbl>
          </a:graphicData>
        </a:graphic>
      </p:graphicFrame>
      <p:cxnSp>
        <p:nvCxnSpPr>
          <p:cNvPr id="90" name="Straight Arrow Connector 89"/>
          <p:cNvCxnSpPr/>
          <p:nvPr/>
        </p:nvCxnSpPr>
        <p:spPr>
          <a:xfrm>
            <a:off x="3303143" y="1539121"/>
            <a:ext cx="235700" cy="21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96868" y="2384877"/>
            <a:ext cx="771119" cy="575277"/>
          </a:xfrm>
          <a:prstGeom prst="rect">
            <a:avLst/>
          </a:prstGeom>
        </p:spPr>
      </p:pic>
      <p:pic>
        <p:nvPicPr>
          <p:cNvPr id="11" name="Picture 10"/>
          <p:cNvPicPr>
            <a:picLocks noChangeAspect="1"/>
          </p:cNvPicPr>
          <p:nvPr/>
        </p:nvPicPr>
        <p:blipFill>
          <a:blip r:embed="rId4"/>
          <a:stretch>
            <a:fillRect/>
          </a:stretch>
        </p:blipFill>
        <p:spPr>
          <a:xfrm>
            <a:off x="87123" y="1192457"/>
            <a:ext cx="771118" cy="7367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1" y="4505153"/>
            <a:ext cx="804379" cy="94346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97" y="5953736"/>
            <a:ext cx="849020" cy="840717"/>
          </a:xfrm>
          <a:prstGeom prst="rect">
            <a:avLst/>
          </a:prstGeom>
          <a:solidFill>
            <a:schemeClr val="accent6">
              <a:lumMod val="60000"/>
              <a:lumOff val="40000"/>
            </a:schemeClr>
          </a:solidFill>
        </p:spPr>
      </p:pic>
      <p:sp>
        <p:nvSpPr>
          <p:cNvPr id="51" name="Right Arrow 50"/>
          <p:cNvSpPr/>
          <p:nvPr/>
        </p:nvSpPr>
        <p:spPr>
          <a:xfrm>
            <a:off x="8081325" y="170134"/>
            <a:ext cx="211969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solidFill>
              </a:rPr>
              <a:t>V místě odbavení v britském přístavu</a:t>
            </a:r>
            <a:endParaRPr lang="cs-CZ" sz="1200" dirty="0">
              <a:solidFill>
                <a:prstClr val="white"/>
              </a:solidFill>
            </a:endParaRPr>
          </a:p>
        </p:txBody>
      </p:sp>
      <p:sp>
        <p:nvSpPr>
          <p:cNvPr id="50" name="Right Arrow 49"/>
          <p:cNvSpPr/>
          <p:nvPr/>
        </p:nvSpPr>
        <p:spPr>
          <a:xfrm>
            <a:off x="6166425" y="178256"/>
            <a:ext cx="1903653"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Ve schváleném místě nebo DEP</a:t>
            </a:r>
          </a:p>
        </p:txBody>
      </p:sp>
      <p:sp>
        <p:nvSpPr>
          <p:cNvPr id="48" name="Right Arrow 47"/>
          <p:cNvSpPr/>
          <p:nvPr/>
        </p:nvSpPr>
        <p:spPr>
          <a:xfrm>
            <a:off x="858241" y="207438"/>
            <a:ext cx="5321753"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Před odjezdem</a:t>
            </a:r>
          </a:p>
        </p:txBody>
      </p:sp>
      <p:cxnSp>
        <p:nvCxnSpPr>
          <p:cNvPr id="55" name="Straight Connector 54"/>
          <p:cNvCxnSpPr/>
          <p:nvPr/>
        </p:nvCxnSpPr>
        <p:spPr>
          <a:xfrm flipH="1">
            <a:off x="6160574" y="677955"/>
            <a:ext cx="43345" cy="6294540"/>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081325"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13850" y="359986"/>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822897" y="677954"/>
            <a:ext cx="1386873" cy="139326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750" b="1" dirty="0">
                <a:solidFill>
                  <a:schemeClr val="tx1"/>
                </a:solidFill>
              </a:rPr>
              <a:t>7. Informuje přepravní společnost nebo řidiče, že;</a:t>
            </a:r>
          </a:p>
          <a:p>
            <a:pPr algn="ctr"/>
            <a:r>
              <a:rPr lang="cs-CZ" altLang="en-GB" sz="750" b="1" dirty="0">
                <a:solidFill>
                  <a:schemeClr val="tx1"/>
                </a:solidFill>
              </a:rPr>
              <a:t>bylo uděleno povolení P2P a může pokračovat do přístavu nebo;</a:t>
            </a:r>
          </a:p>
          <a:p>
            <a:pPr algn="ctr"/>
            <a:r>
              <a:rPr lang="cs-CZ" altLang="en-GB" sz="750" b="1" dirty="0">
                <a:solidFill>
                  <a:schemeClr val="tx1"/>
                </a:solidFill>
              </a:rPr>
              <a:t>povolení P2P nebylo uděleno a zboží musí být předloženo ve schváleném místě nebo určeném místě pro vývoz (DEP)</a:t>
            </a:r>
          </a:p>
          <a:p>
            <a:pPr algn="ctr"/>
            <a:r>
              <a:rPr lang="cs-CZ" altLang="en-GB" sz="750" b="1" dirty="0">
                <a:solidFill>
                  <a:prstClr val="black"/>
                </a:solidFill>
              </a:rPr>
              <a:t>Obchodník / Agent možná musí předložit další dokumenty, než bude </a:t>
            </a:r>
            <a:r>
              <a:rPr lang="cs-CZ" altLang="en-GB" sz="750" b="1" dirty="0" smtClean="0">
                <a:solidFill>
                  <a:prstClr val="black"/>
                </a:solidFill>
              </a:rPr>
              <a:t>uděleno. </a:t>
            </a:r>
            <a:r>
              <a:rPr lang="cs-CZ" altLang="en-GB" sz="750" b="1" dirty="0">
                <a:solidFill>
                  <a:prstClr val="black"/>
                </a:solidFill>
              </a:rPr>
              <a:t>povolení P2P</a:t>
            </a:r>
            <a:endParaRPr lang="cs-CZ" altLang="en-GB" sz="750" b="1" dirty="0">
              <a:solidFill>
                <a:srgbClr val="FF0000"/>
              </a:solidFill>
            </a:endParaRPr>
          </a:p>
        </p:txBody>
      </p:sp>
      <p:cxnSp>
        <p:nvCxnSpPr>
          <p:cNvPr id="72" name="Straight Arrow Connector 71"/>
          <p:cNvCxnSpPr>
            <a:endCxn id="77" idx="0"/>
          </p:cNvCxnSpPr>
          <p:nvPr/>
        </p:nvCxnSpPr>
        <p:spPr>
          <a:xfrm>
            <a:off x="5068871" y="2053543"/>
            <a:ext cx="0" cy="2143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89" y="3223775"/>
            <a:ext cx="849501" cy="889092"/>
          </a:xfrm>
          <a:prstGeom prst="rect">
            <a:avLst/>
          </a:prstGeom>
        </p:spPr>
      </p:pic>
      <p:sp>
        <p:nvSpPr>
          <p:cNvPr id="119" name="Right Arrow 118"/>
          <p:cNvSpPr/>
          <p:nvPr/>
        </p:nvSpPr>
        <p:spPr>
          <a:xfrm>
            <a:off x="10213850" y="150582"/>
            <a:ext cx="187446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Odjezd lodi</a:t>
            </a:r>
          </a:p>
        </p:txBody>
      </p:sp>
      <p:sp>
        <p:nvSpPr>
          <p:cNvPr id="61" name="Title 1"/>
          <p:cNvSpPr txBox="1">
            <a:spLocks/>
          </p:cNvSpPr>
          <p:nvPr/>
        </p:nvSpPr>
        <p:spPr>
          <a:xfrm>
            <a:off x="61518" y="-53234"/>
            <a:ext cx="4888693"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en-GB" sz="1400" b="1" dirty="0">
                <a:solidFill>
                  <a:prstClr val="black"/>
                </a:solidFill>
                <a:latin typeface="+mn-lt"/>
              </a:rPr>
              <a:t>1. den v případě scénáře bez dohody – vývoz v systému RoRo</a:t>
            </a:r>
          </a:p>
        </p:txBody>
      </p:sp>
      <p:sp>
        <p:nvSpPr>
          <p:cNvPr id="52" name="Rectangle 51"/>
          <p:cNvSpPr/>
          <p:nvPr/>
        </p:nvSpPr>
        <p:spPr>
          <a:xfrm>
            <a:off x="10870381" y="5750317"/>
            <a:ext cx="1217929"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13.</a:t>
            </a:r>
            <a:r>
              <a:rPr lang="cs-CZ" sz="800" dirty="0">
                <a:solidFill>
                  <a:schemeClr val="tx1"/>
                </a:solidFill>
              </a:rPr>
              <a:t> </a:t>
            </a:r>
            <a:r>
              <a:rPr lang="cs-CZ" sz="800" b="1" dirty="0">
                <a:solidFill>
                  <a:schemeClr val="tx1"/>
                </a:solidFill>
              </a:rPr>
              <a:t>IT systém úřadu HMRC se automaticky aktualizuje dle aktuálního statutu opuštění. </a:t>
            </a:r>
          </a:p>
        </p:txBody>
      </p:sp>
      <p:sp>
        <p:nvSpPr>
          <p:cNvPr id="46" name="Rectangle 45"/>
          <p:cNvSpPr/>
          <p:nvPr/>
        </p:nvSpPr>
        <p:spPr>
          <a:xfrm>
            <a:off x="3510888" y="5766879"/>
            <a:ext cx="989015" cy="104799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 6. IT systém úřadu HMRC zpracuje prohlášení a rozhodne, zda je uděleno povolení k dalšímu postupu (P2P)</a:t>
            </a:r>
            <a:r>
              <a:rPr lang="cs-CZ" sz="800" b="1" dirty="0">
                <a:solidFill>
                  <a:schemeClr val="tx1"/>
                </a:solidFill>
              </a:rPr>
              <a:t>. </a:t>
            </a:r>
            <a:endParaRPr lang="cs-CZ" altLang="en-GB" sz="800" b="1" dirty="0">
              <a:solidFill>
                <a:schemeClr val="tx1"/>
              </a:solidFill>
            </a:endParaRPr>
          </a:p>
        </p:txBody>
      </p:sp>
      <p:sp>
        <p:nvSpPr>
          <p:cNvPr id="77" name="Rectangle 76"/>
          <p:cNvSpPr/>
          <p:nvPr/>
        </p:nvSpPr>
        <p:spPr>
          <a:xfrm>
            <a:off x="4563508" y="2267930"/>
            <a:ext cx="1010726"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8. Řidič vyzvedne zboží. Pokračuje dle pokynů vývozce</a:t>
            </a:r>
            <a:r>
              <a:rPr lang="cs-CZ" sz="800" b="1" dirty="0">
                <a:solidFill>
                  <a:schemeClr val="tx1"/>
                </a:solidFill>
              </a:rPr>
              <a:t>. </a:t>
            </a:r>
            <a:endParaRPr lang="cs-CZ" altLang="en-GB" sz="800" b="1" dirty="0">
              <a:solidFill>
                <a:schemeClr val="tx1"/>
              </a:solidFill>
            </a:endParaRPr>
          </a:p>
        </p:txBody>
      </p:sp>
      <p:cxnSp>
        <p:nvCxnSpPr>
          <p:cNvPr id="80" name="Straight Arrow Connector 79"/>
          <p:cNvCxnSpPr/>
          <p:nvPr/>
        </p:nvCxnSpPr>
        <p:spPr>
          <a:xfrm>
            <a:off x="3796750" y="2071214"/>
            <a:ext cx="1213" cy="36894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1038771" y="2913875"/>
            <a:ext cx="1081908" cy="105999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800" b="1" dirty="0">
                <a:solidFill>
                  <a:schemeClr val="tx1"/>
                </a:solidFill>
              </a:rPr>
              <a:t>12.</a:t>
            </a:r>
            <a:r>
              <a:rPr lang="cs-CZ" sz="1100" b="1" dirty="0">
                <a:solidFill>
                  <a:schemeClr val="tx1"/>
                </a:solidFill>
              </a:rPr>
              <a:t> </a:t>
            </a:r>
            <a:r>
              <a:rPr lang="cs-CZ" sz="800" b="1" dirty="0">
                <a:solidFill>
                  <a:schemeClr val="tx1"/>
                </a:solidFill>
              </a:rPr>
              <a:t>Odjezd trajektu. </a:t>
            </a:r>
          </a:p>
        </p:txBody>
      </p:sp>
      <p:cxnSp>
        <p:nvCxnSpPr>
          <p:cNvPr id="76" name="Straight Arrow Connector 75"/>
          <p:cNvCxnSpPr>
            <a:endCxn id="87" idx="1"/>
          </p:cNvCxnSpPr>
          <p:nvPr/>
        </p:nvCxnSpPr>
        <p:spPr>
          <a:xfrm flipV="1">
            <a:off x="5574234" y="2428342"/>
            <a:ext cx="2745071" cy="100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186999" y="5654663"/>
            <a:ext cx="1883080" cy="11397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00" b="1" dirty="0">
                <a:solidFill>
                  <a:schemeClr val="tx1"/>
                </a:solidFill>
              </a:rPr>
              <a:t>9. </a:t>
            </a:r>
            <a:r>
              <a:rPr lang="pt-BR" sz="700" b="1" dirty="0">
                <a:solidFill>
                  <a:schemeClr val="tx1"/>
                </a:solidFill>
              </a:rPr>
              <a:t>Zboží dorazí do autorizovaného pracoviště nebo na DEP</a:t>
            </a:r>
            <a:endParaRPr lang="cs-CZ" sz="700" b="1" dirty="0">
              <a:solidFill>
                <a:schemeClr val="tx1"/>
              </a:solidFill>
            </a:endParaRPr>
          </a:p>
          <a:p>
            <a:pPr marL="228600" indent="-228600" algn="ctr">
              <a:buAutoNum type="alphaLcParenR"/>
            </a:pPr>
            <a:r>
              <a:rPr lang="cs-CZ" sz="700" b="1" dirty="0">
                <a:solidFill>
                  <a:schemeClr val="tx1"/>
                </a:solidFill>
              </a:rPr>
              <a:t>Vláda aktualizuje vývozní celní prohlášení, aby bylo patrné, že zboží je ve schváleném místě nebo na </a:t>
            </a:r>
            <a:r>
              <a:rPr lang="cs-CZ" sz="700" b="1" dirty="0" smtClean="0">
                <a:solidFill>
                  <a:schemeClr val="tx1"/>
                </a:solidFill>
              </a:rPr>
              <a:t>DEP.</a:t>
            </a:r>
            <a:endParaRPr lang="cs-CZ" sz="700" b="1" dirty="0">
              <a:solidFill>
                <a:schemeClr val="tx1"/>
              </a:solidFill>
            </a:endParaRPr>
          </a:p>
          <a:p>
            <a:pPr marL="228600" indent="-228600" algn="ctr">
              <a:buAutoNum type="alphaLcParenR"/>
            </a:pPr>
            <a:r>
              <a:rPr lang="cs-CZ" sz="700" b="1" dirty="0">
                <a:solidFill>
                  <a:schemeClr val="tx1"/>
                </a:solidFill>
              </a:rPr>
              <a:t>Vláda může provádět příslušné kontroly a aktualizuje celní prohlášení dle </a:t>
            </a:r>
            <a:r>
              <a:rPr lang="cs-CZ" sz="700" b="1" dirty="0" smtClean="0">
                <a:solidFill>
                  <a:schemeClr val="tx1"/>
                </a:solidFill>
              </a:rPr>
              <a:t>výsledku.</a:t>
            </a:r>
            <a:endParaRPr lang="cs-CZ" sz="700" b="1" dirty="0">
              <a:solidFill>
                <a:schemeClr val="tx1"/>
              </a:solidFill>
            </a:endParaRPr>
          </a:p>
          <a:p>
            <a:pPr marL="228600" indent="-228600" algn="ctr">
              <a:buAutoNum type="alphaLcParenR"/>
            </a:pPr>
            <a:r>
              <a:rPr lang="cs-CZ" sz="700" b="1" dirty="0">
                <a:solidFill>
                  <a:schemeClr val="tx1"/>
                </a:solidFill>
              </a:rPr>
              <a:t>Jakmile je povolení P2P uděleno, propustí zboží k další cestě do </a:t>
            </a:r>
            <a:r>
              <a:rPr lang="cs-CZ" sz="700" b="1" dirty="0" smtClean="0">
                <a:solidFill>
                  <a:schemeClr val="tx1"/>
                </a:solidFill>
              </a:rPr>
              <a:t>přístavu.</a:t>
            </a:r>
            <a:endParaRPr lang="cs-CZ" sz="700" b="1" dirty="0">
              <a:solidFill>
                <a:schemeClr val="tx1"/>
              </a:solidFill>
            </a:endParaRPr>
          </a:p>
        </p:txBody>
      </p:sp>
      <p:sp>
        <p:nvSpPr>
          <p:cNvPr id="87" name="Rectangle 86"/>
          <p:cNvSpPr/>
          <p:nvPr/>
        </p:nvSpPr>
        <p:spPr>
          <a:xfrm>
            <a:off x="8319305" y="2096627"/>
            <a:ext cx="1659309" cy="66342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 Řidič se odbaví k nalodění. </a:t>
            </a:r>
            <a:endParaRPr lang="cs-CZ" altLang="en-GB" sz="800" b="1" u="sng" dirty="0">
              <a:solidFill>
                <a:schemeClr val="tx1"/>
              </a:solidFill>
            </a:endParaRPr>
          </a:p>
        </p:txBody>
      </p:sp>
      <p:cxnSp>
        <p:nvCxnSpPr>
          <p:cNvPr id="54" name="Straight Arrow Connector 53"/>
          <p:cNvCxnSpPr/>
          <p:nvPr/>
        </p:nvCxnSpPr>
        <p:spPr>
          <a:xfrm>
            <a:off x="9967509" y="3727084"/>
            <a:ext cx="10712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296886" y="-18028"/>
            <a:ext cx="1481589" cy="369332"/>
          </a:xfrm>
          <a:prstGeom prst="rect">
            <a:avLst/>
          </a:prstGeom>
          <a:noFill/>
        </p:spPr>
        <p:txBody>
          <a:bodyPr wrap="square" rtlCol="0">
            <a:spAutoFit/>
          </a:bodyPr>
          <a:lstStyle/>
          <a:p>
            <a:r>
              <a:rPr lang="cs-CZ" dirty="0"/>
              <a:t>HMG vfinal</a:t>
            </a:r>
            <a:endParaRPr lang="cs-CZ" sz="1200" dirty="0"/>
          </a:p>
        </p:txBody>
      </p:sp>
      <p:cxnSp>
        <p:nvCxnSpPr>
          <p:cNvPr id="89" name="Straight Arrow Connector 88"/>
          <p:cNvCxnSpPr/>
          <p:nvPr/>
        </p:nvCxnSpPr>
        <p:spPr>
          <a:xfrm>
            <a:off x="8391248" y="3200772"/>
            <a:ext cx="0" cy="2519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V="1">
            <a:off x="2313095" y="3795389"/>
            <a:ext cx="3722082" cy="220899"/>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29"/>
          <p:cNvCxnSpPr>
            <a:stCxn id="77" idx="2"/>
          </p:cNvCxnSpPr>
          <p:nvPr/>
        </p:nvCxnSpPr>
        <p:spPr>
          <a:xfrm>
            <a:off x="5068871" y="2843337"/>
            <a:ext cx="1833531" cy="2811325"/>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443402" y="3973874"/>
            <a:ext cx="911158" cy="338554"/>
          </a:xfrm>
          <a:prstGeom prst="rect">
            <a:avLst/>
          </a:prstGeom>
          <a:solidFill>
            <a:schemeClr val="bg1"/>
          </a:solidFill>
        </p:spPr>
        <p:txBody>
          <a:bodyPr wrap="square" rtlCol="0">
            <a:spAutoFit/>
          </a:bodyPr>
          <a:lstStyle/>
          <a:p>
            <a:r>
              <a:rPr lang="cs-CZ" sz="800" b="1" dirty="0"/>
              <a:t>Povolení P2P neuděleno</a:t>
            </a:r>
          </a:p>
        </p:txBody>
      </p:sp>
      <p:sp>
        <p:nvSpPr>
          <p:cNvPr id="62" name="TextBox 61"/>
          <p:cNvSpPr txBox="1"/>
          <p:nvPr/>
        </p:nvSpPr>
        <p:spPr>
          <a:xfrm>
            <a:off x="6657269" y="2299070"/>
            <a:ext cx="911158" cy="338554"/>
          </a:xfrm>
          <a:prstGeom prst="rect">
            <a:avLst/>
          </a:prstGeom>
          <a:solidFill>
            <a:schemeClr val="bg1"/>
          </a:solidFill>
        </p:spPr>
        <p:txBody>
          <a:bodyPr wrap="square" rtlCol="0">
            <a:spAutoFit/>
          </a:bodyPr>
          <a:lstStyle/>
          <a:p>
            <a:r>
              <a:rPr lang="cs-CZ" sz="800" b="1" dirty="0"/>
              <a:t>Povolení P2P uděleno</a:t>
            </a:r>
          </a:p>
        </p:txBody>
      </p:sp>
      <p:sp>
        <p:nvSpPr>
          <p:cNvPr id="58" name="Rectangle 57"/>
          <p:cNvSpPr/>
          <p:nvPr/>
        </p:nvSpPr>
        <p:spPr>
          <a:xfrm>
            <a:off x="8245929" y="3060361"/>
            <a:ext cx="1945428" cy="101804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11. Provede </a:t>
            </a:r>
            <a:r>
              <a:rPr lang="cs-CZ" sz="800" b="1" dirty="0" smtClean="0">
                <a:solidFill>
                  <a:schemeClr val="tx1"/>
                </a:solidFill>
              </a:rPr>
              <a:t>odbavení. </a:t>
            </a:r>
            <a:endParaRPr lang="cs-CZ" sz="800" b="1" dirty="0">
              <a:solidFill>
                <a:schemeClr val="tx1"/>
              </a:solidFill>
            </a:endParaRPr>
          </a:p>
          <a:p>
            <a:pPr algn="ctr"/>
            <a:r>
              <a:rPr lang="cs-CZ" altLang="en-GB" sz="800" b="1" u="sng" dirty="0">
                <a:solidFill>
                  <a:schemeClr val="tx1"/>
                </a:solidFill>
              </a:rPr>
              <a:t>Doprovázené </a:t>
            </a:r>
            <a:r>
              <a:rPr lang="cs-CZ" altLang="en-GB" sz="800" b="1" dirty="0">
                <a:solidFill>
                  <a:schemeClr val="tx1"/>
                </a:solidFill>
              </a:rPr>
              <a:t>– Řidič přesune zboží na </a:t>
            </a:r>
            <a:r>
              <a:rPr lang="cs-CZ" altLang="en-GB" sz="800" b="1" dirty="0" smtClean="0">
                <a:solidFill>
                  <a:schemeClr val="tx1"/>
                </a:solidFill>
              </a:rPr>
              <a:t>loď. </a:t>
            </a:r>
            <a:endParaRPr lang="cs-CZ" altLang="en-GB" sz="800" b="1" dirty="0">
              <a:solidFill>
                <a:schemeClr val="tx1"/>
              </a:solidFill>
            </a:endParaRPr>
          </a:p>
          <a:p>
            <a:pPr algn="ctr"/>
            <a:r>
              <a:rPr lang="cs-CZ" altLang="en-GB" sz="800" b="1" u="sng" dirty="0">
                <a:solidFill>
                  <a:schemeClr val="tx1"/>
                </a:solidFill>
              </a:rPr>
              <a:t>Nedoprovázené </a:t>
            </a:r>
            <a:r>
              <a:rPr lang="cs-CZ" altLang="en-GB" sz="800" b="1" dirty="0">
                <a:solidFill>
                  <a:schemeClr val="tx1"/>
                </a:solidFill>
              </a:rPr>
              <a:t>– Řidič odveze přívěs na místo dle pokynů britského provozovatele </a:t>
            </a:r>
            <a:r>
              <a:rPr lang="cs-CZ" altLang="en-GB" sz="800" b="1" dirty="0" smtClean="0">
                <a:solidFill>
                  <a:schemeClr val="tx1"/>
                </a:solidFill>
              </a:rPr>
              <a:t>přístavu.</a:t>
            </a:r>
            <a:endParaRPr lang="cs-CZ" altLang="en-GB" sz="800" b="1" dirty="0">
              <a:solidFill>
                <a:schemeClr val="tx1"/>
              </a:solidFill>
            </a:endParaRPr>
          </a:p>
          <a:p>
            <a:endParaRPr lang="cs-CZ" sz="800" b="1" dirty="0">
              <a:solidFill>
                <a:schemeClr val="tx1"/>
              </a:solidFill>
            </a:endParaRPr>
          </a:p>
        </p:txBody>
      </p:sp>
      <p:cxnSp>
        <p:nvCxnSpPr>
          <p:cNvPr id="83" name="Straight Arrow Connector 82"/>
          <p:cNvCxnSpPr/>
          <p:nvPr/>
        </p:nvCxnSpPr>
        <p:spPr>
          <a:xfrm>
            <a:off x="8913649" y="2760056"/>
            <a:ext cx="0" cy="3003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38843" y="726756"/>
            <a:ext cx="1184261" cy="13454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650" dirty="0">
                <a:solidFill>
                  <a:schemeClr val="tx1"/>
                </a:solidFill>
              </a:rPr>
              <a:t> </a:t>
            </a:r>
            <a:r>
              <a:rPr lang="cs-CZ" sz="650" b="1" dirty="0">
                <a:solidFill>
                  <a:schemeClr val="tx1"/>
                </a:solidFill>
              </a:rPr>
              <a:t>5. Vyplňte kombinované vývozní celní prohlášení / prohlášení bezpečnosti a zajištění (Výstupní souhrnné celní prohlášení), které vygeneruje číslo MRN.</a:t>
            </a:r>
          </a:p>
          <a:p>
            <a:pPr algn="ctr">
              <a:buFont typeface="Arial" panose="020B0604020202020204" pitchFamily="34" charset="0"/>
              <a:buChar char="•"/>
            </a:pPr>
            <a:r>
              <a:rPr lang="pl-PL" sz="650" b="1" dirty="0">
                <a:solidFill>
                  <a:schemeClr val="tx1"/>
                </a:solidFill>
              </a:rPr>
              <a:t>Předložte příslušné dokumenty na podporu pohybu</a:t>
            </a:r>
            <a:r>
              <a:rPr lang="cs-CZ" sz="650" b="1" dirty="0">
                <a:solidFill>
                  <a:schemeClr val="tx1"/>
                </a:solidFill>
              </a:rPr>
              <a:t>. </a:t>
            </a:r>
          </a:p>
          <a:p>
            <a:pPr algn="ctr">
              <a:buFont typeface="Arial" panose="020B0604020202020204" pitchFamily="34" charset="0"/>
              <a:buChar char="•"/>
            </a:pPr>
            <a:r>
              <a:rPr lang="cs-CZ" sz="650" b="1" dirty="0">
                <a:solidFill>
                  <a:schemeClr val="tx1"/>
                </a:solidFill>
              </a:rPr>
              <a:t>Uveďte do celního prohlášení označení tahače nebo přívěsu, pokud je známo. </a:t>
            </a:r>
          </a:p>
        </p:txBody>
      </p:sp>
      <p:sp>
        <p:nvSpPr>
          <p:cNvPr id="67" name="Rectangle 66"/>
          <p:cNvSpPr/>
          <p:nvPr/>
        </p:nvSpPr>
        <p:spPr>
          <a:xfrm>
            <a:off x="10296886" y="765113"/>
            <a:ext cx="1795055" cy="123760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750" b="1" dirty="0">
                <a:solidFill>
                  <a:schemeClr val="tx1"/>
                </a:solidFill>
              </a:rPr>
              <a:t>14. Pouze u zboží s podmíněným osvobozením od spotřební daně si zajistěte zprávu o úplném opuštění </a:t>
            </a:r>
            <a:r>
              <a:rPr lang="cs-CZ" altLang="en-GB" sz="750" b="1" dirty="0" smtClean="0">
                <a:solidFill>
                  <a:schemeClr val="tx1"/>
                </a:solidFill>
              </a:rPr>
              <a:t>pomocí.</a:t>
            </a:r>
            <a:endParaRPr lang="cs-CZ" altLang="en-GB" sz="750" b="1" dirty="0">
              <a:solidFill>
                <a:schemeClr val="tx1"/>
              </a:solidFill>
            </a:endParaRPr>
          </a:p>
          <a:p>
            <a:pPr algn="ctr"/>
            <a:r>
              <a:rPr lang="cs-CZ" altLang="en-GB" sz="750" b="1" dirty="0">
                <a:solidFill>
                  <a:schemeClr val="tx1"/>
                </a:solidFill>
              </a:rPr>
              <a:t>  - Online podání nebo formulářů úřadu HMRC společně s dokladem </a:t>
            </a:r>
            <a:r>
              <a:rPr lang="cs-CZ" altLang="en-GB" sz="750" b="1" dirty="0" smtClean="0">
                <a:solidFill>
                  <a:schemeClr val="tx1"/>
                </a:solidFill>
              </a:rPr>
              <a:t>o </a:t>
            </a:r>
            <a:r>
              <a:rPr lang="cs-CZ" altLang="en-GB" sz="750" b="1" dirty="0">
                <a:solidFill>
                  <a:schemeClr val="tx1"/>
                </a:solidFill>
              </a:rPr>
              <a:t>vývozu</a:t>
            </a:r>
          </a:p>
          <a:p>
            <a:pPr algn="ctr"/>
            <a:r>
              <a:rPr lang="cs-CZ" altLang="en-GB" sz="750" b="1" dirty="0">
                <a:solidFill>
                  <a:schemeClr val="tx1"/>
                </a:solidFill>
              </a:rPr>
              <a:t>NEBO</a:t>
            </a:r>
          </a:p>
          <a:p>
            <a:pPr algn="ctr"/>
            <a:r>
              <a:rPr lang="cs-CZ" altLang="en-GB" sz="750" b="1" dirty="0">
                <a:solidFill>
                  <a:schemeClr val="tx1"/>
                </a:solidFill>
              </a:rPr>
              <a:t>- Pomocí prostředníka s příslušnými oprávněními IT systému HMRC pro příslušnou aktualizaci prohlášení. </a:t>
            </a:r>
          </a:p>
        </p:txBody>
      </p:sp>
      <p:cxnSp>
        <p:nvCxnSpPr>
          <p:cNvPr id="13" name="Elbow Connector 12"/>
          <p:cNvCxnSpPr/>
          <p:nvPr/>
        </p:nvCxnSpPr>
        <p:spPr>
          <a:xfrm rot="5400000" flipH="1" flipV="1">
            <a:off x="9961421" y="2032248"/>
            <a:ext cx="486959" cy="414048"/>
          </a:xfrm>
          <a:prstGeom prst="bentConnector3">
            <a:avLst>
              <a:gd name="adj1" fmla="val 259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447809" y="2628900"/>
            <a:ext cx="856592" cy="303665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88780" y="745200"/>
            <a:ext cx="1076423" cy="1361911"/>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750" b="1" dirty="0"/>
              <a:t>3.Pokud zboží vyžaduje licenci, požádejte vydávající ministerstvo nejméně 2 týdny před odesláním.</a:t>
            </a:r>
          </a:p>
          <a:p>
            <a:pPr algn="ctr"/>
            <a:r>
              <a:rPr lang="cs-CZ" sz="750" b="1" dirty="0"/>
              <a:t>Vysoce rizikové potraviny a krmiva, které jsou určeny do Francie, musí být předem oznámeny. </a:t>
            </a:r>
          </a:p>
        </p:txBody>
      </p:sp>
      <p:sp>
        <p:nvSpPr>
          <p:cNvPr id="69" name="Rectangle 68"/>
          <p:cNvSpPr/>
          <p:nvPr/>
        </p:nvSpPr>
        <p:spPr>
          <a:xfrm>
            <a:off x="2338492" y="5954469"/>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 Vydání licence</a:t>
            </a:r>
          </a:p>
        </p:txBody>
      </p:sp>
      <p:cxnSp>
        <p:nvCxnSpPr>
          <p:cNvPr id="70" name="Straight Arrow Connector 69"/>
          <p:cNvCxnSpPr>
            <a:endCxn id="69" idx="0"/>
          </p:cNvCxnSpPr>
          <p:nvPr/>
        </p:nvCxnSpPr>
        <p:spPr>
          <a:xfrm>
            <a:off x="2705871" y="1991439"/>
            <a:ext cx="11455" cy="39630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2949536" y="1991439"/>
            <a:ext cx="12819" cy="3971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362546" y="6432425"/>
            <a:ext cx="4114800" cy="365125"/>
          </a:xfrm>
        </p:spPr>
        <p:txBody>
          <a:bodyPr/>
          <a:lstStyle/>
          <a:p>
            <a:r>
              <a:rPr lang="cs-CZ" dirty="0" smtClean="0"/>
              <a:t>ÚŘEDNÍ </a:t>
            </a:r>
            <a:r>
              <a:rPr lang="cs-CZ" dirty="0"/>
              <a:t>DOK. </a:t>
            </a:r>
          </a:p>
        </p:txBody>
      </p:sp>
      <p:sp>
        <p:nvSpPr>
          <p:cNvPr id="66" name="Slide Number Placeholder 2"/>
          <p:cNvSpPr>
            <a:spLocks noGrp="1"/>
          </p:cNvSpPr>
          <p:nvPr>
            <p:ph type="sldNum" sz="quarter" idx="12"/>
          </p:nvPr>
        </p:nvSpPr>
        <p:spPr>
          <a:xfrm>
            <a:off x="11604660" y="6500938"/>
            <a:ext cx="444925" cy="365125"/>
          </a:xfrm>
        </p:spPr>
        <p:txBody>
          <a:bodyPr/>
          <a:lstStyle/>
          <a:p>
            <a:r>
              <a:rPr lang="cs-CZ" dirty="0"/>
              <a:t>49</a:t>
            </a:r>
          </a:p>
        </p:txBody>
      </p:sp>
      <p:sp>
        <p:nvSpPr>
          <p:cNvPr id="65" name="TextBox 64"/>
          <p:cNvSpPr txBox="1"/>
          <p:nvPr/>
        </p:nvSpPr>
        <p:spPr>
          <a:xfrm>
            <a:off x="1001674" y="703870"/>
            <a:ext cx="1085630" cy="3231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1. Všichni obchodníci pořádají o číslo </a:t>
            </a:r>
            <a:r>
              <a:rPr lang="cs-CZ" sz="750" b="1" dirty="0" smtClean="0"/>
              <a:t>EORI.</a:t>
            </a:r>
            <a:endParaRPr lang="cs-CZ" sz="750" b="1" dirty="0"/>
          </a:p>
        </p:txBody>
      </p:sp>
      <p:cxnSp>
        <p:nvCxnSpPr>
          <p:cNvPr id="81" name="Straight Arrow Connector 80"/>
          <p:cNvCxnSpPr/>
          <p:nvPr/>
        </p:nvCxnSpPr>
        <p:spPr>
          <a:xfrm>
            <a:off x="2079393" y="1589538"/>
            <a:ext cx="2159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06505" y="1296823"/>
            <a:ext cx="1075604" cy="784830"/>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2. Obstarejte si agenta nebo požádejte o průkaz CHIEF, abyste mohli podat vývozní celní prohlášení </a:t>
            </a:r>
            <a:r>
              <a:rPr lang="cs-CZ" sz="750" b="1" dirty="0" smtClean="0"/>
              <a:t>sami.</a:t>
            </a:r>
            <a:endParaRPr lang="cs-CZ" sz="750" b="1" dirty="0"/>
          </a:p>
        </p:txBody>
      </p:sp>
      <p:cxnSp>
        <p:nvCxnSpPr>
          <p:cNvPr id="74" name="Straight Arrow Connector 73"/>
          <p:cNvCxnSpPr/>
          <p:nvPr/>
        </p:nvCxnSpPr>
        <p:spPr>
          <a:xfrm flipV="1">
            <a:off x="4700261" y="1383914"/>
            <a:ext cx="146079" cy="153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5" idx="2"/>
            <a:endCxn id="73" idx="0"/>
          </p:cNvCxnSpPr>
          <p:nvPr/>
        </p:nvCxnSpPr>
        <p:spPr>
          <a:xfrm flipH="1">
            <a:off x="1544307" y="1027035"/>
            <a:ext cx="182" cy="2697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11212643" y="3973874"/>
            <a:ext cx="7495" cy="17764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1" name="Table 90"/>
          <p:cNvGraphicFramePr>
            <a:graphicFrameLocks noGrp="1"/>
          </p:cNvGraphicFramePr>
          <p:nvPr>
            <p:extLst>
              <p:ext uri="{D42A27DB-BD31-4B8C-83A1-F6EECF244321}">
                <p14:modId xmlns:p14="http://schemas.microsoft.com/office/powerpoint/2010/main" val="3509758014"/>
              </p:ext>
            </p:extLst>
          </p:nvPr>
        </p:nvGraphicFramePr>
        <p:xfrm>
          <a:off x="1059016" y="4612498"/>
          <a:ext cx="1441139" cy="1230905"/>
        </p:xfrm>
        <a:graphic>
          <a:graphicData uri="http://schemas.openxmlformats.org/drawingml/2006/table">
            <a:tbl>
              <a:tblPr firstRow="1" bandRow="1">
                <a:tableStyleId>{073A0DAA-6AF3-43AB-8588-CEC1D06C72B9}</a:tableStyleId>
              </a:tblPr>
              <a:tblGrid>
                <a:gridCol w="443962">
                  <a:extLst>
                    <a:ext uri="{9D8B030D-6E8A-4147-A177-3AD203B41FA5}">
                      <a16:colId xmlns="" xmlns:a16="http://schemas.microsoft.com/office/drawing/2014/main" val="20000"/>
                    </a:ext>
                  </a:extLst>
                </a:gridCol>
                <a:gridCol w="997177">
                  <a:extLst>
                    <a:ext uri="{9D8B030D-6E8A-4147-A177-3AD203B41FA5}">
                      <a16:colId xmlns="" xmlns:a16="http://schemas.microsoft.com/office/drawing/2014/main" val="20001"/>
                    </a:ext>
                  </a:extLst>
                </a:gridCol>
              </a:tblGrid>
              <a:tr h="299402">
                <a:tc gridSpan="2">
                  <a:txBody>
                    <a:bodyPr/>
                    <a:lstStyle/>
                    <a:p>
                      <a:pPr algn="ctr"/>
                      <a:r>
                        <a:rPr lang="cs-CZ" sz="1600" noProof="0" dirty="0"/>
                        <a:t>VYSVĚTLIVKY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363370">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529865">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92" name="Straight Arrow Connector 91"/>
          <p:cNvCxnSpPr/>
          <p:nvPr/>
        </p:nvCxnSpPr>
        <p:spPr>
          <a:xfrm>
            <a:off x="1098636" y="5137463"/>
            <a:ext cx="369139" cy="3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098636" y="5591243"/>
            <a:ext cx="354822" cy="49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96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338" y="3330071"/>
            <a:ext cx="9033862" cy="2212508"/>
          </a:xfrm>
        </p:spPr>
        <p:txBody>
          <a:bodyPr>
            <a:normAutofit fontScale="90000"/>
          </a:bodyPr>
          <a:lstStyle/>
          <a:p>
            <a:pPr algn="l"/>
            <a:r>
              <a:rPr lang="cs-CZ" sz="2700" b="1" dirty="0"/>
              <a:t>Zahájení dovozu</a:t>
            </a: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3600" b="1" dirty="0">
                <a:latin typeface="+mn-lt"/>
              </a:rPr>
              <a:t/>
            </a:r>
            <a:br>
              <a:rPr lang="cs-CZ" sz="3600" b="1" dirty="0">
                <a:latin typeface="+mn-lt"/>
              </a:rPr>
            </a:br>
            <a:r>
              <a:rPr lang="cs-CZ" sz="4000" b="1" dirty="0">
                <a:latin typeface="+mn-lt"/>
              </a:rPr>
              <a:t/>
            </a:r>
            <a:br>
              <a:rPr lang="cs-CZ" sz="4000" b="1" dirty="0">
                <a:latin typeface="+mn-lt"/>
              </a:rPr>
            </a:br>
            <a:r>
              <a:rPr lang="cs-CZ" sz="2000" dirty="0">
                <a:latin typeface="+mn-lt"/>
              </a:rPr>
              <a:t>Kroky před zahájením dovozu – registrace a administrativní postupy</a:t>
            </a:r>
            <a:r>
              <a:rPr lang="cs-CZ" sz="2000" b="1" dirty="0">
                <a:latin typeface="+mn-lt"/>
              </a:rPr>
              <a:t/>
            </a:r>
            <a:br>
              <a:rPr lang="cs-CZ" sz="2000" b="1" dirty="0">
                <a:latin typeface="+mn-lt"/>
              </a:rPr>
            </a:br>
            <a:r>
              <a:rPr lang="cs-CZ" sz="2000" b="1" dirty="0">
                <a:latin typeface="+mn-lt"/>
              </a:rPr>
              <a:t>– tyto snímky obsahují následující informace:</a:t>
            </a:r>
            <a:br>
              <a:rPr lang="cs-CZ" sz="2000" b="1" dirty="0">
                <a:latin typeface="+mn-lt"/>
              </a:rPr>
            </a:br>
            <a:r>
              <a:rPr lang="cs-CZ" sz="2000" b="1" dirty="0">
                <a:latin typeface="+mn-lt"/>
              </a:rPr>
              <a:t/>
            </a:r>
            <a:br>
              <a:rPr lang="cs-CZ" sz="2000" b="1" dirty="0">
                <a:latin typeface="+mn-lt"/>
              </a:rPr>
            </a:br>
            <a:r>
              <a:rPr lang="cs-CZ" sz="2000" dirty="0">
                <a:latin typeface="+mn-lt"/>
              </a:rPr>
              <a:t>1. Co je registrační a identifikační číslo hospodářského subjektu (EORI) a proč je to </a:t>
            </a:r>
            <a:r>
              <a:rPr lang="cs-CZ" sz="2000" dirty="0" smtClean="0">
                <a:latin typeface="+mn-lt"/>
              </a:rPr>
              <a:t>zapotřebí.</a:t>
            </a:r>
            <a:r>
              <a:rPr lang="cs-CZ" sz="2000" dirty="0" smtClean="0">
                <a:latin typeface="+mn-lt"/>
                <a:cs typeface="Arial" panose="020B0604020202020204" pitchFamily="34" charset="0"/>
              </a:rPr>
              <a:t/>
            </a:r>
            <a:br>
              <a:rPr lang="cs-CZ" sz="2000" dirty="0" smtClean="0">
                <a:latin typeface="+mn-lt"/>
                <a:cs typeface="Arial" panose="020B0604020202020204" pitchFamily="34" charset="0"/>
              </a:rPr>
            </a:br>
            <a:r>
              <a:rPr lang="cs-CZ" sz="2000" dirty="0" smtClean="0">
                <a:latin typeface="+mn-lt"/>
                <a:cs typeface="Arial" panose="020B0604020202020204" pitchFamily="34" charset="0"/>
              </a:rPr>
              <a:t>2</a:t>
            </a:r>
            <a:r>
              <a:rPr lang="cs-CZ" sz="2000" dirty="0">
                <a:latin typeface="+mn-lt"/>
                <a:cs typeface="Arial" panose="020B0604020202020204" pitchFamily="34" charset="0"/>
              </a:rPr>
              <a:t>. Předběžné oznámení určitého zboží </a:t>
            </a:r>
            <a:r>
              <a:rPr lang="cs-CZ" sz="2000" dirty="0" smtClean="0">
                <a:latin typeface="+mn-lt"/>
                <a:cs typeface="Arial" panose="020B0604020202020204" pitchFamily="34" charset="0"/>
              </a:rPr>
              <a:t>– </a:t>
            </a:r>
            <a:r>
              <a:rPr lang="cs-CZ" sz="2000" dirty="0">
                <a:latin typeface="+mn-lt"/>
                <a:cs typeface="Arial" panose="020B0604020202020204" pitchFamily="34" charset="0"/>
              </a:rPr>
              <a:t>např. agropotraviny, rostliny atd.</a:t>
            </a:r>
            <a:br>
              <a:rPr lang="cs-CZ" sz="2000" dirty="0">
                <a:latin typeface="+mn-lt"/>
                <a:cs typeface="Arial" panose="020B0604020202020204" pitchFamily="34" charset="0"/>
              </a:rPr>
            </a:br>
            <a:r>
              <a:rPr lang="cs-CZ" sz="2000" dirty="0">
                <a:latin typeface="+mn-lt"/>
                <a:cs typeface="Arial" panose="020B0604020202020204" pitchFamily="34" charset="0"/>
              </a:rPr>
              <a:t>3. Určení pohraničních lokalit Spojeného království pro dovoz jednotlivých kategorií zboží</a:t>
            </a:r>
            <a:br>
              <a:rPr lang="cs-CZ" sz="2000" dirty="0">
                <a:latin typeface="+mn-lt"/>
                <a:cs typeface="Arial" panose="020B0604020202020204" pitchFamily="34" charset="0"/>
              </a:rPr>
            </a:br>
            <a:r>
              <a:rPr lang="cs-CZ" sz="2000" dirty="0">
                <a:latin typeface="+mn-lt"/>
                <a:cs typeface="Arial" panose="020B0604020202020204" pitchFamily="34" charset="0"/>
              </a:rPr>
              <a:t>4. Představení a certifikace jednotlivých kategorií zboží</a:t>
            </a:r>
            <a:br>
              <a:rPr lang="cs-CZ" sz="2000" dirty="0">
                <a:latin typeface="+mn-lt"/>
                <a:cs typeface="Arial" panose="020B0604020202020204" pitchFamily="34" charset="0"/>
              </a:rPr>
            </a:br>
            <a:r>
              <a:rPr lang="cs-CZ" sz="2000" dirty="0">
                <a:latin typeface="+mn-lt"/>
                <a:cs typeface="Arial" panose="020B0604020202020204" pitchFamily="34" charset="0"/>
              </a:rPr>
              <a:t>5. Role celního agenta</a:t>
            </a:r>
            <a:br>
              <a:rPr lang="cs-CZ" sz="2000" dirty="0">
                <a:latin typeface="+mn-lt"/>
                <a:cs typeface="Arial" panose="020B0604020202020204" pitchFamily="34" charset="0"/>
              </a:rPr>
            </a:br>
            <a:r>
              <a:rPr lang="cs-CZ" sz="2000" dirty="0">
                <a:latin typeface="+mn-lt"/>
                <a:cs typeface="Arial" panose="020B0604020202020204" pitchFamily="34" charset="0"/>
              </a:rPr>
              <a:t>6. Přechodná zjednodušená opatření pro dovozy do Spojeného království</a:t>
            </a:r>
            <a:br>
              <a:rPr lang="cs-CZ" sz="2000" dirty="0">
                <a:latin typeface="+mn-lt"/>
                <a:cs typeface="Arial" panose="020B0604020202020204" pitchFamily="34" charset="0"/>
              </a:rPr>
            </a:br>
            <a:r>
              <a:rPr lang="cs-CZ" sz="2000" dirty="0">
                <a:latin typeface="+mn-lt"/>
                <a:cs typeface="Arial" panose="020B0604020202020204" pitchFamily="34" charset="0"/>
              </a:rPr>
              <a:t>7. Zásahy při příchodu ze strany celní stráže (Border Force) Spojeného </a:t>
            </a:r>
            <a:r>
              <a:rPr lang="cs-CZ" sz="2000" dirty="0" smtClean="0">
                <a:latin typeface="+mn-lt"/>
                <a:cs typeface="Arial" panose="020B0604020202020204" pitchFamily="34" charset="0"/>
              </a:rPr>
              <a:t>království.</a:t>
            </a:r>
            <a:r>
              <a:rPr lang="cs-CZ" sz="2000" dirty="0">
                <a:latin typeface="+mn-lt"/>
                <a:cs typeface="Arial" panose="020B0604020202020204" pitchFamily="34" charset="0"/>
              </a:rPr>
              <a:t/>
            </a:r>
            <a:br>
              <a:rPr lang="cs-CZ" sz="2000" dirty="0">
                <a:latin typeface="+mn-lt"/>
                <a:cs typeface="Arial" panose="020B0604020202020204" pitchFamily="34" charset="0"/>
              </a:rPr>
            </a:br>
            <a:endParaRPr lang="cs-CZ"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cs-CZ" smtClean="0"/>
              <a:t>5</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70357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527761" y="1901436"/>
            <a:ext cx="6434681" cy="2646878"/>
          </a:xfrm>
          <a:prstGeom prst="rect">
            <a:avLst/>
          </a:prstGeom>
          <a:noFill/>
        </p:spPr>
        <p:txBody>
          <a:bodyPr wrap="square" lIns="91440" tIns="45720" rIns="91440" bIns="45720">
            <a:spAutoFit/>
          </a:bodyPr>
          <a:lstStyle/>
          <a:p>
            <a:pPr algn="ctr"/>
            <a:r>
              <a:rPr lang="cs-CZ"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ext uri="{D42A27DB-BD31-4B8C-83A1-F6EECF244321}">
                <p14:modId xmlns:p14="http://schemas.microsoft.com/office/powerpoint/2010/main" val="2140674949"/>
              </p:ext>
            </p:extLst>
          </p:nvPr>
        </p:nvGraphicFramePr>
        <p:xfrm>
          <a:off x="0" y="308623"/>
          <a:ext cx="12130481" cy="6540155"/>
        </p:xfrm>
        <a:graphic>
          <a:graphicData uri="http://schemas.openxmlformats.org/drawingml/2006/table">
            <a:tbl>
              <a:tblPr firstRow="1" bandRow="1">
                <a:tableStyleId>{5C22544A-7EE6-4342-B048-85BDC9FD1C3A}</a:tableStyleId>
              </a:tblPr>
              <a:tblGrid>
                <a:gridCol w="985866">
                  <a:extLst>
                    <a:ext uri="{9D8B030D-6E8A-4147-A177-3AD203B41FA5}">
                      <a16:colId xmlns="" xmlns:a16="http://schemas.microsoft.com/office/drawing/2014/main" val="20000"/>
                    </a:ext>
                  </a:extLst>
                </a:gridCol>
                <a:gridCol w="11144615">
                  <a:extLst>
                    <a:ext uri="{9D8B030D-6E8A-4147-A177-3AD203B41FA5}">
                      <a16:colId xmlns="" xmlns:a16="http://schemas.microsoft.com/office/drawing/2014/main" val="20001"/>
                    </a:ext>
                  </a:extLst>
                </a:gridCol>
              </a:tblGrid>
              <a:tr h="352120">
                <a:tc gridSpan="2">
                  <a:txBody>
                    <a:bodyPr/>
                    <a:lstStyle/>
                    <a:p>
                      <a:endParaRPr lang="cs-CZ" altLang="en-GB" sz="800" noProof="0" dirty="0"/>
                    </a:p>
                  </a:txBody>
                  <a:tcPr/>
                </a:tc>
                <a:tc hMerge="1">
                  <a:txBody>
                    <a:bodyPr/>
                    <a:lstStyle/>
                    <a:p>
                      <a:endParaRPr lang="en-GB" altLang="en-GB" sz="1200" dirty="0"/>
                    </a:p>
                  </a:txBody>
                  <a:tcPr/>
                </a:tc>
                <a:extLst>
                  <a:ext uri="{0D108BD9-81ED-4DB2-BD59-A6C34878D82A}">
                    <a16:rowId xmlns="" xmlns:a16="http://schemas.microsoft.com/office/drawing/2014/main" val="10000"/>
                  </a:ext>
                </a:extLst>
              </a:tr>
              <a:tr h="1360289">
                <a:tc>
                  <a:txBody>
                    <a:bodyPr/>
                    <a:lstStyle/>
                    <a:p>
                      <a:r>
                        <a:rPr lang="cs-CZ" altLang="en-GB" sz="900" b="1" noProof="0" dirty="0"/>
                        <a:t>VÝVOZCE / URČENÝ ZÁSTUPCE</a:t>
                      </a:r>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852054">
                <a:tc>
                  <a:txBody>
                    <a:bodyPr/>
                    <a:lstStyle/>
                    <a:p>
                      <a:pPr algn="ctr"/>
                      <a:r>
                        <a:rPr lang="cs-CZ" altLang="en-GB" sz="800" b="1" noProof="0" dirty="0"/>
                        <a:t>PŘEPRAVNÍ SPOLEČNOST</a:t>
                      </a:r>
                      <a:endParaRPr lang="cs-CZ" altLang="en-GB" sz="800" b="1" kern="1200" noProof="0" dirty="0">
                        <a:solidFill>
                          <a:schemeClr val="dk1"/>
                        </a:solidFill>
                        <a:latin typeface="+mn-lt"/>
                        <a:ea typeface="+mn-ea"/>
                        <a:cs typeface="+mn-cs"/>
                      </a:endParaRPr>
                    </a:p>
                  </a:txBody>
                  <a:tcPr>
                    <a:solidFill>
                      <a:schemeClr val="accent1">
                        <a:lumMod val="60000"/>
                        <a:lumOff val="40000"/>
                      </a:schemeClr>
                    </a:solidFill>
                  </a:tcPr>
                </a:tc>
                <a:tc>
                  <a:txBody>
                    <a:bodyPr/>
                    <a:lstStyle/>
                    <a:p>
                      <a:r>
                        <a:rPr lang="cs-CZ" altLang="en-GB" sz="800" b="1" noProof="0" dirty="0"/>
                        <a:t> </a:t>
                      </a:r>
                    </a:p>
                  </a:txBody>
                  <a:tcPr/>
                </a:tc>
                <a:extLst>
                  <a:ext uri="{0D108BD9-81ED-4DB2-BD59-A6C34878D82A}">
                    <a16:rowId xmlns="" xmlns:a16="http://schemas.microsoft.com/office/drawing/2014/main" val="10002"/>
                  </a:ext>
                </a:extLst>
              </a:tr>
              <a:tr h="2428745">
                <a:tc>
                  <a:txBody>
                    <a:bodyPr/>
                    <a:lstStyle/>
                    <a:p>
                      <a:pPr algn="ctr"/>
                      <a:endParaRPr lang="cs-CZ" altLang="en-GB" sz="1100" b="1" baseline="0" noProof="0" dirty="0"/>
                    </a:p>
                    <a:p>
                      <a:pPr algn="ctr"/>
                      <a:endParaRPr lang="cs-CZ" altLang="en-GB" sz="1100" b="1" baseline="0" noProof="0" dirty="0"/>
                    </a:p>
                    <a:p>
                      <a:pPr algn="ctr"/>
                      <a:endParaRPr lang="cs-CZ" altLang="en-GB" sz="1100" b="1" baseline="0" noProof="0" dirty="0"/>
                    </a:p>
                    <a:p>
                      <a:pPr marL="0" algn="ctr" defTabSz="914400" rtl="0" eaLnBrk="1" latinLnBrk="0" hangingPunct="1"/>
                      <a:r>
                        <a:rPr lang="cs-CZ" altLang="en-GB" sz="800" b="1" kern="1200" noProof="0" dirty="0">
                          <a:solidFill>
                            <a:schemeClr val="dk1"/>
                          </a:solidFill>
                          <a:latin typeface="+mn-lt"/>
                          <a:ea typeface="+mn-ea"/>
                          <a:cs typeface="+mn-cs"/>
                        </a:rPr>
                        <a:t>PROVOZOVATEL PŘÍSTAVU / TRAJEKTU</a:t>
                      </a:r>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1050" b="1" noProof="0" dirty="0">
                        <a:solidFill>
                          <a:srgbClr val="FF0000"/>
                        </a:solidFill>
                      </a:endParaRPr>
                    </a:p>
                  </a:txBody>
                  <a:tcPr/>
                </a:tc>
                <a:extLst>
                  <a:ext uri="{0D108BD9-81ED-4DB2-BD59-A6C34878D82A}">
                    <a16:rowId xmlns="" xmlns:a16="http://schemas.microsoft.com/office/drawing/2014/main" val="10003"/>
                  </a:ext>
                </a:extLst>
              </a:tr>
              <a:tr h="15469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altLang="en-GB" sz="1100" b="1" noProof="0" dirty="0"/>
                    </a:p>
                    <a:p>
                      <a:pPr marL="0" marR="0" indent="0" algn="ctr"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endParaRPr lang="cs-CZ" altLang="en-GB" sz="800" b="1" kern="1200" noProof="0" dirty="0">
                        <a:solidFill>
                          <a:schemeClr val="dk1"/>
                        </a:solidFill>
                        <a:latin typeface="+mn-lt"/>
                        <a:ea typeface="+mn-ea"/>
                        <a:cs typeface="+mn-cs"/>
                      </a:endParaRP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4"/>
                  </a:ext>
                </a:extLst>
              </a:tr>
            </a:tbl>
          </a:graphicData>
        </a:graphic>
      </p:graphicFrame>
      <p:cxnSp>
        <p:nvCxnSpPr>
          <p:cNvPr id="103" name="Straight Arrow Connector 102"/>
          <p:cNvCxnSpPr/>
          <p:nvPr/>
        </p:nvCxnSpPr>
        <p:spPr>
          <a:xfrm>
            <a:off x="2825698" y="1320424"/>
            <a:ext cx="216711" cy="133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1427942" y="1004853"/>
            <a:ext cx="8088" cy="2285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169058" y="2313543"/>
            <a:ext cx="693066" cy="517047"/>
          </a:xfrm>
          <a:prstGeom prst="rect">
            <a:avLst/>
          </a:prstGeom>
        </p:spPr>
      </p:pic>
      <p:pic>
        <p:nvPicPr>
          <p:cNvPr id="11" name="Picture 10"/>
          <p:cNvPicPr>
            <a:picLocks noChangeAspect="1"/>
          </p:cNvPicPr>
          <p:nvPr/>
        </p:nvPicPr>
        <p:blipFill>
          <a:blip r:embed="rId3"/>
          <a:stretch>
            <a:fillRect/>
          </a:stretch>
        </p:blipFill>
        <p:spPr>
          <a:xfrm>
            <a:off x="101184" y="1187421"/>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 y="5648407"/>
            <a:ext cx="849020" cy="840717"/>
          </a:xfrm>
          <a:prstGeom prst="rect">
            <a:avLst/>
          </a:prstGeom>
          <a:solidFill>
            <a:schemeClr val="accent6">
              <a:lumMod val="60000"/>
              <a:lumOff val="40000"/>
            </a:schemeClr>
          </a:solidFill>
        </p:spPr>
      </p:pic>
      <p:sp>
        <p:nvSpPr>
          <p:cNvPr id="51" name="Right Arrow 50"/>
          <p:cNvSpPr/>
          <p:nvPr/>
        </p:nvSpPr>
        <p:spPr>
          <a:xfrm>
            <a:off x="7554031" y="171062"/>
            <a:ext cx="2711576"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V Doveru</a:t>
            </a:r>
          </a:p>
        </p:txBody>
      </p:sp>
      <p:sp>
        <p:nvSpPr>
          <p:cNvPr id="50" name="Right Arrow 49"/>
          <p:cNvSpPr/>
          <p:nvPr/>
        </p:nvSpPr>
        <p:spPr>
          <a:xfrm>
            <a:off x="5805308" y="169704"/>
            <a:ext cx="1759405" cy="63006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 DEP nebo schváleném místě</a:t>
            </a:r>
          </a:p>
        </p:txBody>
      </p:sp>
      <p:sp>
        <p:nvSpPr>
          <p:cNvPr id="48" name="Right Arrow 47"/>
          <p:cNvSpPr/>
          <p:nvPr/>
        </p:nvSpPr>
        <p:spPr>
          <a:xfrm>
            <a:off x="990600" y="179905"/>
            <a:ext cx="4814707" cy="59968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Před odjezdem</a:t>
            </a:r>
          </a:p>
        </p:txBody>
      </p:sp>
      <p:cxnSp>
        <p:nvCxnSpPr>
          <p:cNvPr id="55" name="Straight Connector 54"/>
          <p:cNvCxnSpPr/>
          <p:nvPr/>
        </p:nvCxnSpPr>
        <p:spPr>
          <a:xfrm flipH="1">
            <a:off x="5745894" y="653069"/>
            <a:ext cx="6109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7549937" y="622321"/>
            <a:ext cx="1477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65608" y="677955"/>
            <a:ext cx="31912" cy="6200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287175" y="692984"/>
            <a:ext cx="1497104" cy="1315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750" b="1" dirty="0">
                <a:solidFill>
                  <a:schemeClr val="tx1"/>
                </a:solidFill>
              </a:rPr>
              <a:t>7. Informuje přepravní společnost nebo řidiče, že;</a:t>
            </a:r>
          </a:p>
          <a:p>
            <a:pPr algn="ctr"/>
            <a:r>
              <a:rPr lang="cs-CZ" altLang="en-GB" sz="750" b="1" dirty="0">
                <a:solidFill>
                  <a:schemeClr val="tx1"/>
                </a:solidFill>
              </a:rPr>
              <a:t>bylo uděleno povolení P2P a může pokračovat do přístavu nebo;</a:t>
            </a:r>
          </a:p>
          <a:p>
            <a:pPr algn="ctr"/>
            <a:r>
              <a:rPr lang="cs-CZ" altLang="en-GB" sz="750" b="1" dirty="0">
                <a:solidFill>
                  <a:schemeClr val="tx1"/>
                </a:solidFill>
              </a:rPr>
              <a:t>povolení P2P nebylo uděleno a zboží musí být předloženo v určeném místě pro vývoz (DEP) </a:t>
            </a:r>
          </a:p>
          <a:p>
            <a:pPr algn="ctr"/>
            <a:r>
              <a:rPr lang="cs-CZ" altLang="en-GB" sz="750" b="1" dirty="0">
                <a:solidFill>
                  <a:prstClr val="black"/>
                </a:solidFill>
              </a:rPr>
              <a:t>Obchodník / Agent možná musí předložit další dokumenty, než bude uděleno povolení </a:t>
            </a:r>
            <a:r>
              <a:rPr lang="cs-CZ" altLang="en-GB" sz="750" b="1" dirty="0" smtClean="0">
                <a:solidFill>
                  <a:prstClr val="black"/>
                </a:solidFill>
              </a:rPr>
              <a:t>P2P.</a:t>
            </a:r>
            <a:endParaRPr lang="cs-CZ" altLang="en-GB" sz="750" b="1" dirty="0">
              <a:solidFill>
                <a:srgbClr val="FF0000"/>
              </a:solidFill>
            </a:endParaRPr>
          </a:p>
        </p:txBody>
      </p:sp>
      <p:cxnSp>
        <p:nvCxnSpPr>
          <p:cNvPr id="72" name="Straight Arrow Connector 71"/>
          <p:cNvCxnSpPr>
            <a:endCxn id="77" idx="0"/>
          </p:cNvCxnSpPr>
          <p:nvPr/>
        </p:nvCxnSpPr>
        <p:spPr>
          <a:xfrm>
            <a:off x="5103573" y="1996500"/>
            <a:ext cx="5295" cy="2115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52" y="3805814"/>
            <a:ext cx="757128" cy="711518"/>
          </a:xfrm>
          <a:prstGeom prst="rect">
            <a:avLst/>
          </a:prstGeom>
        </p:spPr>
      </p:pic>
      <p:sp>
        <p:nvSpPr>
          <p:cNvPr id="119" name="Right Arrow 118"/>
          <p:cNvSpPr/>
          <p:nvPr/>
        </p:nvSpPr>
        <p:spPr>
          <a:xfrm>
            <a:off x="10265608" y="187809"/>
            <a:ext cx="1776540"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Odjezd trajektu</a:t>
            </a:r>
          </a:p>
        </p:txBody>
      </p:sp>
      <p:sp>
        <p:nvSpPr>
          <p:cNvPr id="61" name="Title 1"/>
          <p:cNvSpPr txBox="1">
            <a:spLocks/>
          </p:cNvSpPr>
          <p:nvPr/>
        </p:nvSpPr>
        <p:spPr>
          <a:xfrm>
            <a:off x="61518" y="-53234"/>
            <a:ext cx="8711019"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en-GB" sz="1400" b="1" dirty="0">
                <a:solidFill>
                  <a:prstClr val="black"/>
                </a:solidFill>
                <a:latin typeface="+mn-lt"/>
              </a:rPr>
              <a:t>1. den v případě scénáře bez dohody - Odchozí nákladní doprava – sousedící kontroly – z Doveru do </a:t>
            </a:r>
            <a:r>
              <a:rPr lang="cs-CZ" sz="1400" b="1" dirty="0">
                <a:solidFill>
                  <a:prstClr val="black"/>
                </a:solidFill>
                <a:latin typeface="+mn-lt"/>
              </a:rPr>
              <a:t>Calais/Dunkirku</a:t>
            </a:r>
            <a:endParaRPr lang="cs-CZ" altLang="en-GB" sz="1400" b="1" u="sng" dirty="0">
              <a:solidFill>
                <a:srgbClr val="FF0000"/>
              </a:solidFill>
              <a:latin typeface="+mn-lt"/>
            </a:endParaRPr>
          </a:p>
        </p:txBody>
      </p:sp>
      <p:sp>
        <p:nvSpPr>
          <p:cNvPr id="52" name="Rectangle 51"/>
          <p:cNvSpPr/>
          <p:nvPr/>
        </p:nvSpPr>
        <p:spPr>
          <a:xfrm>
            <a:off x="10578874" y="5618046"/>
            <a:ext cx="1217929" cy="67532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13. IT systém úřadu HMRC se automaticky aktualizuje dle aktuálního statutu opuštění. </a:t>
            </a:r>
          </a:p>
        </p:txBody>
      </p:sp>
      <p:sp>
        <p:nvSpPr>
          <p:cNvPr id="46" name="Rectangle 45"/>
          <p:cNvSpPr/>
          <p:nvPr/>
        </p:nvSpPr>
        <p:spPr>
          <a:xfrm>
            <a:off x="3721211" y="5609548"/>
            <a:ext cx="980672" cy="89509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 6. IT systém úřadu HMRC zpracuje prohlášení a rozhodne, zda je uděleno povolení k dalšímu postupu (P2P)</a:t>
            </a:r>
            <a:r>
              <a:rPr lang="cs-CZ" sz="800" b="1" dirty="0">
                <a:solidFill>
                  <a:schemeClr val="tx1"/>
                </a:solidFill>
              </a:rPr>
              <a:t>. </a:t>
            </a:r>
            <a:endParaRPr lang="cs-CZ" altLang="en-GB" sz="800" b="1" dirty="0">
              <a:solidFill>
                <a:schemeClr val="tx1"/>
              </a:solidFill>
            </a:endParaRPr>
          </a:p>
        </p:txBody>
      </p:sp>
      <p:sp>
        <p:nvSpPr>
          <p:cNvPr id="77" name="Rectangle 76"/>
          <p:cNvSpPr/>
          <p:nvPr/>
        </p:nvSpPr>
        <p:spPr>
          <a:xfrm>
            <a:off x="4616097" y="2208035"/>
            <a:ext cx="985541" cy="52443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8. Vyzvedne zboží. Pokračuje dle pokynů </a:t>
            </a:r>
            <a:r>
              <a:rPr lang="cs-CZ" altLang="en-GB" sz="800" b="1" dirty="0" smtClean="0">
                <a:solidFill>
                  <a:schemeClr val="tx1"/>
                </a:solidFill>
              </a:rPr>
              <a:t>.</a:t>
            </a:r>
            <a:endParaRPr lang="cs-CZ" altLang="en-GB" sz="800" b="1" dirty="0">
              <a:solidFill>
                <a:schemeClr val="tx1"/>
              </a:solidFill>
            </a:endParaRPr>
          </a:p>
        </p:txBody>
      </p:sp>
      <p:cxnSp>
        <p:nvCxnSpPr>
          <p:cNvPr id="80" name="Straight Arrow Connector 79"/>
          <p:cNvCxnSpPr/>
          <p:nvPr/>
        </p:nvCxnSpPr>
        <p:spPr>
          <a:xfrm>
            <a:off x="3953198" y="1901436"/>
            <a:ext cx="16236" cy="3708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701791" y="3394707"/>
            <a:ext cx="987200" cy="52431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12. Odjezd trajektu. </a:t>
            </a:r>
          </a:p>
        </p:txBody>
      </p:sp>
      <p:cxnSp>
        <p:nvCxnSpPr>
          <p:cNvPr id="76" name="Straight Arrow Connector 75"/>
          <p:cNvCxnSpPr>
            <a:stCxn id="77" idx="3"/>
            <a:endCxn id="109" idx="1"/>
          </p:cNvCxnSpPr>
          <p:nvPr/>
        </p:nvCxnSpPr>
        <p:spPr>
          <a:xfrm flipV="1">
            <a:off x="5601638" y="2464972"/>
            <a:ext cx="2314972" cy="52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877574" y="5437674"/>
            <a:ext cx="1637686" cy="120779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9. </a:t>
            </a:r>
            <a:r>
              <a:rPr lang="pt-BR" sz="800" b="1" dirty="0">
                <a:solidFill>
                  <a:schemeClr val="tx1"/>
                </a:solidFill>
              </a:rPr>
              <a:t>Zboží dorazí </a:t>
            </a:r>
            <a:r>
              <a:rPr lang="cs-CZ" sz="800" b="1" dirty="0" smtClean="0">
                <a:solidFill>
                  <a:schemeClr val="tx1"/>
                </a:solidFill>
              </a:rPr>
              <a:t>a </a:t>
            </a:r>
            <a:r>
              <a:rPr lang="cs-CZ" sz="800" b="1" dirty="0">
                <a:solidFill>
                  <a:schemeClr val="tx1"/>
                </a:solidFill>
              </a:rPr>
              <a:t>vláda (HMG) aktualizuje vývozní celní prohlášení </a:t>
            </a:r>
          </a:p>
          <a:p>
            <a:pPr marL="228600" indent="-228600" algn="ctr">
              <a:buAutoNum type="alphaLcParenR"/>
            </a:pPr>
            <a:r>
              <a:rPr lang="cs-CZ" sz="800" b="1" dirty="0">
                <a:solidFill>
                  <a:schemeClr val="tx1"/>
                </a:solidFill>
              </a:rPr>
              <a:t>Vláda může provádět příslušné kontroly a aktualizuje celní prohlášení dle </a:t>
            </a:r>
            <a:r>
              <a:rPr lang="cs-CZ" sz="800" b="1" dirty="0" smtClean="0">
                <a:solidFill>
                  <a:schemeClr val="tx1"/>
                </a:solidFill>
              </a:rPr>
              <a:t>výsledku.</a:t>
            </a:r>
            <a:endParaRPr lang="cs-CZ" sz="800" b="1" dirty="0">
              <a:solidFill>
                <a:schemeClr val="tx1"/>
              </a:solidFill>
            </a:endParaRPr>
          </a:p>
          <a:p>
            <a:pPr marL="228600" indent="-228600" algn="ctr">
              <a:buAutoNum type="alphaLcParenR"/>
            </a:pPr>
            <a:r>
              <a:rPr lang="cs-CZ" sz="800" b="1" dirty="0">
                <a:solidFill>
                  <a:schemeClr val="tx1"/>
                </a:solidFill>
              </a:rPr>
              <a:t>Jakmile je povolení P2P uděleno, propustí zboží k další cestě do </a:t>
            </a:r>
            <a:r>
              <a:rPr lang="cs-CZ" sz="800" b="1" dirty="0" smtClean="0">
                <a:solidFill>
                  <a:schemeClr val="tx1"/>
                </a:solidFill>
              </a:rPr>
              <a:t>přístavu.</a:t>
            </a:r>
            <a:endParaRPr lang="cs-CZ" sz="800" b="1" dirty="0">
              <a:solidFill>
                <a:schemeClr val="tx1"/>
              </a:solidFill>
            </a:endParaRPr>
          </a:p>
        </p:txBody>
      </p:sp>
      <p:cxnSp>
        <p:nvCxnSpPr>
          <p:cNvPr id="54" name="Straight Arrow Connector 53"/>
          <p:cNvCxnSpPr>
            <a:stCxn id="58" idx="3"/>
            <a:endCxn id="53" idx="1"/>
          </p:cNvCxnSpPr>
          <p:nvPr/>
        </p:nvCxnSpPr>
        <p:spPr>
          <a:xfrm>
            <a:off x="10166331" y="3656865"/>
            <a:ext cx="5354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14749" y="2370222"/>
            <a:ext cx="911158" cy="307777"/>
          </a:xfrm>
          <a:prstGeom prst="rect">
            <a:avLst/>
          </a:prstGeom>
          <a:solidFill>
            <a:schemeClr val="bg1"/>
          </a:solidFill>
        </p:spPr>
        <p:txBody>
          <a:bodyPr wrap="square" rtlCol="0">
            <a:spAutoFit/>
          </a:bodyPr>
          <a:lstStyle/>
          <a:p>
            <a:r>
              <a:rPr lang="cs-CZ" sz="700" b="1" dirty="0"/>
              <a:t>Povolení P2P uděleno</a:t>
            </a:r>
          </a:p>
        </p:txBody>
      </p:sp>
      <p:sp>
        <p:nvSpPr>
          <p:cNvPr id="58" name="Rectangle 57"/>
          <p:cNvSpPr/>
          <p:nvPr/>
        </p:nvSpPr>
        <p:spPr>
          <a:xfrm>
            <a:off x="8420142" y="3232125"/>
            <a:ext cx="1746189" cy="84948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b="1" dirty="0">
              <a:solidFill>
                <a:schemeClr val="tx1"/>
              </a:solidFill>
            </a:endParaRPr>
          </a:p>
          <a:p>
            <a:pPr algn="ctr"/>
            <a:r>
              <a:rPr lang="cs-CZ" sz="900" b="1" dirty="0">
                <a:solidFill>
                  <a:schemeClr val="tx1"/>
                </a:solidFill>
              </a:rPr>
              <a:t>10. Provede odbavení </a:t>
            </a:r>
          </a:p>
          <a:p>
            <a:pPr algn="ctr"/>
            <a:r>
              <a:rPr lang="cs-CZ" altLang="en-GB" sz="900" b="1" u="sng" dirty="0">
                <a:solidFill>
                  <a:schemeClr val="tx1"/>
                </a:solidFill>
              </a:rPr>
              <a:t>Doprovázené </a:t>
            </a:r>
            <a:r>
              <a:rPr lang="cs-CZ" altLang="en-GB" sz="900" b="1" dirty="0">
                <a:solidFill>
                  <a:schemeClr val="tx1"/>
                </a:solidFill>
              </a:rPr>
              <a:t>– Řidič přesune zboží na loď </a:t>
            </a:r>
            <a:r>
              <a:rPr lang="cs-CZ" altLang="en-GB" sz="900" b="1" dirty="0" smtClean="0">
                <a:solidFill>
                  <a:schemeClr val="tx1"/>
                </a:solidFill>
              </a:rPr>
              <a:t>.</a:t>
            </a:r>
            <a:endParaRPr lang="cs-CZ" altLang="en-GB" sz="900" b="1" dirty="0">
              <a:solidFill>
                <a:schemeClr val="tx1"/>
              </a:solidFill>
            </a:endParaRPr>
          </a:p>
          <a:p>
            <a:pPr algn="ctr"/>
            <a:r>
              <a:rPr lang="cs-CZ" altLang="en-GB" sz="900" b="1" u="sng" dirty="0">
                <a:solidFill>
                  <a:schemeClr val="tx1"/>
                </a:solidFill>
              </a:rPr>
              <a:t>Nedoprovázené </a:t>
            </a:r>
            <a:r>
              <a:rPr lang="cs-CZ" altLang="en-GB" sz="900" b="1" dirty="0">
                <a:solidFill>
                  <a:schemeClr val="tx1"/>
                </a:solidFill>
              </a:rPr>
              <a:t>– Řidič odveze přívěs na místo dle pokynů provozovatele </a:t>
            </a:r>
            <a:r>
              <a:rPr lang="cs-CZ" altLang="en-GB" sz="900" b="1" dirty="0" smtClean="0">
                <a:solidFill>
                  <a:schemeClr val="tx1"/>
                </a:solidFill>
              </a:rPr>
              <a:t>přístavu. </a:t>
            </a:r>
            <a:endParaRPr lang="cs-CZ" altLang="en-GB" sz="900" b="1" dirty="0">
              <a:solidFill>
                <a:schemeClr val="tx1"/>
              </a:solidFill>
            </a:endParaRPr>
          </a:p>
          <a:p>
            <a:endParaRPr lang="cs-CZ" sz="900" b="1" dirty="0">
              <a:solidFill>
                <a:schemeClr val="tx1"/>
              </a:solidFill>
            </a:endParaRPr>
          </a:p>
        </p:txBody>
      </p:sp>
      <p:cxnSp>
        <p:nvCxnSpPr>
          <p:cNvPr id="83" name="Straight Arrow Connector 82"/>
          <p:cNvCxnSpPr>
            <a:endCxn id="58" idx="0"/>
          </p:cNvCxnSpPr>
          <p:nvPr/>
        </p:nvCxnSpPr>
        <p:spPr>
          <a:xfrm>
            <a:off x="9293235" y="2682372"/>
            <a:ext cx="2" cy="5497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042409" y="685799"/>
            <a:ext cx="1194966" cy="131070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650" b="1" dirty="0">
                <a:solidFill>
                  <a:schemeClr val="tx1"/>
                </a:solidFill>
              </a:rPr>
              <a:t> 5. Vyplňte kombinované vývozní celní prohlášení / prohlášení bezpečnosti a zajištění (Výstupní souhrnné celní prohlášení), které vygeneruje číslo MRN </a:t>
            </a:r>
          </a:p>
          <a:p>
            <a:pPr algn="ctr">
              <a:buFont typeface="Arial" panose="020B0604020202020204" pitchFamily="34" charset="0"/>
              <a:buChar char="•"/>
            </a:pPr>
            <a:r>
              <a:rPr lang="pl-PL" sz="650" b="1" dirty="0">
                <a:solidFill>
                  <a:schemeClr val="tx1"/>
                </a:solidFill>
              </a:rPr>
              <a:t>Předložte příslušné dokumenty na podporu pohybu</a:t>
            </a:r>
            <a:r>
              <a:rPr lang="cs-CZ" sz="650" b="1" dirty="0">
                <a:solidFill>
                  <a:schemeClr val="tx1"/>
                </a:solidFill>
              </a:rPr>
              <a:t>. </a:t>
            </a:r>
          </a:p>
          <a:p>
            <a:pPr algn="ctr">
              <a:buFont typeface="Arial" panose="020B0604020202020204" pitchFamily="34" charset="0"/>
              <a:buChar char="•"/>
            </a:pPr>
            <a:r>
              <a:rPr lang="cs-CZ" sz="650" b="1" dirty="0">
                <a:solidFill>
                  <a:schemeClr val="tx1"/>
                </a:solidFill>
              </a:rPr>
              <a:t>Uveďte do celního prohlášení označení tahače nebo přívěsu, pokud je známo. </a:t>
            </a:r>
          </a:p>
        </p:txBody>
      </p:sp>
      <p:sp>
        <p:nvSpPr>
          <p:cNvPr id="67" name="Rectangle 66"/>
          <p:cNvSpPr/>
          <p:nvPr/>
        </p:nvSpPr>
        <p:spPr>
          <a:xfrm>
            <a:off x="10328596" y="685799"/>
            <a:ext cx="1763351" cy="134042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14. Pouze u zboží s podmíněným osvobozením od spotřební daně si zajistěte zprávu o úplném opuštění pomocí</a:t>
            </a:r>
          </a:p>
          <a:p>
            <a:pPr algn="ctr"/>
            <a:r>
              <a:rPr lang="cs-CZ" altLang="en-GB" sz="800" b="1" dirty="0">
                <a:solidFill>
                  <a:schemeClr val="tx1"/>
                </a:solidFill>
              </a:rPr>
              <a:t> </a:t>
            </a:r>
            <a:r>
              <a:rPr lang="cs-CZ" altLang="en-GB" sz="800" b="1" dirty="0" smtClean="0">
                <a:solidFill>
                  <a:schemeClr val="tx1"/>
                </a:solidFill>
              </a:rPr>
              <a:t>- </a:t>
            </a:r>
            <a:r>
              <a:rPr lang="cs-CZ" altLang="en-GB" sz="800" b="1" dirty="0">
                <a:solidFill>
                  <a:schemeClr val="tx1"/>
                </a:solidFill>
              </a:rPr>
              <a:t>Online podání nebo formulářů úřadu HMRC společně s dokladem  o vývozu</a:t>
            </a:r>
          </a:p>
          <a:p>
            <a:pPr algn="ctr"/>
            <a:r>
              <a:rPr lang="cs-CZ" altLang="en-GB" sz="800" b="1" dirty="0">
                <a:solidFill>
                  <a:schemeClr val="tx1"/>
                </a:solidFill>
              </a:rPr>
              <a:t>NEBO</a:t>
            </a:r>
          </a:p>
          <a:p>
            <a:pPr algn="ctr"/>
            <a:r>
              <a:rPr lang="cs-CZ" altLang="en-GB" sz="800" b="1" dirty="0">
                <a:solidFill>
                  <a:schemeClr val="tx1"/>
                </a:solidFill>
              </a:rPr>
              <a:t>- Pomocí prostředníka s příslušnými oprávněními IT systému HMRC pro příslušnou aktualizaci prohlášení. </a:t>
            </a:r>
          </a:p>
        </p:txBody>
      </p:sp>
      <p:sp>
        <p:nvSpPr>
          <p:cNvPr id="3" name="Slide Number Placeholder 2"/>
          <p:cNvSpPr>
            <a:spLocks noGrp="1"/>
          </p:cNvSpPr>
          <p:nvPr>
            <p:ph type="sldNum" sz="quarter" idx="12"/>
          </p:nvPr>
        </p:nvSpPr>
        <p:spPr>
          <a:xfrm>
            <a:off x="11604660" y="6500938"/>
            <a:ext cx="444925" cy="365125"/>
          </a:xfrm>
        </p:spPr>
        <p:txBody>
          <a:bodyPr/>
          <a:lstStyle/>
          <a:p>
            <a:fld id="{2A1B43A7-B04D-4CA7-A2FA-63912EBCB6E3}" type="slidenum">
              <a:rPr lang="cs-CZ" smtClean="0"/>
              <a:t>50</a:t>
            </a:fld>
            <a:endParaRPr lang="cs-CZ" dirty="0"/>
          </a:p>
        </p:txBody>
      </p:sp>
      <p:cxnSp>
        <p:nvCxnSpPr>
          <p:cNvPr id="88" name="Straight Arrow Connector 87"/>
          <p:cNvCxnSpPr/>
          <p:nvPr/>
        </p:nvCxnSpPr>
        <p:spPr>
          <a:xfrm flipV="1">
            <a:off x="4405716" y="1984350"/>
            <a:ext cx="17952" cy="3633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0781413" y="-14532"/>
            <a:ext cx="1483243" cy="369332"/>
          </a:xfrm>
          <a:prstGeom prst="rect">
            <a:avLst/>
          </a:prstGeom>
          <a:noFill/>
        </p:spPr>
        <p:txBody>
          <a:bodyPr wrap="square" rtlCol="0">
            <a:spAutoFit/>
          </a:bodyPr>
          <a:lstStyle/>
          <a:p>
            <a:r>
              <a:rPr lang="cs-CZ" dirty="0"/>
              <a:t>HMG vfinal</a:t>
            </a:r>
            <a:endParaRPr lang="cs-CZ" sz="1200" dirty="0"/>
          </a:p>
        </p:txBody>
      </p:sp>
      <p:sp>
        <p:nvSpPr>
          <p:cNvPr id="90" name="Footer Placeholder 4"/>
          <p:cNvSpPr>
            <a:spLocks noGrp="1"/>
          </p:cNvSpPr>
          <p:nvPr>
            <p:ph type="ftr" sz="quarter" idx="11"/>
          </p:nvPr>
        </p:nvSpPr>
        <p:spPr>
          <a:xfrm>
            <a:off x="7598766" y="6462905"/>
            <a:ext cx="4114800" cy="365125"/>
          </a:xfrm>
        </p:spPr>
        <p:txBody>
          <a:bodyPr/>
          <a:lstStyle/>
          <a:p>
            <a:r>
              <a:rPr lang="cs-CZ" dirty="0"/>
              <a:t>ÚŘEDNÍ DOK. </a:t>
            </a:r>
          </a:p>
        </p:txBody>
      </p:sp>
      <p:sp>
        <p:nvSpPr>
          <p:cNvPr id="91" name="TextBox 90"/>
          <p:cNvSpPr txBox="1"/>
          <p:nvPr/>
        </p:nvSpPr>
        <p:spPr>
          <a:xfrm>
            <a:off x="990600" y="692984"/>
            <a:ext cx="814234" cy="553998"/>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1. Všichni obchodníci pořádají o číslo </a:t>
            </a:r>
            <a:r>
              <a:rPr lang="cs-CZ" sz="750" b="1" dirty="0" smtClean="0"/>
              <a:t>EORI.</a:t>
            </a:r>
            <a:endParaRPr lang="cs-CZ" sz="750" b="1" dirty="0"/>
          </a:p>
        </p:txBody>
      </p:sp>
      <p:cxnSp>
        <p:nvCxnSpPr>
          <p:cNvPr id="92" name="Straight Arrow Connector 91"/>
          <p:cNvCxnSpPr/>
          <p:nvPr/>
        </p:nvCxnSpPr>
        <p:spPr>
          <a:xfrm flipV="1">
            <a:off x="1793262" y="1575335"/>
            <a:ext cx="110986" cy="79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90600" y="1223354"/>
            <a:ext cx="814233" cy="1015663"/>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2. Obstarejte si agenta nebo požádejte o průkaz CHIEF, abyste mohli podat vývozní celní prohlášení </a:t>
            </a:r>
            <a:r>
              <a:rPr lang="cs-CZ" sz="750" b="1" dirty="0" smtClean="0"/>
              <a:t>sami.</a:t>
            </a:r>
            <a:endParaRPr lang="cs-CZ" sz="750" b="1" dirty="0"/>
          </a:p>
        </p:txBody>
      </p:sp>
      <p:cxnSp>
        <p:nvCxnSpPr>
          <p:cNvPr id="66" name="Straight Arrow Connector 65"/>
          <p:cNvCxnSpPr>
            <a:cxnSpLocks/>
            <a:stCxn id="53" idx="2"/>
            <a:endCxn id="52" idx="0"/>
          </p:cNvCxnSpPr>
          <p:nvPr/>
        </p:nvCxnSpPr>
        <p:spPr>
          <a:xfrm flipH="1">
            <a:off x="11187839" y="3919022"/>
            <a:ext cx="7552" cy="16990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902216" y="692984"/>
            <a:ext cx="1039715" cy="1361911"/>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750" b="1" dirty="0"/>
              <a:t>3.Pokud zboží vyžaduje licenci, požádejte vydávající ministerstvo nejméně 2 týdny před odesláním.</a:t>
            </a:r>
          </a:p>
          <a:p>
            <a:pPr algn="ctr"/>
            <a:r>
              <a:rPr lang="cs-CZ" sz="750" b="1" dirty="0"/>
              <a:t>Vysoce rizikové potraviny a krmiva, které jsou určeny do Francie, musí být předem oznámeny. </a:t>
            </a:r>
          </a:p>
        </p:txBody>
      </p:sp>
      <p:sp>
        <p:nvSpPr>
          <p:cNvPr id="96" name="Rectangle 95"/>
          <p:cNvSpPr/>
          <p:nvPr/>
        </p:nvSpPr>
        <p:spPr>
          <a:xfrm>
            <a:off x="2068031" y="6159145"/>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 Vydání licence</a:t>
            </a:r>
          </a:p>
        </p:txBody>
      </p:sp>
      <p:cxnSp>
        <p:nvCxnSpPr>
          <p:cNvPr id="97" name="Straight Arrow Connector 96"/>
          <p:cNvCxnSpPr/>
          <p:nvPr/>
        </p:nvCxnSpPr>
        <p:spPr>
          <a:xfrm flipH="1">
            <a:off x="2369593" y="1939479"/>
            <a:ext cx="10194" cy="42196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2539874" y="1939479"/>
            <a:ext cx="14769" cy="420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0" name="Table 99"/>
          <p:cNvGraphicFramePr>
            <a:graphicFrameLocks noGrp="1"/>
          </p:cNvGraphicFramePr>
          <p:nvPr>
            <p:extLst>
              <p:ext uri="{D42A27DB-BD31-4B8C-83A1-F6EECF244321}">
                <p14:modId xmlns:p14="http://schemas.microsoft.com/office/powerpoint/2010/main" val="916801243"/>
              </p:ext>
            </p:extLst>
          </p:nvPr>
        </p:nvGraphicFramePr>
        <p:xfrm>
          <a:off x="1079735" y="4661628"/>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 xmlns:a16="http://schemas.microsoft.com/office/drawing/2014/main" val="20000"/>
                    </a:ext>
                  </a:extLst>
                </a:gridCol>
                <a:gridCol w="825864">
                  <a:extLst>
                    <a:ext uri="{9D8B030D-6E8A-4147-A177-3AD203B41FA5}">
                      <a16:colId xmlns="" xmlns:a16="http://schemas.microsoft.com/office/drawing/2014/main" val="20001"/>
                    </a:ext>
                  </a:extLst>
                </a:gridCol>
              </a:tblGrid>
              <a:tr h="336726">
                <a:tc gridSpan="2">
                  <a:txBody>
                    <a:bodyPr/>
                    <a:lstStyle/>
                    <a:p>
                      <a:pPr algn="ctr"/>
                      <a:r>
                        <a:rPr lang="cs-CZ" sz="1400" noProof="0" dirty="0"/>
                        <a:t>VYSVĚTLIVKY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8668">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8668">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101" name="Straight Arrow Connector 100"/>
          <p:cNvCxnSpPr/>
          <p:nvPr/>
        </p:nvCxnSpPr>
        <p:spPr>
          <a:xfrm flipV="1">
            <a:off x="1119354" y="5159156"/>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1119354" y="5580651"/>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endCxn id="84" idx="1"/>
          </p:cNvCxnSpPr>
          <p:nvPr/>
        </p:nvCxnSpPr>
        <p:spPr>
          <a:xfrm rot="16200000" flipH="1">
            <a:off x="3826862" y="3990859"/>
            <a:ext cx="3309106" cy="792317"/>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668137" y="4181583"/>
            <a:ext cx="911158" cy="307777"/>
          </a:xfrm>
          <a:prstGeom prst="rect">
            <a:avLst/>
          </a:prstGeom>
          <a:solidFill>
            <a:schemeClr val="bg1"/>
          </a:solidFill>
        </p:spPr>
        <p:txBody>
          <a:bodyPr wrap="square" rtlCol="0">
            <a:spAutoFit/>
          </a:bodyPr>
          <a:lstStyle/>
          <a:p>
            <a:r>
              <a:rPr lang="cs-CZ" sz="700" b="1" dirty="0"/>
              <a:t>Povolení P2P neuděleno</a:t>
            </a:r>
          </a:p>
        </p:txBody>
      </p:sp>
      <p:cxnSp>
        <p:nvCxnSpPr>
          <p:cNvPr id="107" name="Elbow Connector 106"/>
          <p:cNvCxnSpPr/>
          <p:nvPr/>
        </p:nvCxnSpPr>
        <p:spPr>
          <a:xfrm rot="5400000" flipH="1" flipV="1">
            <a:off x="6094763" y="4140167"/>
            <a:ext cx="3387050" cy="482019"/>
          </a:xfrm>
          <a:prstGeom prst="bentConnector3">
            <a:avLst>
              <a:gd name="adj1" fmla="val 62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598766" y="4175629"/>
            <a:ext cx="911158" cy="307777"/>
          </a:xfrm>
          <a:prstGeom prst="rect">
            <a:avLst/>
          </a:prstGeom>
          <a:solidFill>
            <a:schemeClr val="bg1"/>
          </a:solidFill>
        </p:spPr>
        <p:txBody>
          <a:bodyPr wrap="square" rtlCol="0">
            <a:spAutoFit/>
          </a:bodyPr>
          <a:lstStyle/>
          <a:p>
            <a:r>
              <a:rPr lang="cs-CZ" sz="700" b="1" dirty="0"/>
              <a:t>Povolení P2P uděleno</a:t>
            </a:r>
          </a:p>
        </p:txBody>
      </p:sp>
      <p:sp>
        <p:nvSpPr>
          <p:cNvPr id="109" name="Rectangle 108"/>
          <p:cNvSpPr/>
          <p:nvPr/>
        </p:nvSpPr>
        <p:spPr>
          <a:xfrm>
            <a:off x="7916610" y="2247571"/>
            <a:ext cx="2031372" cy="434801"/>
          </a:xfrm>
          <a:prstGeom prst="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 Řidič se odbaví k nalodění. </a:t>
            </a:r>
            <a:endParaRPr lang="cs-CZ" altLang="en-GB" sz="800" b="1" u="sng" dirty="0">
              <a:solidFill>
                <a:schemeClr val="tx1"/>
              </a:solidFill>
            </a:endParaRPr>
          </a:p>
        </p:txBody>
      </p:sp>
      <p:cxnSp>
        <p:nvCxnSpPr>
          <p:cNvPr id="118" name="Elbow Connector 117"/>
          <p:cNvCxnSpPr/>
          <p:nvPr/>
        </p:nvCxnSpPr>
        <p:spPr>
          <a:xfrm rot="5400000" flipH="1" flipV="1">
            <a:off x="9932591" y="2030235"/>
            <a:ext cx="480798" cy="450015"/>
          </a:xfrm>
          <a:prstGeom prst="bentConnector3">
            <a:avLst>
              <a:gd name="adj1" fmla="val 21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829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88450073"/>
              </p:ext>
            </p:extLst>
          </p:nvPr>
        </p:nvGraphicFramePr>
        <p:xfrm>
          <a:off x="38101" y="308623"/>
          <a:ext cx="12130481" cy="6642961"/>
        </p:xfrm>
        <a:graphic>
          <a:graphicData uri="http://schemas.openxmlformats.org/drawingml/2006/table">
            <a:tbl>
              <a:tblPr firstRow="1" bandRow="1">
                <a:tableStyleId>{5C22544A-7EE6-4342-B048-85BDC9FD1C3A}</a:tableStyleId>
              </a:tblPr>
              <a:tblGrid>
                <a:gridCol w="985866">
                  <a:extLst>
                    <a:ext uri="{9D8B030D-6E8A-4147-A177-3AD203B41FA5}">
                      <a16:colId xmlns="" xmlns:a16="http://schemas.microsoft.com/office/drawing/2014/main" val="20000"/>
                    </a:ext>
                  </a:extLst>
                </a:gridCol>
                <a:gridCol w="11144615">
                  <a:extLst>
                    <a:ext uri="{9D8B030D-6E8A-4147-A177-3AD203B41FA5}">
                      <a16:colId xmlns="" xmlns:a16="http://schemas.microsoft.com/office/drawing/2014/main" val="20001"/>
                    </a:ext>
                  </a:extLst>
                </a:gridCol>
              </a:tblGrid>
              <a:tr h="380643">
                <a:tc gridSpan="2">
                  <a:txBody>
                    <a:bodyPr/>
                    <a:lstStyle/>
                    <a:p>
                      <a:endParaRPr lang="cs-CZ" altLang="en-GB" sz="800" noProof="0" dirty="0"/>
                    </a:p>
                  </a:txBody>
                  <a:tcPr/>
                </a:tc>
                <a:tc hMerge="1">
                  <a:txBody>
                    <a:bodyPr/>
                    <a:lstStyle/>
                    <a:p>
                      <a:endParaRPr lang="en-GB" altLang="en-GB" sz="1200" dirty="0"/>
                    </a:p>
                  </a:txBody>
                  <a:tcPr/>
                </a:tc>
                <a:extLst>
                  <a:ext uri="{0D108BD9-81ED-4DB2-BD59-A6C34878D82A}">
                    <a16:rowId xmlns="" xmlns:a16="http://schemas.microsoft.com/office/drawing/2014/main" val="10000"/>
                  </a:ext>
                </a:extLst>
              </a:tr>
              <a:tr h="1711034">
                <a:tc>
                  <a:txBody>
                    <a:bodyPr/>
                    <a:lstStyle/>
                    <a:p>
                      <a:r>
                        <a:rPr lang="cs-CZ" altLang="en-GB" sz="800" b="1" noProof="0" dirty="0"/>
                        <a:t>VÝVOZCE / URČENÝ ZÁSTUPCE</a:t>
                      </a:r>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1483664">
                <a:tc>
                  <a:txBody>
                    <a:bodyPr/>
                    <a:lstStyle/>
                    <a:p>
                      <a:r>
                        <a:rPr lang="cs-CZ" altLang="en-GB" sz="800" b="1" noProof="0" dirty="0"/>
                        <a:t>PŘEPRAVNÍ SPOLEČNOST</a:t>
                      </a:r>
                    </a:p>
                  </a:txBody>
                  <a:tcPr>
                    <a:solidFill>
                      <a:schemeClr val="accent1">
                        <a:lumMod val="75000"/>
                      </a:schemeClr>
                    </a:solidFill>
                  </a:tcPr>
                </a:tc>
                <a:tc>
                  <a:txBody>
                    <a:bodyPr/>
                    <a:lstStyle/>
                    <a:p>
                      <a:r>
                        <a:rPr lang="cs-CZ" altLang="en-GB" sz="800" b="1" noProof="0" dirty="0"/>
                        <a:t> </a:t>
                      </a:r>
                    </a:p>
                  </a:txBody>
                  <a:tcPr/>
                </a:tc>
                <a:extLst>
                  <a:ext uri="{0D108BD9-81ED-4DB2-BD59-A6C34878D82A}">
                    <a16:rowId xmlns="" xmlns:a16="http://schemas.microsoft.com/office/drawing/2014/main" val="10002"/>
                  </a:ext>
                </a:extLst>
              </a:tr>
              <a:tr h="1739522">
                <a:tc>
                  <a:txBody>
                    <a:bodyPr/>
                    <a:lstStyle/>
                    <a:p>
                      <a:r>
                        <a:rPr lang="cs-CZ" altLang="en-GB" sz="800" b="1" baseline="0" noProof="0" dirty="0"/>
                        <a:t>PROVOZOVATEL EUROTUNELU </a:t>
                      </a:r>
                      <a:endParaRPr lang="cs-CZ" altLang="en-GB" sz="800" b="1" noProof="0"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3"/>
                  </a:ext>
                </a:extLst>
              </a:tr>
              <a:tr h="1328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4"/>
                  </a:ext>
                </a:extLst>
              </a:tr>
            </a:tbl>
          </a:graphicData>
        </a:graphic>
      </p:graphicFrame>
      <p:cxnSp>
        <p:nvCxnSpPr>
          <p:cNvPr id="85" name="Straight Arrow Connector 84"/>
          <p:cNvCxnSpPr/>
          <p:nvPr/>
        </p:nvCxnSpPr>
        <p:spPr>
          <a:xfrm>
            <a:off x="11517506" y="4826000"/>
            <a:ext cx="0" cy="91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7122" y="2748857"/>
            <a:ext cx="771119" cy="716687"/>
          </a:xfrm>
          <a:prstGeom prst="rect">
            <a:avLst/>
          </a:prstGeom>
        </p:spPr>
      </p:pic>
      <p:pic>
        <p:nvPicPr>
          <p:cNvPr id="11" name="Picture 10"/>
          <p:cNvPicPr>
            <a:picLocks noChangeAspect="1"/>
          </p:cNvPicPr>
          <p:nvPr/>
        </p:nvPicPr>
        <p:blipFill>
          <a:blip r:embed="rId3"/>
          <a:stretch>
            <a:fillRect/>
          </a:stretch>
        </p:blipFill>
        <p:spPr>
          <a:xfrm>
            <a:off x="87122" y="1243509"/>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8" y="5828859"/>
            <a:ext cx="849020" cy="840717"/>
          </a:xfrm>
          <a:prstGeom prst="rect">
            <a:avLst/>
          </a:prstGeom>
          <a:solidFill>
            <a:schemeClr val="accent6">
              <a:lumMod val="60000"/>
              <a:lumOff val="40000"/>
            </a:schemeClr>
          </a:solidFill>
        </p:spPr>
      </p:pic>
      <p:sp>
        <p:nvSpPr>
          <p:cNvPr id="51" name="Right Arrow 50"/>
          <p:cNvSpPr/>
          <p:nvPr/>
        </p:nvSpPr>
        <p:spPr>
          <a:xfrm>
            <a:off x="8722030" y="173044"/>
            <a:ext cx="174572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 britském terminálu Eurotunelu</a:t>
            </a:r>
          </a:p>
        </p:txBody>
      </p:sp>
      <p:sp>
        <p:nvSpPr>
          <p:cNvPr id="50" name="Right Arrow 49"/>
          <p:cNvSpPr/>
          <p:nvPr/>
        </p:nvSpPr>
        <p:spPr>
          <a:xfrm>
            <a:off x="6493743" y="181359"/>
            <a:ext cx="2218032"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Ve schváleném místě nebo DEP</a:t>
            </a:r>
          </a:p>
        </p:txBody>
      </p:sp>
      <p:sp>
        <p:nvSpPr>
          <p:cNvPr id="48" name="Right Arrow 47"/>
          <p:cNvSpPr/>
          <p:nvPr/>
        </p:nvSpPr>
        <p:spPr>
          <a:xfrm>
            <a:off x="858241" y="207438"/>
            <a:ext cx="5645756"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Před odjezdem</a:t>
            </a:r>
          </a:p>
        </p:txBody>
      </p:sp>
      <p:cxnSp>
        <p:nvCxnSpPr>
          <p:cNvPr id="55" name="Straight Connector 54"/>
          <p:cNvCxnSpPr/>
          <p:nvPr/>
        </p:nvCxnSpPr>
        <p:spPr>
          <a:xfrm flipH="1">
            <a:off x="6442582" y="678151"/>
            <a:ext cx="51161" cy="6179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722030"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437086" y="429903"/>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924294" y="740159"/>
            <a:ext cx="1521848" cy="14741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7. Informuje přepravní společnost nebo řidiče, že;</a:t>
            </a:r>
          </a:p>
          <a:p>
            <a:pPr algn="ctr"/>
            <a:r>
              <a:rPr lang="cs-CZ" altLang="en-GB" sz="800" b="1" dirty="0">
                <a:solidFill>
                  <a:schemeClr val="tx1"/>
                </a:solidFill>
              </a:rPr>
              <a:t>Povolení P2P bylo uděleno a může pokračovat v cestě do Folkestonu nebo;</a:t>
            </a:r>
          </a:p>
          <a:p>
            <a:pPr algn="ctr"/>
            <a:r>
              <a:rPr lang="cs-CZ" altLang="en-GB" sz="800" b="1" dirty="0">
                <a:solidFill>
                  <a:schemeClr val="tx1"/>
                </a:solidFill>
              </a:rPr>
              <a:t>povolení P2P nebylo uděleno a zboží musí být předloženo ve schváleném místě nebo určeném místě pro vývoz (DEP)</a:t>
            </a:r>
          </a:p>
          <a:p>
            <a:pPr algn="ctr"/>
            <a:r>
              <a:rPr lang="cs-CZ" altLang="en-GB" sz="800" b="1" dirty="0">
                <a:solidFill>
                  <a:prstClr val="black"/>
                </a:solidFill>
              </a:rPr>
              <a:t>Obchodník / Agent možná musí předložit další dokumenty, než bude uděleno povolení </a:t>
            </a:r>
            <a:r>
              <a:rPr lang="cs-CZ" altLang="en-GB" sz="800" b="1" dirty="0" smtClean="0">
                <a:solidFill>
                  <a:prstClr val="black"/>
                </a:solidFill>
              </a:rPr>
              <a:t>P2P.</a:t>
            </a:r>
            <a:endParaRPr lang="cs-CZ" altLang="en-GB" sz="800" b="1" dirty="0">
              <a:solidFill>
                <a:srgbClr val="FF0000"/>
              </a:solidFill>
            </a:endParaRPr>
          </a:p>
        </p:txBody>
      </p:sp>
      <p:cxnSp>
        <p:nvCxnSpPr>
          <p:cNvPr id="72" name="Straight Arrow Connector 71"/>
          <p:cNvCxnSpPr/>
          <p:nvPr/>
        </p:nvCxnSpPr>
        <p:spPr>
          <a:xfrm>
            <a:off x="5699516" y="2214347"/>
            <a:ext cx="2692" cy="2351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Right Arrow 118"/>
          <p:cNvSpPr/>
          <p:nvPr/>
        </p:nvSpPr>
        <p:spPr>
          <a:xfrm>
            <a:off x="10488259" y="157609"/>
            <a:ext cx="165122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Po opuštění</a:t>
            </a:r>
          </a:p>
        </p:txBody>
      </p:sp>
      <p:sp>
        <p:nvSpPr>
          <p:cNvPr id="61" name="Title 1"/>
          <p:cNvSpPr txBox="1">
            <a:spLocks/>
          </p:cNvSpPr>
          <p:nvPr/>
        </p:nvSpPr>
        <p:spPr>
          <a:xfrm>
            <a:off x="61519" y="-53234"/>
            <a:ext cx="8575506"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en-GB" sz="1400" b="1" dirty="0">
                <a:solidFill>
                  <a:prstClr val="black"/>
                </a:solidFill>
                <a:latin typeface="+mn-lt"/>
              </a:rPr>
              <a:t>1. den v případě scénáře bez dohody - Odchozí nákladní doprava – sousedící kontroly – z Folkestonu do Coquelles</a:t>
            </a:r>
          </a:p>
        </p:txBody>
      </p:sp>
      <p:sp>
        <p:nvSpPr>
          <p:cNvPr id="46" name="Rectangle 45"/>
          <p:cNvSpPr/>
          <p:nvPr/>
        </p:nvSpPr>
        <p:spPr>
          <a:xfrm>
            <a:off x="3546646" y="5675598"/>
            <a:ext cx="1356333" cy="11263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 6. IT systém úřadu HMRC zpracuje prohlášení a rozhodne, zda je uděleno povolení k dalšímu postupu (P2P)</a:t>
            </a:r>
            <a:r>
              <a:rPr lang="cs-CZ" sz="800" b="1" dirty="0">
                <a:solidFill>
                  <a:schemeClr val="tx1"/>
                </a:solidFill>
              </a:rPr>
              <a:t>. </a:t>
            </a:r>
            <a:endParaRPr lang="cs-CZ" altLang="en-GB" sz="800" b="1" dirty="0">
              <a:solidFill>
                <a:schemeClr val="tx1"/>
              </a:solidFill>
            </a:endParaRPr>
          </a:p>
        </p:txBody>
      </p:sp>
      <p:sp>
        <p:nvSpPr>
          <p:cNvPr id="52" name="Rectangle 51"/>
          <p:cNvSpPr/>
          <p:nvPr/>
        </p:nvSpPr>
        <p:spPr>
          <a:xfrm>
            <a:off x="11056287" y="5750317"/>
            <a:ext cx="1032023"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13 IT systém úřadu HMRC se automaticky aktualizuje dle aktuálního statutu opuštění. </a:t>
            </a:r>
          </a:p>
        </p:txBody>
      </p:sp>
      <p:sp>
        <p:nvSpPr>
          <p:cNvPr id="77" name="Rectangle 76"/>
          <p:cNvSpPr/>
          <p:nvPr/>
        </p:nvSpPr>
        <p:spPr>
          <a:xfrm>
            <a:off x="5240563" y="2449475"/>
            <a:ext cx="949057"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8. Řidič vyzvedne zboží. Pokračuje dle pokynů vývozce</a:t>
            </a:r>
            <a:r>
              <a:rPr lang="cs-CZ" sz="800" b="1" dirty="0">
                <a:solidFill>
                  <a:schemeClr val="tx1"/>
                </a:solidFill>
              </a:rPr>
              <a:t>. </a:t>
            </a:r>
            <a:endParaRPr lang="cs-CZ" altLang="en-GB" sz="800" b="1" dirty="0">
              <a:solidFill>
                <a:schemeClr val="tx1"/>
              </a:solidFill>
            </a:endParaRPr>
          </a:p>
        </p:txBody>
      </p:sp>
      <p:cxnSp>
        <p:nvCxnSpPr>
          <p:cNvPr id="80" name="Straight Arrow Connector 79"/>
          <p:cNvCxnSpPr>
            <a:endCxn id="46" idx="0"/>
          </p:cNvCxnSpPr>
          <p:nvPr/>
        </p:nvCxnSpPr>
        <p:spPr>
          <a:xfrm flipH="1">
            <a:off x="4224813" y="2078892"/>
            <a:ext cx="9257" cy="35967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976552" y="4265666"/>
            <a:ext cx="1081908" cy="742673"/>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800" b="1" dirty="0">
                <a:solidFill>
                  <a:schemeClr val="tx1"/>
                </a:solidFill>
              </a:rPr>
              <a:t>12. Odjezd vlaku </a:t>
            </a:r>
          </a:p>
        </p:txBody>
      </p:sp>
      <p:cxnSp>
        <p:nvCxnSpPr>
          <p:cNvPr id="76" name="Straight Arrow Connector 75"/>
          <p:cNvCxnSpPr>
            <a:stCxn id="77" idx="3"/>
          </p:cNvCxnSpPr>
          <p:nvPr/>
        </p:nvCxnSpPr>
        <p:spPr>
          <a:xfrm>
            <a:off x="6189620" y="2737179"/>
            <a:ext cx="2698648" cy="116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503997" y="5675598"/>
            <a:ext cx="2099035" cy="109603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00" b="1" dirty="0">
                <a:solidFill>
                  <a:schemeClr val="tx1"/>
                </a:solidFill>
              </a:rPr>
              <a:t>9. Zboží dorazí do autorizovaného pracoviště nebo na DEP</a:t>
            </a:r>
          </a:p>
          <a:p>
            <a:pPr marL="228600" indent="-228600" algn="ctr">
              <a:buAutoNum type="alphaLcParenR"/>
            </a:pPr>
            <a:r>
              <a:rPr lang="cs-CZ" sz="700" b="1" dirty="0">
                <a:solidFill>
                  <a:schemeClr val="tx1"/>
                </a:solidFill>
              </a:rPr>
              <a:t>Vláda (HMG) aktualizuje vývozní celní prohlášení, aby bylo patrné, že zboží je ve schváleném místě nebo na </a:t>
            </a:r>
            <a:r>
              <a:rPr lang="cs-CZ" sz="700" b="1" dirty="0" smtClean="0">
                <a:solidFill>
                  <a:schemeClr val="tx1"/>
                </a:solidFill>
              </a:rPr>
              <a:t>DEP.</a:t>
            </a:r>
            <a:endParaRPr lang="cs-CZ" sz="700" b="1" dirty="0">
              <a:solidFill>
                <a:schemeClr val="tx1"/>
              </a:solidFill>
            </a:endParaRPr>
          </a:p>
          <a:p>
            <a:pPr marL="228600" indent="-228600" algn="ctr">
              <a:buAutoNum type="alphaLcParenR"/>
            </a:pPr>
            <a:r>
              <a:rPr lang="cs-CZ" sz="700" b="1" dirty="0">
                <a:solidFill>
                  <a:schemeClr val="tx1"/>
                </a:solidFill>
              </a:rPr>
              <a:t>Vláda může provádět příslušné kontroly a aktualizuje celní prohlášení dle </a:t>
            </a:r>
            <a:r>
              <a:rPr lang="cs-CZ" sz="700" b="1" dirty="0" smtClean="0">
                <a:solidFill>
                  <a:schemeClr val="tx1"/>
                </a:solidFill>
              </a:rPr>
              <a:t>výsledku.</a:t>
            </a:r>
            <a:endParaRPr lang="cs-CZ" sz="700" b="1" dirty="0">
              <a:solidFill>
                <a:schemeClr val="tx1"/>
              </a:solidFill>
            </a:endParaRPr>
          </a:p>
          <a:p>
            <a:pPr marL="228600" indent="-228600" algn="ctr">
              <a:buAutoNum type="alphaLcParenR"/>
            </a:pPr>
            <a:r>
              <a:rPr lang="cs-CZ" sz="700" b="1" dirty="0">
                <a:solidFill>
                  <a:schemeClr val="tx1"/>
                </a:solidFill>
              </a:rPr>
              <a:t>Jakmile je povolení P2P uděleno, propustí zboží k další cestě do </a:t>
            </a:r>
            <a:r>
              <a:rPr lang="cs-CZ" sz="700" b="1" dirty="0" smtClean="0">
                <a:solidFill>
                  <a:schemeClr val="tx1"/>
                </a:solidFill>
              </a:rPr>
              <a:t>Folkestonu.</a:t>
            </a:r>
            <a:endParaRPr lang="cs-CZ" sz="700" b="1" dirty="0">
              <a:solidFill>
                <a:schemeClr val="tx1"/>
              </a:solidFill>
            </a:endParaRPr>
          </a:p>
        </p:txBody>
      </p:sp>
      <p:sp>
        <p:nvSpPr>
          <p:cNvPr id="87" name="Rectangle 86"/>
          <p:cNvSpPr/>
          <p:nvPr/>
        </p:nvSpPr>
        <p:spPr>
          <a:xfrm>
            <a:off x="8892158" y="2554759"/>
            <a:ext cx="1315855" cy="588108"/>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 Řidič se odbaví k nalodění. </a:t>
            </a:r>
            <a:endParaRPr lang="cs-CZ" altLang="en-GB" sz="800" b="1" u="sng" dirty="0">
              <a:solidFill>
                <a:schemeClr val="tx1"/>
              </a:solidFill>
            </a:endParaRPr>
          </a:p>
        </p:txBody>
      </p:sp>
      <p:cxnSp>
        <p:nvCxnSpPr>
          <p:cNvPr id="54" name="Straight Arrow Connector 53"/>
          <p:cNvCxnSpPr>
            <a:stCxn id="58" idx="3"/>
          </p:cNvCxnSpPr>
          <p:nvPr/>
        </p:nvCxnSpPr>
        <p:spPr>
          <a:xfrm flipV="1">
            <a:off x="10373369" y="4688813"/>
            <a:ext cx="603183" cy="3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flipH="1" flipV="1">
            <a:off x="3050954" y="3626539"/>
            <a:ext cx="3461249" cy="636871"/>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7175266" y="2611725"/>
            <a:ext cx="911158" cy="338554"/>
          </a:xfrm>
          <a:prstGeom prst="rect">
            <a:avLst/>
          </a:prstGeom>
          <a:solidFill>
            <a:schemeClr val="bg1"/>
          </a:solidFill>
        </p:spPr>
        <p:txBody>
          <a:bodyPr wrap="square" rtlCol="0">
            <a:spAutoFit/>
          </a:bodyPr>
          <a:lstStyle/>
          <a:p>
            <a:r>
              <a:rPr lang="cs-CZ" sz="800" b="1" dirty="0"/>
              <a:t>Povolení P2P uděleno</a:t>
            </a:r>
          </a:p>
        </p:txBody>
      </p:sp>
      <p:sp>
        <p:nvSpPr>
          <p:cNvPr id="58" name="Rectangle 57"/>
          <p:cNvSpPr/>
          <p:nvPr/>
        </p:nvSpPr>
        <p:spPr>
          <a:xfrm>
            <a:off x="9316795" y="4155347"/>
            <a:ext cx="1056574" cy="107418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11. Provede odbavení.</a:t>
            </a:r>
          </a:p>
          <a:p>
            <a:pPr algn="ctr"/>
            <a:r>
              <a:rPr lang="cs-CZ" altLang="en-GB" sz="800" b="1" dirty="0">
                <a:solidFill>
                  <a:schemeClr val="tx1"/>
                </a:solidFill>
              </a:rPr>
              <a:t>Driver moves goods to train. </a:t>
            </a:r>
            <a:endParaRPr lang="cs-CZ" sz="800" b="1" dirty="0">
              <a:solidFill>
                <a:schemeClr val="tx1"/>
              </a:solidFill>
            </a:endParaRPr>
          </a:p>
        </p:txBody>
      </p:sp>
      <p:cxnSp>
        <p:nvCxnSpPr>
          <p:cNvPr id="83" name="Straight Arrow Connector 82"/>
          <p:cNvCxnSpPr/>
          <p:nvPr/>
        </p:nvCxnSpPr>
        <p:spPr>
          <a:xfrm>
            <a:off x="9725299" y="3142867"/>
            <a:ext cx="2901" cy="10124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12789" y="748499"/>
            <a:ext cx="1358480" cy="146584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5. Vyplňte kombinované vývozní celní prohlášení / prohlášení bezpečnosti a zajištění (Výstupní souhrnné celní prohlášení), které vygeneruje číslo MRN </a:t>
            </a:r>
          </a:p>
          <a:p>
            <a:pPr algn="ctr">
              <a:buFont typeface="Arial" panose="020B0604020202020204" pitchFamily="34" charset="0"/>
              <a:buChar char="•"/>
            </a:pPr>
            <a:r>
              <a:rPr lang="cs-CZ" sz="800" b="1" dirty="0">
                <a:solidFill>
                  <a:schemeClr val="tx1"/>
                </a:solidFill>
              </a:rPr>
              <a:t>Předložte příslušné dokumenty na podporu pohybu. </a:t>
            </a:r>
          </a:p>
          <a:p>
            <a:pPr algn="ctr">
              <a:buFont typeface="Arial" panose="020B0604020202020204" pitchFamily="34" charset="0"/>
              <a:buChar char="•"/>
            </a:pPr>
            <a:r>
              <a:rPr lang="cs-CZ" sz="800" b="1" dirty="0">
                <a:solidFill>
                  <a:schemeClr val="tx1"/>
                </a:solidFill>
              </a:rPr>
              <a:t>Uveďte do celního prohlášení označení tahače nebo přívěsu, pokud je známo. </a:t>
            </a:r>
          </a:p>
        </p:txBody>
      </p:sp>
      <p:sp>
        <p:nvSpPr>
          <p:cNvPr id="67" name="Rectangle 66"/>
          <p:cNvSpPr/>
          <p:nvPr/>
        </p:nvSpPr>
        <p:spPr>
          <a:xfrm>
            <a:off x="10519131" y="779290"/>
            <a:ext cx="1512737" cy="14350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750" b="1" dirty="0">
                <a:solidFill>
                  <a:schemeClr val="tx1"/>
                </a:solidFill>
              </a:rPr>
              <a:t>10a Pouze u zboží s podmíněným osvobozením od spotřební daně si zajistěte zprávu o úplném opuštění pomocí</a:t>
            </a:r>
          </a:p>
          <a:p>
            <a:pPr algn="ctr"/>
            <a:r>
              <a:rPr lang="cs-CZ" altLang="en-GB" sz="750" b="1" dirty="0" smtClean="0">
                <a:solidFill>
                  <a:schemeClr val="tx1"/>
                </a:solidFill>
              </a:rPr>
              <a:t>- </a:t>
            </a:r>
            <a:r>
              <a:rPr lang="cs-CZ" altLang="en-GB" sz="750" b="1" dirty="0" smtClean="0">
                <a:solidFill>
                  <a:schemeClr val="tx1"/>
                </a:solidFill>
              </a:rPr>
              <a:t>Online </a:t>
            </a:r>
            <a:r>
              <a:rPr lang="cs-CZ" altLang="en-GB" sz="750" b="1" dirty="0">
                <a:solidFill>
                  <a:schemeClr val="tx1"/>
                </a:solidFill>
              </a:rPr>
              <a:t>podání nebo formulářů úřadu HMRC společně s dokladem  o vývozu</a:t>
            </a:r>
          </a:p>
          <a:p>
            <a:pPr algn="ctr"/>
            <a:r>
              <a:rPr lang="cs-CZ" altLang="en-GB" sz="750" b="1" dirty="0">
                <a:solidFill>
                  <a:schemeClr val="tx1"/>
                </a:solidFill>
              </a:rPr>
              <a:t>NEBO</a:t>
            </a:r>
          </a:p>
          <a:p>
            <a:pPr algn="ctr"/>
            <a:r>
              <a:rPr lang="cs-CZ" altLang="en-GB" sz="750" b="1" dirty="0">
                <a:solidFill>
                  <a:schemeClr val="tx1"/>
                </a:solidFill>
              </a:rPr>
              <a:t>- Pomocí prostředníka s příslušnými oprávněními IT systému HMRC pro příslušnou aktualizaci prohlášení. </a:t>
            </a:r>
          </a:p>
        </p:txBody>
      </p:sp>
      <p:cxnSp>
        <p:nvCxnSpPr>
          <p:cNvPr id="13" name="Elbow Connector 12"/>
          <p:cNvCxnSpPr/>
          <p:nvPr/>
        </p:nvCxnSpPr>
        <p:spPr>
          <a:xfrm rot="5400000" flipH="1" flipV="1">
            <a:off x="10107231" y="2309101"/>
            <a:ext cx="659711" cy="470204"/>
          </a:xfrm>
          <a:prstGeom prst="bentConnector3">
            <a:avLst>
              <a:gd name="adj1" fmla="val -1137"/>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5"/>
          <a:stretch>
            <a:fillRect/>
          </a:stretch>
        </p:blipFill>
        <p:spPr>
          <a:xfrm>
            <a:off x="82228" y="4210101"/>
            <a:ext cx="856709" cy="1100792"/>
          </a:xfrm>
          <a:prstGeom prst="rect">
            <a:avLst/>
          </a:prstGeom>
        </p:spPr>
      </p:pic>
      <p:sp>
        <p:nvSpPr>
          <p:cNvPr id="70" name="TextBox 69"/>
          <p:cNvSpPr txBox="1"/>
          <p:nvPr/>
        </p:nvSpPr>
        <p:spPr>
          <a:xfrm>
            <a:off x="10672189" y="-20875"/>
            <a:ext cx="1653226" cy="369332"/>
          </a:xfrm>
          <a:prstGeom prst="rect">
            <a:avLst/>
          </a:prstGeom>
          <a:noFill/>
        </p:spPr>
        <p:txBody>
          <a:bodyPr wrap="square" rtlCol="0">
            <a:spAutoFit/>
          </a:bodyPr>
          <a:lstStyle/>
          <a:p>
            <a:r>
              <a:rPr lang="cs-CZ" dirty="0"/>
              <a:t>HMG vfinal</a:t>
            </a:r>
            <a:endParaRPr lang="cs-CZ" sz="1200" dirty="0"/>
          </a:p>
        </p:txBody>
      </p:sp>
      <p:sp>
        <p:nvSpPr>
          <p:cNvPr id="60" name="Rectangle 59"/>
          <p:cNvSpPr/>
          <p:nvPr/>
        </p:nvSpPr>
        <p:spPr>
          <a:xfrm>
            <a:off x="2118012" y="5675598"/>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 Vydání licence</a:t>
            </a:r>
          </a:p>
        </p:txBody>
      </p:sp>
      <p:sp>
        <p:nvSpPr>
          <p:cNvPr id="65" name="TextBox 64"/>
          <p:cNvSpPr txBox="1"/>
          <p:nvPr/>
        </p:nvSpPr>
        <p:spPr>
          <a:xfrm>
            <a:off x="2193327" y="989797"/>
            <a:ext cx="1266343" cy="1200329"/>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800" b="1" dirty="0"/>
              <a:t>3. Pokud zboží vyžaduje licenci, požádejte vydávající ministerstvo nejméně 2 týdny před odesláním. </a:t>
            </a:r>
          </a:p>
          <a:p>
            <a:pPr algn="ctr"/>
            <a:r>
              <a:rPr lang="cs-CZ" sz="800" b="1" dirty="0"/>
              <a:t>Vysoce rizikové potraviny a krmiva, které jsou určeny do Francie, musí být předem oznámeny. </a:t>
            </a:r>
          </a:p>
        </p:txBody>
      </p:sp>
      <p:cxnSp>
        <p:nvCxnSpPr>
          <p:cNvPr id="71" name="Straight Arrow Connector 70"/>
          <p:cNvCxnSpPr/>
          <p:nvPr/>
        </p:nvCxnSpPr>
        <p:spPr>
          <a:xfrm flipH="1">
            <a:off x="2449286" y="2190126"/>
            <a:ext cx="2321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5" idx="2"/>
          </p:cNvCxnSpPr>
          <p:nvPr/>
        </p:nvCxnSpPr>
        <p:spPr>
          <a:xfrm flipV="1">
            <a:off x="2809414" y="2190126"/>
            <a:ext cx="1708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453986" y="6363845"/>
            <a:ext cx="4114800" cy="365125"/>
          </a:xfrm>
        </p:spPr>
        <p:txBody>
          <a:bodyPr/>
          <a:lstStyle/>
          <a:p>
            <a:r>
              <a:rPr lang="cs-CZ" dirty="0"/>
              <a:t>ÚŘEDNÍ DOK. </a:t>
            </a:r>
          </a:p>
        </p:txBody>
      </p:sp>
      <p:sp>
        <p:nvSpPr>
          <p:cNvPr id="66" name="Slide Number Placeholder 2"/>
          <p:cNvSpPr>
            <a:spLocks noGrp="1"/>
          </p:cNvSpPr>
          <p:nvPr>
            <p:ph type="sldNum" sz="quarter" idx="12"/>
          </p:nvPr>
        </p:nvSpPr>
        <p:spPr>
          <a:xfrm>
            <a:off x="11604660" y="6500938"/>
            <a:ext cx="444925" cy="365125"/>
          </a:xfrm>
        </p:spPr>
        <p:txBody>
          <a:bodyPr/>
          <a:lstStyle/>
          <a:p>
            <a:r>
              <a:rPr lang="cs-CZ" dirty="0"/>
              <a:t>51</a:t>
            </a:r>
          </a:p>
        </p:txBody>
      </p:sp>
      <p:sp>
        <p:nvSpPr>
          <p:cNvPr id="69" name="TextBox 68"/>
          <p:cNvSpPr txBox="1"/>
          <p:nvPr/>
        </p:nvSpPr>
        <p:spPr>
          <a:xfrm>
            <a:off x="1046129" y="747684"/>
            <a:ext cx="1020360" cy="4616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800" b="1" dirty="0"/>
              <a:t>1. Všichni obchodníci pořádají o číslo </a:t>
            </a:r>
            <a:r>
              <a:rPr lang="cs-CZ" sz="800" b="1" dirty="0" smtClean="0"/>
              <a:t>EORI.</a:t>
            </a:r>
            <a:endParaRPr lang="cs-CZ" sz="800" b="1" dirty="0"/>
          </a:p>
        </p:txBody>
      </p:sp>
      <p:cxnSp>
        <p:nvCxnSpPr>
          <p:cNvPr id="74" name="Straight Arrow Connector 73"/>
          <p:cNvCxnSpPr/>
          <p:nvPr/>
        </p:nvCxnSpPr>
        <p:spPr>
          <a:xfrm>
            <a:off x="1943005" y="1869669"/>
            <a:ext cx="252962" cy="16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053199" y="1477254"/>
            <a:ext cx="952308" cy="1077218"/>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800" b="1" dirty="0"/>
              <a:t>2. Obstarejte si agenta nebo požádejte o průkaz CHIEF, abyste mohli podat vývozní celní prohlášení </a:t>
            </a:r>
            <a:r>
              <a:rPr lang="cs-CZ" sz="800" b="1" dirty="0" smtClean="0"/>
              <a:t>sami.</a:t>
            </a:r>
            <a:endParaRPr lang="cs-CZ" sz="800" b="1" dirty="0"/>
          </a:p>
        </p:txBody>
      </p:sp>
      <p:cxnSp>
        <p:nvCxnSpPr>
          <p:cNvPr id="79" name="Straight Arrow Connector 78"/>
          <p:cNvCxnSpPr>
            <a:stCxn id="69" idx="2"/>
          </p:cNvCxnSpPr>
          <p:nvPr/>
        </p:nvCxnSpPr>
        <p:spPr>
          <a:xfrm>
            <a:off x="1556309" y="1209349"/>
            <a:ext cx="1412" cy="26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84" idx="1"/>
          </p:cNvCxnSpPr>
          <p:nvPr/>
        </p:nvCxnSpPr>
        <p:spPr>
          <a:xfrm rot="16200000" flipH="1">
            <a:off x="4513216" y="4232835"/>
            <a:ext cx="3183852" cy="797710"/>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5400000" flipH="1" flipV="1">
            <a:off x="7317413" y="4462480"/>
            <a:ext cx="3091892" cy="452667"/>
          </a:xfrm>
          <a:prstGeom prst="bentConnector3">
            <a:avLst>
              <a:gd name="adj1" fmla="val -4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291691" y="4436182"/>
            <a:ext cx="911158" cy="338554"/>
          </a:xfrm>
          <a:prstGeom prst="rect">
            <a:avLst/>
          </a:prstGeom>
          <a:solidFill>
            <a:schemeClr val="bg1"/>
          </a:solidFill>
        </p:spPr>
        <p:txBody>
          <a:bodyPr wrap="square" rtlCol="0">
            <a:spAutoFit/>
          </a:bodyPr>
          <a:lstStyle/>
          <a:p>
            <a:r>
              <a:rPr lang="cs-CZ" sz="800" b="1" dirty="0"/>
              <a:t>Povolení P2P </a:t>
            </a:r>
            <a:r>
              <a:rPr lang="cs-CZ" sz="800" b="1" dirty="0" smtClean="0"/>
              <a:t>neuděleno.</a:t>
            </a:r>
            <a:endParaRPr lang="cs-CZ" sz="800" b="1" dirty="0"/>
          </a:p>
        </p:txBody>
      </p:sp>
      <p:graphicFrame>
        <p:nvGraphicFramePr>
          <p:cNvPr id="86" name="Table 85"/>
          <p:cNvGraphicFramePr>
            <a:graphicFrameLocks noGrp="1"/>
          </p:cNvGraphicFramePr>
          <p:nvPr>
            <p:extLst>
              <p:ext uri="{D42A27DB-BD31-4B8C-83A1-F6EECF244321}">
                <p14:modId xmlns:p14="http://schemas.microsoft.com/office/powerpoint/2010/main" val="3272127276"/>
              </p:ext>
            </p:extLst>
          </p:nvPr>
        </p:nvGraphicFramePr>
        <p:xfrm>
          <a:off x="1130614" y="4029609"/>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 xmlns:a16="http://schemas.microsoft.com/office/drawing/2014/main" val="20000"/>
                    </a:ext>
                  </a:extLst>
                </a:gridCol>
                <a:gridCol w="825864">
                  <a:extLst>
                    <a:ext uri="{9D8B030D-6E8A-4147-A177-3AD203B41FA5}">
                      <a16:colId xmlns="" xmlns:a16="http://schemas.microsoft.com/office/drawing/2014/main" val="20001"/>
                    </a:ext>
                  </a:extLst>
                </a:gridCol>
              </a:tblGrid>
              <a:tr h="336726">
                <a:tc gridSpan="2">
                  <a:txBody>
                    <a:bodyPr/>
                    <a:lstStyle/>
                    <a:p>
                      <a:pPr algn="ctr"/>
                      <a:r>
                        <a:rPr lang="cs-CZ" sz="1400" noProof="0" dirty="0"/>
                        <a:t>VYSVĚTLIVKY</a:t>
                      </a:r>
                      <a:endParaRPr lang="cs-CZ" sz="16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8668">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8668">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88" name="Straight Arrow Connector 87"/>
          <p:cNvCxnSpPr/>
          <p:nvPr/>
        </p:nvCxnSpPr>
        <p:spPr>
          <a:xfrm flipV="1">
            <a:off x="1170233" y="4527137"/>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1170233" y="4948632"/>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785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6348" y="43961"/>
            <a:ext cx="11861267" cy="4294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600" b="1" dirty="0">
                <a:solidFill>
                  <a:schemeClr val="tx1"/>
                </a:solidFill>
              </a:rPr>
              <a:t>Odchozí doprava – cestování se zvířaty (neobchodní přesun zvířat na základě režimu EU pro cestování se zvířaty v zájmovém chovu)</a:t>
            </a:r>
            <a:endParaRPr lang="cs-CZ" sz="1600" dirty="0">
              <a:solidFill>
                <a:schemeClr val="tx1"/>
              </a:solidFill>
            </a:endParaRPr>
          </a:p>
          <a:p>
            <a:pPr defTabSz="914156"/>
            <a:endParaRPr lang="cs-CZ" sz="1600" dirty="0">
              <a:solidFill>
                <a:schemeClr val="tx1"/>
              </a:solidFill>
            </a:endParaRPr>
          </a:p>
        </p:txBody>
      </p:sp>
      <p:sp>
        <p:nvSpPr>
          <p:cNvPr id="28" name="Rectangle 27"/>
          <p:cNvSpPr/>
          <p:nvPr/>
        </p:nvSpPr>
        <p:spPr>
          <a:xfrm>
            <a:off x="131284" y="5568319"/>
            <a:ext cx="11882406" cy="5438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marL="228600" indent="-228600" defTabSz="914156">
              <a:buFont typeface="+mj-lt"/>
              <a:buAutoNum type="arabicPeriod"/>
            </a:pPr>
            <a:r>
              <a:rPr lang="cs-CZ" sz="1200" dirty="0">
                <a:solidFill>
                  <a:schemeClr val="tx1"/>
                </a:solidFill>
              </a:rPr>
              <a:t>Případné včasné očkování a testy před cestou</a:t>
            </a:r>
          </a:p>
          <a:p>
            <a:pPr defTabSz="914156"/>
            <a:endParaRPr lang="cs-CZ" sz="1200" dirty="0">
              <a:solidFill>
                <a:srgbClr val="FF0000"/>
              </a:solidFill>
            </a:endParaRPr>
          </a:p>
          <a:p>
            <a:pPr defTabSz="914156"/>
            <a:endParaRPr lang="cs-CZ" sz="1200" dirty="0">
              <a:solidFill>
                <a:srgbClr val="FF0000"/>
              </a:solidFill>
            </a:endParaRPr>
          </a:p>
        </p:txBody>
      </p:sp>
      <p:sp>
        <p:nvSpPr>
          <p:cNvPr id="35" name="Rectangle 34"/>
          <p:cNvSpPr/>
          <p:nvPr/>
        </p:nvSpPr>
        <p:spPr>
          <a:xfrm>
            <a:off x="145189" y="5136356"/>
            <a:ext cx="11889080" cy="42446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cs typeface="Arial" panose="020B0604020202020204" pitchFamily="34" charset="0"/>
              </a:rPr>
              <a:t>Majitel si nemůže vzít domácí zvíře do EU</a:t>
            </a:r>
          </a:p>
          <a:p>
            <a:pPr defTabSz="914156"/>
            <a:endParaRPr lang="cs-CZ" sz="1200" b="1" dirty="0">
              <a:solidFill>
                <a:schemeClr val="tx1"/>
              </a:solidFill>
            </a:endParaRPr>
          </a:p>
        </p:txBody>
      </p:sp>
      <p:sp>
        <p:nvSpPr>
          <p:cNvPr id="2" name="Slide Number Placeholder 1"/>
          <p:cNvSpPr>
            <a:spLocks noGrp="1"/>
          </p:cNvSpPr>
          <p:nvPr>
            <p:ph type="sldNum" sz="quarter" idx="12"/>
          </p:nvPr>
        </p:nvSpPr>
        <p:spPr>
          <a:xfrm>
            <a:off x="10936840" y="6356350"/>
            <a:ext cx="416959" cy="365125"/>
          </a:xfrm>
        </p:spPr>
        <p:txBody>
          <a:bodyPr/>
          <a:lstStyle/>
          <a:p>
            <a:fld id="{CB8872E7-E8E3-4D11-9C66-3A8487BE4944}" type="slidenum">
              <a:rPr lang="cs-CZ" smtClean="0">
                <a:solidFill>
                  <a:prstClr val="black">
                    <a:tint val="75000"/>
                  </a:prstClr>
                </a:solidFill>
              </a:rPr>
              <a:pPr/>
              <a:t>52</a:t>
            </a:fld>
            <a:endParaRPr lang="cs-CZ" dirty="0">
              <a:solidFill>
                <a:prstClr val="black">
                  <a:tint val="75000"/>
                </a:prstClr>
              </a:solidFill>
            </a:endParaRPr>
          </a:p>
        </p:txBody>
      </p:sp>
      <p:sp>
        <p:nvSpPr>
          <p:cNvPr id="17" name="Rectangle 16"/>
          <p:cNvSpPr/>
          <p:nvPr/>
        </p:nvSpPr>
        <p:spPr>
          <a:xfrm>
            <a:off x="160571" y="2875876"/>
            <a:ext cx="5462852" cy="22789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200" dirty="0">
                <a:solidFill>
                  <a:schemeClr val="tx1"/>
                </a:solidFill>
              </a:rPr>
              <a:t>Testy musí provádět úřední veterinární lékař (OV) nejméně 30 dnů po očkování proti vzteklině (počáteční nebo obnovovací dávka</a:t>
            </a:r>
            <a:r>
              <a:rPr lang="cs-CZ" sz="1200" dirty="0" smtClean="0">
                <a:solidFill>
                  <a:schemeClr val="tx1"/>
                </a:solidFill>
              </a:rPr>
              <a:t>).</a:t>
            </a:r>
            <a:endParaRPr lang="cs-CZ" sz="1200" dirty="0">
              <a:solidFill>
                <a:schemeClr val="tx1"/>
              </a:solidFill>
            </a:endParaRPr>
          </a:p>
          <a:p>
            <a:pPr defTabSz="914156"/>
            <a:r>
              <a:rPr lang="cs-CZ" sz="1200" dirty="0">
                <a:solidFill>
                  <a:schemeClr val="tx1"/>
                </a:solidFill>
              </a:rPr>
              <a:t>Pokud je první test úspěšný, musí zvíře počkat 3 kalendářní měsíce, aby bylo zajištěno, že se neobjeví žádné příznaky </a:t>
            </a:r>
            <a:r>
              <a:rPr lang="cs-CZ" sz="1200" dirty="0" smtClean="0">
                <a:solidFill>
                  <a:schemeClr val="tx1"/>
                </a:solidFill>
              </a:rPr>
              <a:t>vztekliny.</a:t>
            </a:r>
            <a:endParaRPr lang="cs-CZ" sz="1200" dirty="0">
              <a:solidFill>
                <a:schemeClr val="tx1"/>
              </a:solidFill>
            </a:endParaRPr>
          </a:p>
          <a:p>
            <a:pPr defTabSz="914156"/>
            <a:r>
              <a:rPr lang="cs-CZ" sz="1200" dirty="0">
                <a:solidFill>
                  <a:schemeClr val="tx1"/>
                </a:solidFill>
              </a:rPr>
              <a:t>OV vydá veterinární osvědčení platné po dobu 10 dnů a po dobu 4 měsíců další cesty v EU</a:t>
            </a:r>
            <a:r>
              <a:rPr lang="cs-CZ" sz="1200" dirty="0" smtClean="0">
                <a:solidFill>
                  <a:schemeClr val="tx1"/>
                </a:solidFill>
              </a:rPr>
              <a:t>.</a:t>
            </a:r>
            <a:endParaRPr lang="cs-CZ" sz="1200" dirty="0">
              <a:solidFill>
                <a:schemeClr val="tx1"/>
              </a:solidFill>
            </a:endParaRPr>
          </a:p>
          <a:p>
            <a:pPr defTabSz="914156"/>
            <a:r>
              <a:rPr lang="cs-CZ" sz="1200" dirty="0">
                <a:solidFill>
                  <a:schemeClr val="tx1"/>
                </a:solidFill>
              </a:rPr>
              <a:t>Psi jsou léčeni na tasemnicí 24 až 120 hodin před příjezdem do země bez výskytu tasemnic</a:t>
            </a:r>
            <a:r>
              <a:rPr lang="cs-CZ" sz="1200" dirty="0" smtClean="0">
                <a:solidFill>
                  <a:schemeClr val="tx1"/>
                </a:solidFill>
              </a:rPr>
              <a:t>.</a:t>
            </a:r>
            <a:endParaRPr lang="cs-CZ" sz="1200" dirty="0">
              <a:solidFill>
                <a:schemeClr val="tx1"/>
              </a:solidFill>
            </a:endParaRPr>
          </a:p>
          <a:p>
            <a:pPr defTabSz="914156"/>
            <a:r>
              <a:rPr lang="cs-CZ" sz="1200" b="1" dirty="0">
                <a:solidFill>
                  <a:schemeClr val="tx1"/>
                </a:solidFill>
              </a:rPr>
              <a:t>Spojené království je na seznamu</a:t>
            </a:r>
          </a:p>
          <a:p>
            <a:pPr defTabSz="914156"/>
            <a:r>
              <a:rPr lang="cs-CZ" sz="1200" dirty="0">
                <a:solidFill>
                  <a:schemeClr val="tx1"/>
                </a:solidFill>
              </a:rPr>
              <a:t>Očkování proti vzteklině nejméně 30 dní před cestou. Psi jsou léčeni na tasemnicí 24 až 120 hodin před příjezdem do země bez výskytu tasemnic</a:t>
            </a:r>
            <a:r>
              <a:rPr lang="cs-CZ" sz="1200" dirty="0" smtClean="0">
                <a:solidFill>
                  <a:schemeClr val="tx1"/>
                </a:solidFill>
              </a:rPr>
              <a:t>.</a:t>
            </a:r>
            <a:endParaRPr lang="cs-CZ" sz="1200" dirty="0">
              <a:solidFill>
                <a:schemeClr val="tx1"/>
              </a:solidFill>
            </a:endParaRPr>
          </a:p>
          <a:p>
            <a:pPr defTabSz="914156"/>
            <a:endParaRPr lang="cs-CZ" sz="1200" dirty="0">
              <a:solidFill>
                <a:schemeClr val="tx1"/>
              </a:solidFill>
            </a:endParaRPr>
          </a:p>
          <a:p>
            <a:pPr defTabSz="914156"/>
            <a:endParaRPr lang="cs-CZ" sz="1200" b="1" dirty="0">
              <a:solidFill>
                <a:schemeClr val="tx1"/>
              </a:solidFill>
              <a:cs typeface="Arial" panose="020B0604020202020204" pitchFamily="34" charset="0"/>
            </a:endParaRPr>
          </a:p>
          <a:p>
            <a:pPr algn="just" defTabSz="914156"/>
            <a:r>
              <a:rPr lang="cs-CZ" sz="1200" dirty="0">
                <a:solidFill>
                  <a:schemeClr val="tx1"/>
                </a:solidFill>
                <a:cs typeface="Arial" panose="020B0604020202020204" pitchFamily="34" charset="0"/>
              </a:rPr>
              <a:t> </a:t>
            </a:r>
          </a:p>
        </p:txBody>
      </p:sp>
      <p:sp>
        <p:nvSpPr>
          <p:cNvPr id="20" name="Rectangle 19"/>
          <p:cNvSpPr/>
          <p:nvPr/>
        </p:nvSpPr>
        <p:spPr>
          <a:xfrm>
            <a:off x="5556316" y="2924918"/>
            <a:ext cx="6457374" cy="221619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endParaRPr lang="cs-CZ" sz="1200" dirty="0">
              <a:solidFill>
                <a:schemeClr val="tx1"/>
              </a:solidFill>
            </a:endParaRPr>
          </a:p>
          <a:p>
            <a:pPr defTabSz="914156"/>
            <a:r>
              <a:rPr lang="cs-CZ" sz="1200" dirty="0">
                <a:solidFill>
                  <a:schemeClr val="tx1"/>
                </a:solidFill>
              </a:rPr>
              <a:t>Aby cestující mohli vstoupit do členských států EU se svými domácími mazlíčky (psy, kočkami nebo fretkami</a:t>
            </a:r>
            <a:r>
              <a:rPr lang="cs-CZ" sz="1200" dirty="0" smtClean="0">
                <a:solidFill>
                  <a:schemeClr val="tx1"/>
                </a:solidFill>
              </a:rPr>
              <a:t>).</a:t>
            </a:r>
            <a:endParaRPr lang="cs-CZ" sz="1200" dirty="0">
              <a:solidFill>
                <a:schemeClr val="tx1"/>
              </a:solidFill>
            </a:endParaRPr>
          </a:p>
        </p:txBody>
      </p:sp>
      <p:sp>
        <p:nvSpPr>
          <p:cNvPr id="24" name="Rectangle 23"/>
          <p:cNvSpPr/>
          <p:nvPr/>
        </p:nvSpPr>
        <p:spPr>
          <a:xfrm>
            <a:off x="131284" y="6112190"/>
            <a:ext cx="11882406" cy="73108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914156"/>
            <a:r>
              <a:rPr lang="cs-CZ" sz="1100" dirty="0">
                <a:solidFill>
                  <a:prstClr val="black"/>
                </a:solidFill>
              </a:rPr>
              <a:t>Informace o </a:t>
            </a:r>
            <a:r>
              <a:rPr lang="cs-CZ" sz="1100" dirty="0" smtClean="0">
                <a:solidFill>
                  <a:prstClr val="black"/>
                </a:solidFill>
              </a:rPr>
              <a:t>b</a:t>
            </a:r>
            <a:r>
              <a:rPr lang="cs-CZ" sz="1100" dirty="0" smtClean="0">
                <a:solidFill>
                  <a:schemeClr val="tx1"/>
                </a:solidFill>
              </a:rPr>
              <a:t>rexitu </a:t>
            </a:r>
            <a:r>
              <a:rPr lang="cs-CZ" sz="1100" dirty="0">
                <a:solidFill>
                  <a:schemeClr val="tx1"/>
                </a:solidFill>
              </a:rPr>
              <a:t>týkající se cest s domácími zvířaty</a:t>
            </a:r>
            <a:r>
              <a:rPr lang="cs-CZ" sz="1100" dirty="0">
                <a:solidFill>
                  <a:prstClr val="black"/>
                </a:solidFill>
              </a:rPr>
              <a:t> - </a:t>
            </a:r>
            <a:r>
              <a:rPr lang="cs-CZ" sz="1100" dirty="0">
                <a:solidFill>
                  <a:prstClr val="black"/>
                </a:solidFill>
                <a:hlinkClick r:id="rId2"/>
              </a:rPr>
              <a:t>https://www.gov.uk/government/publications/taking-your-pet-abroad-if-theres-no-brexit-deal</a:t>
            </a:r>
            <a:r>
              <a:rPr lang="cs-CZ" sz="1100" dirty="0">
                <a:solidFill>
                  <a:prstClr val="black"/>
                </a:solidFill>
              </a:rPr>
              <a:t> </a:t>
            </a:r>
          </a:p>
          <a:p>
            <a:pPr defTabSz="914156"/>
            <a:r>
              <a:rPr lang="cs-CZ" sz="1100" dirty="0">
                <a:solidFill>
                  <a:prstClr val="black"/>
                </a:solidFill>
              </a:rPr>
              <a:t>Další informace </a:t>
            </a:r>
            <a:r>
              <a:rPr lang="cs-CZ" sz="1100" dirty="0">
                <a:solidFill>
                  <a:schemeClr val="tx1"/>
                </a:solidFill>
              </a:rPr>
              <a:t>- </a:t>
            </a:r>
            <a:r>
              <a:rPr lang="cs-CZ" sz="1100" dirty="0">
                <a:solidFill>
                  <a:schemeClr val="tx1"/>
                </a:solidFill>
                <a:hlinkClick r:id="rId3"/>
              </a:rPr>
              <a:t>https://www.gov.uk/government/publications/pet-travel-declaration-for-the-non-commercial-movement-of-animals</a:t>
            </a:r>
            <a:r>
              <a:rPr lang="cs-CZ" sz="1100" dirty="0">
                <a:solidFill>
                  <a:schemeClr val="tx1"/>
                </a:solidFill>
              </a:rPr>
              <a:t> - </a:t>
            </a:r>
            <a:r>
              <a:rPr lang="cs-CZ" sz="1100" dirty="0">
                <a:solidFill>
                  <a:schemeClr val="tx1"/>
                </a:solidFill>
                <a:hlinkClick r:id="rId4"/>
              </a:rPr>
              <a:t>https://www.gov.uk/government/publications/pet-travel-approved-air-sea-rail-and-charter-routes-for-the-movement-of-pets</a:t>
            </a:r>
            <a:r>
              <a:rPr lang="cs-CZ" sz="1100" dirty="0">
                <a:solidFill>
                  <a:schemeClr val="tx1"/>
                </a:solidFill>
              </a:rPr>
              <a:t> </a:t>
            </a:r>
          </a:p>
          <a:p>
            <a:pPr defTabSz="914156"/>
            <a:endParaRPr lang="cs-CZ" sz="1000" b="1" dirty="0">
              <a:solidFill>
                <a:srgbClr val="FF0000"/>
              </a:solidFill>
            </a:endParaRPr>
          </a:p>
        </p:txBody>
      </p:sp>
      <p:sp>
        <p:nvSpPr>
          <p:cNvPr id="9" name="Rectangle 8"/>
          <p:cNvSpPr/>
          <p:nvPr/>
        </p:nvSpPr>
        <p:spPr>
          <a:xfrm>
            <a:off x="186348" y="477142"/>
            <a:ext cx="11847921" cy="242592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p>
          <a:p>
            <a:pPr defTabSz="914156"/>
            <a:r>
              <a:rPr lang="cs-CZ" sz="1200" b="1" dirty="0">
                <a:solidFill>
                  <a:schemeClr val="tx1"/>
                </a:solidFill>
              </a:rPr>
              <a:t>1. Spojené království není na seznamu</a:t>
            </a:r>
          </a:p>
          <a:p>
            <a:pPr defTabSz="914156"/>
            <a:r>
              <a:rPr lang="cs-CZ" sz="1200" dirty="0">
                <a:solidFill>
                  <a:schemeClr val="tx1"/>
                </a:solidFill>
              </a:rPr>
              <a:t>Domácí zvířata ze Spojeného království budou moci vstoupit do EU </a:t>
            </a:r>
            <a:r>
              <a:rPr lang="cs-CZ" sz="1200" b="1" u="sng" dirty="0">
                <a:solidFill>
                  <a:schemeClr val="tx1"/>
                </a:solidFill>
              </a:rPr>
              <a:t>pouze </a:t>
            </a:r>
            <a:r>
              <a:rPr lang="cs-CZ" sz="1200" dirty="0">
                <a:solidFill>
                  <a:schemeClr val="tx1"/>
                </a:solidFill>
              </a:rPr>
              <a:t>na vstupních místech pro cestující (TPE</a:t>
            </a:r>
            <a:r>
              <a:rPr lang="cs-CZ" sz="1200" dirty="0" smtClean="0">
                <a:solidFill>
                  <a:schemeClr val="tx1"/>
                </a:solidFill>
              </a:rPr>
              <a:t>).</a:t>
            </a:r>
            <a:endParaRPr lang="cs-CZ" sz="1200" dirty="0">
              <a:solidFill>
                <a:schemeClr val="tx1"/>
              </a:solidFill>
            </a:endParaRPr>
          </a:p>
          <a:p>
            <a:pPr defTabSz="914156"/>
            <a:r>
              <a:rPr lang="cs-CZ" sz="1200" dirty="0">
                <a:solidFill>
                  <a:schemeClr val="tx1"/>
                </a:solidFill>
              </a:rPr>
              <a:t>Musíte splnit řadu požadavků, včetně účinného očkování, krevního testu (na vzteklinu) protilátky TITRE a získat veterinární osvědčení pro každou cestu. Psi cestující do zemí EU, kde se dle seznamu nevyskytuje tasemnice, (Irsko, Finsko a Malta) vyžadují před cestou léčbu tasemnic</a:t>
            </a:r>
            <a:r>
              <a:rPr lang="cs-CZ" sz="1200" dirty="0" smtClean="0">
                <a:solidFill>
                  <a:schemeClr val="tx1"/>
                </a:solidFill>
              </a:rPr>
              <a:t>.</a:t>
            </a:r>
            <a:endParaRPr lang="cs-CZ" sz="1200" dirty="0">
              <a:solidFill>
                <a:schemeClr val="tx1"/>
              </a:solidFill>
            </a:endParaRPr>
          </a:p>
          <a:p>
            <a:pPr defTabSz="914156"/>
            <a:r>
              <a:rPr lang="cs-CZ" sz="1200" b="1" dirty="0">
                <a:solidFill>
                  <a:schemeClr val="tx1"/>
                </a:solidFill>
              </a:rPr>
              <a:t>2. Spojené království bude uvedeno v části 2 seznamu</a:t>
            </a:r>
          </a:p>
          <a:p>
            <a:pPr defTabSz="914156"/>
            <a:r>
              <a:rPr lang="cs-CZ" sz="1200" dirty="0">
                <a:solidFill>
                  <a:schemeClr val="tx1"/>
                </a:solidFill>
              </a:rPr>
              <a:t>Domácí zvířata ze Spojeného království budou moci vstoupit do EU </a:t>
            </a:r>
            <a:r>
              <a:rPr lang="cs-CZ" sz="1200" b="1" u="sng" dirty="0">
                <a:solidFill>
                  <a:schemeClr val="tx1"/>
                </a:solidFill>
              </a:rPr>
              <a:t>pouze </a:t>
            </a:r>
            <a:r>
              <a:rPr lang="cs-CZ" sz="1200" dirty="0">
                <a:solidFill>
                  <a:schemeClr val="tx1"/>
                </a:solidFill>
              </a:rPr>
              <a:t>na vstupních místech pro cestující (TPE</a:t>
            </a:r>
            <a:r>
              <a:rPr lang="cs-CZ" sz="1200" dirty="0" smtClean="0">
                <a:solidFill>
                  <a:schemeClr val="tx1"/>
                </a:solidFill>
              </a:rPr>
              <a:t>).</a:t>
            </a:r>
            <a:endParaRPr lang="cs-CZ" sz="1200" dirty="0">
              <a:solidFill>
                <a:schemeClr val="tx1"/>
              </a:solidFill>
            </a:endParaRPr>
          </a:p>
          <a:p>
            <a:pPr defTabSz="914156"/>
            <a:r>
              <a:rPr lang="cs-CZ" sz="1200" dirty="0">
                <a:solidFill>
                  <a:schemeClr val="tx1"/>
                </a:solidFill>
              </a:rPr>
              <a:t>Musíte splnit řadu požadavků, včetně účinného očkování, krevního testu (na vzteklinu) protilátky TITRE a získat veterinární osvědčení pro každou cestu. Psi cestující do zemí EU, kde se dle seznamu nevyskytuje tasemnice, (Irsko, Finsko a Malta) vyžadují před cestou léčbu </a:t>
            </a:r>
            <a:r>
              <a:rPr lang="cs-CZ" sz="1200" dirty="0" smtClean="0">
                <a:solidFill>
                  <a:schemeClr val="tx1"/>
                </a:solidFill>
              </a:rPr>
              <a:t>tasemnic.</a:t>
            </a:r>
            <a:endParaRPr lang="cs-CZ" sz="1200" dirty="0">
              <a:solidFill>
                <a:srgbClr val="FF0000"/>
              </a:solidFill>
            </a:endParaRPr>
          </a:p>
          <a:p>
            <a:pPr defTabSz="914156"/>
            <a:r>
              <a:rPr lang="cs-CZ" sz="1200" b="1" dirty="0">
                <a:solidFill>
                  <a:schemeClr val="tx1"/>
                </a:solidFill>
              </a:rPr>
              <a:t>3. Spojené království bude uvedeno v části 1 seznamu</a:t>
            </a:r>
          </a:p>
          <a:p>
            <a:pPr defTabSz="914156"/>
            <a:r>
              <a:rPr lang="cs-CZ" sz="1200" dirty="0">
                <a:solidFill>
                  <a:schemeClr val="tx1"/>
                </a:solidFill>
              </a:rPr>
              <a:t>Méně náročné veterinární příprava usnadňující a zlevňující vstup do EU pro majitele domácích zvířat</a:t>
            </a:r>
            <a:r>
              <a:rPr lang="cs-CZ" sz="1400" dirty="0">
                <a:solidFill>
                  <a:schemeClr val="tx1"/>
                </a:solidFill>
              </a:rPr>
              <a:t>. </a:t>
            </a:r>
            <a:r>
              <a:rPr lang="cs-CZ" sz="1200" dirty="0">
                <a:solidFill>
                  <a:schemeClr val="tx1"/>
                </a:solidFill>
              </a:rPr>
              <a:t>Psi cestující do zemí EU, kde se dle seznamu nevyskytuje tasemnice, (Irsko, Finsko a Malta) vyžadují před cestou léčbu </a:t>
            </a:r>
            <a:r>
              <a:rPr lang="cs-CZ" sz="1200" dirty="0" smtClean="0">
                <a:solidFill>
                  <a:schemeClr val="tx1"/>
                </a:solidFill>
              </a:rPr>
              <a:t>tasemnic.</a:t>
            </a:r>
            <a:endParaRPr lang="cs-CZ" sz="1400" dirty="0">
              <a:solidFill>
                <a:schemeClr val="tx1"/>
              </a:solidFill>
            </a:endParaRPr>
          </a:p>
          <a:p>
            <a:pPr defTabSz="914156"/>
            <a:endParaRPr lang="cs-CZ" sz="1200" b="1" dirty="0">
              <a:solidFill>
                <a:schemeClr val="tx1"/>
              </a:solidFill>
            </a:endParaRPr>
          </a:p>
          <a:p>
            <a:pPr defTabSz="914156"/>
            <a:endParaRPr lang="cs-CZ" sz="1200" b="1" u="sng" dirty="0">
              <a:solidFill>
                <a:schemeClr val="tx1"/>
              </a:solidFill>
            </a:endParaRPr>
          </a:p>
        </p:txBody>
      </p:sp>
      <p:sp>
        <p:nvSpPr>
          <p:cNvPr id="12" name="Footer Placeholder 4"/>
          <p:cNvSpPr>
            <a:spLocks noGrp="1"/>
          </p:cNvSpPr>
          <p:nvPr>
            <p:ph type="ftr" sz="quarter" idx="11"/>
          </p:nvPr>
        </p:nvSpPr>
        <p:spPr>
          <a:xfrm>
            <a:off x="7609399" y="6173787"/>
            <a:ext cx="4114800" cy="365125"/>
          </a:xfrm>
        </p:spPr>
        <p:txBody>
          <a:bodyPr/>
          <a:lstStyle/>
          <a:p>
            <a:r>
              <a:rPr lang="cs-CZ" dirty="0"/>
              <a:t>ÚŘEDNÍ DOK. </a:t>
            </a:r>
          </a:p>
        </p:txBody>
      </p:sp>
      <p:sp>
        <p:nvSpPr>
          <p:cNvPr id="3" name="TextBox 2"/>
          <p:cNvSpPr txBox="1"/>
          <p:nvPr/>
        </p:nvSpPr>
        <p:spPr>
          <a:xfrm>
            <a:off x="11705912" y="6288756"/>
            <a:ext cx="486088" cy="276999"/>
          </a:xfrm>
          <a:prstGeom prst="rect">
            <a:avLst/>
          </a:prstGeom>
          <a:noFill/>
        </p:spPr>
        <p:txBody>
          <a:bodyPr wrap="square" rtlCol="0">
            <a:spAutoFit/>
          </a:bodyPr>
          <a:lstStyle/>
          <a:p>
            <a:r>
              <a:rPr lang="cs-CZ" sz="1200" dirty="0">
                <a:solidFill>
                  <a:schemeClr val="bg1">
                    <a:lumMod val="65000"/>
                  </a:schemeClr>
                </a:solidFill>
              </a:rPr>
              <a:t>52</a:t>
            </a:r>
          </a:p>
        </p:txBody>
      </p:sp>
    </p:spTree>
    <p:extLst>
      <p:ext uri="{BB962C8B-B14F-4D97-AF65-F5344CB8AC3E}">
        <p14:creationId xmlns:p14="http://schemas.microsoft.com/office/powerpoint/2010/main" val="3133867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Odchozí doprava – Přeprava koní</a:t>
            </a:r>
          </a:p>
        </p:txBody>
      </p:sp>
      <p:sp>
        <p:nvSpPr>
          <p:cNvPr id="28" name="Rectangle 27"/>
          <p:cNvSpPr/>
          <p:nvPr/>
        </p:nvSpPr>
        <p:spPr>
          <a:xfrm>
            <a:off x="141011" y="5194484"/>
            <a:ext cx="11897436" cy="7770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marL="228600" indent="-228600" defTabSz="914156">
              <a:buFont typeface="+mj-lt"/>
              <a:buAutoNum type="arabicPeriod"/>
            </a:pPr>
            <a:r>
              <a:rPr lang="cs-CZ" sz="1200" dirty="0" smtClean="0">
                <a:solidFill>
                  <a:schemeClr val="tx1"/>
                </a:solidFill>
              </a:rPr>
              <a:t>Včasná </a:t>
            </a:r>
            <a:r>
              <a:rPr lang="cs-CZ" sz="1200" dirty="0">
                <a:solidFill>
                  <a:schemeClr val="tx1"/>
                </a:solidFill>
              </a:rPr>
              <a:t>žádost o </a:t>
            </a:r>
            <a:r>
              <a:rPr lang="cs-CZ" sz="1200" dirty="0" smtClean="0">
                <a:solidFill>
                  <a:schemeClr val="tx1"/>
                </a:solidFill>
              </a:rPr>
              <a:t>dokumentaci </a:t>
            </a:r>
            <a:r>
              <a:rPr lang="cs-CZ" sz="1200" dirty="0">
                <a:solidFill>
                  <a:schemeClr val="tx1"/>
                </a:solidFill>
              </a:rPr>
              <a:t>nebo </a:t>
            </a:r>
            <a:r>
              <a:rPr lang="cs-CZ" sz="1200" dirty="0" smtClean="0">
                <a:solidFill>
                  <a:schemeClr val="tx1"/>
                </a:solidFill>
              </a:rPr>
              <a:t>předběžné oznámení odjezdu</a:t>
            </a:r>
            <a:endParaRPr lang="cs-CZ" sz="1200" dirty="0">
              <a:solidFill>
                <a:schemeClr val="tx1"/>
              </a:solidFill>
            </a:endParaRPr>
          </a:p>
          <a:p>
            <a:pPr marL="228600" indent="-228600" defTabSz="914156">
              <a:buFont typeface="+mj-lt"/>
              <a:buAutoNum type="arabicPeriod"/>
            </a:pPr>
            <a:r>
              <a:rPr lang="cs-CZ" sz="1200" dirty="0" smtClean="0">
                <a:solidFill>
                  <a:schemeClr val="tx1"/>
                </a:solidFill>
              </a:rPr>
              <a:t>Koně budou muset procházet přes stanoviště hraniční kontroly EU schválené pro dovoz koní.</a:t>
            </a:r>
            <a:endParaRPr lang="cs-CZ" sz="1200" dirty="0">
              <a:solidFill>
                <a:schemeClr val="tx1"/>
              </a:solidFill>
            </a:endParaRPr>
          </a:p>
          <a:p>
            <a:pPr defTabSz="914156"/>
            <a:endParaRPr lang="cs-CZ" sz="1200" dirty="0">
              <a:solidFill>
                <a:srgbClr val="FF0000"/>
              </a:solidFill>
            </a:endParaRPr>
          </a:p>
          <a:p>
            <a:pPr defTabSz="914156"/>
            <a:endParaRPr lang="cs-CZ" sz="1200" dirty="0">
              <a:solidFill>
                <a:srgbClr val="FF0000"/>
              </a:solidFill>
            </a:endParaRPr>
          </a:p>
        </p:txBody>
      </p:sp>
      <p:sp>
        <p:nvSpPr>
          <p:cNvPr id="35" name="Rectangle 34"/>
          <p:cNvSpPr/>
          <p:nvPr/>
        </p:nvSpPr>
        <p:spPr>
          <a:xfrm>
            <a:off x="150627" y="4618364"/>
            <a:ext cx="11905905" cy="46133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rPr>
              <a:t>Koně nebudou moci vstoupit do EU.</a:t>
            </a:r>
          </a:p>
          <a:p>
            <a:pPr defTabSz="914156"/>
            <a:endParaRPr lang="cs-CZ" sz="1050" b="1" dirty="0">
              <a:solidFill>
                <a:srgbClr val="FF0000"/>
              </a:solidFill>
            </a:endParaRPr>
          </a:p>
          <a:p>
            <a:pPr defTabSz="914156"/>
            <a:r>
              <a:rPr lang="cs-CZ" sz="1050" b="1" dirty="0">
                <a:solidFill>
                  <a:srgbClr val="FF0000"/>
                </a:solidFill>
              </a:rPr>
              <a:t>    </a:t>
            </a:r>
          </a:p>
        </p:txBody>
      </p:sp>
      <p:sp>
        <p:nvSpPr>
          <p:cNvPr id="2" name="Slide Number Placeholder 1"/>
          <p:cNvSpPr>
            <a:spLocks noGrp="1"/>
          </p:cNvSpPr>
          <p:nvPr>
            <p:ph type="sldNum" sz="quarter" idx="12"/>
          </p:nvPr>
        </p:nvSpPr>
        <p:spPr>
          <a:xfrm>
            <a:off x="10993348" y="6356350"/>
            <a:ext cx="360451" cy="365125"/>
          </a:xfrm>
        </p:spPr>
        <p:txBody>
          <a:bodyPr/>
          <a:lstStyle/>
          <a:p>
            <a:fld id="{CB8872E7-E8E3-4D11-9C66-3A8487BE4944}" type="slidenum">
              <a:rPr lang="cs-CZ" smtClean="0">
                <a:solidFill>
                  <a:prstClr val="black">
                    <a:tint val="75000"/>
                  </a:prstClr>
                </a:solidFill>
              </a:rPr>
              <a:pPr/>
              <a:t>53</a:t>
            </a:fld>
            <a:endParaRPr lang="cs-CZ" dirty="0">
              <a:solidFill>
                <a:prstClr val="black">
                  <a:tint val="75000"/>
                </a:prstClr>
              </a:solidFill>
            </a:endParaRPr>
          </a:p>
        </p:txBody>
      </p:sp>
      <p:sp>
        <p:nvSpPr>
          <p:cNvPr id="17" name="Rectangle 16"/>
          <p:cNvSpPr/>
          <p:nvPr/>
        </p:nvSpPr>
        <p:spPr>
          <a:xfrm>
            <a:off x="159095" y="3244165"/>
            <a:ext cx="2175226" cy="118161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050" dirty="0">
                <a:solidFill>
                  <a:schemeClr val="tx1"/>
                </a:solidFill>
                <a:cs typeface="Arial" panose="020B0604020202020204" pitchFamily="34" charset="0"/>
              </a:rPr>
              <a:t>Před odjezdem koní ze Spojeného království.</a:t>
            </a:r>
          </a:p>
          <a:p>
            <a:pPr defTabSz="914156"/>
            <a:r>
              <a:rPr lang="cs-CZ" sz="1050" dirty="0">
                <a:solidFill>
                  <a:schemeClr val="tx1"/>
                </a:solidFill>
                <a:cs typeface="Arial" panose="020B0604020202020204" pitchFamily="34" charset="0"/>
              </a:rPr>
              <a:t>Předběžná oznámení je třeba provést určitou dobu před odjezdem. Podívejte se prosím na další informace. </a:t>
            </a:r>
          </a:p>
        </p:txBody>
      </p:sp>
      <p:sp>
        <p:nvSpPr>
          <p:cNvPr id="20" name="Rectangle 19"/>
          <p:cNvSpPr/>
          <p:nvPr/>
        </p:nvSpPr>
        <p:spPr>
          <a:xfrm>
            <a:off x="2361043" y="3247584"/>
            <a:ext cx="9659321" cy="118161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defTabSz="914156"/>
            <a:r>
              <a:rPr lang="cs-CZ" sz="1200" dirty="0">
                <a:solidFill>
                  <a:schemeClr val="tx1"/>
                </a:solidFill>
                <a:cs typeface="Arial" panose="020B0604020202020204" pitchFamily="34" charset="0"/>
              </a:rPr>
              <a:t>Aby bylo zajištěno, že koně mohou vstupovat do členských států EU ze Spojeného království.</a:t>
            </a:r>
          </a:p>
          <a:p>
            <a:pPr marL="228600" indent="-228600" defTabSz="914156">
              <a:buFont typeface="+mj-lt"/>
              <a:buAutoNum type="arabicPeriod"/>
            </a:pPr>
            <a:endParaRPr lang="cs-CZ" sz="1200" dirty="0">
              <a:solidFill>
                <a:schemeClr val="tx1"/>
              </a:solidFill>
              <a:cs typeface="Arial" panose="020B0604020202020204" pitchFamily="34" charset="0"/>
            </a:endParaRPr>
          </a:p>
          <a:p>
            <a:pPr defTabSz="914156"/>
            <a:endParaRPr lang="cs-CZ" sz="1200" b="1" dirty="0">
              <a:solidFill>
                <a:schemeClr val="tx1"/>
              </a:solidFill>
              <a:cs typeface="Arial" panose="020B0604020202020204" pitchFamily="34" charset="0"/>
            </a:endParaRPr>
          </a:p>
        </p:txBody>
      </p:sp>
      <p:sp>
        <p:nvSpPr>
          <p:cNvPr id="24" name="Rectangle 23"/>
          <p:cNvSpPr/>
          <p:nvPr/>
        </p:nvSpPr>
        <p:spPr>
          <a:xfrm>
            <a:off x="122927" y="6081875"/>
            <a:ext cx="11897437" cy="6470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1087834"/>
            <a:r>
              <a:rPr lang="cs-CZ" sz="1200" dirty="0">
                <a:solidFill>
                  <a:prstClr val="black"/>
                </a:solidFill>
              </a:rPr>
              <a:t>Další informace </a:t>
            </a:r>
            <a:r>
              <a:rPr lang="cs-CZ" sz="1200" dirty="0">
                <a:solidFill>
                  <a:schemeClr val="tx1"/>
                </a:solidFill>
              </a:rPr>
              <a:t>- </a:t>
            </a:r>
            <a:r>
              <a:rPr lang="cs-CZ" sz="1200" dirty="0">
                <a:solidFill>
                  <a:schemeClr val="tx1"/>
                </a:solidFill>
                <a:hlinkClick r:id="rId2"/>
              </a:rPr>
              <a:t>https://www.gov.uk/guidance/export-horses-and-ponies-special-rules</a:t>
            </a:r>
            <a:r>
              <a:rPr lang="cs-CZ" sz="1200" dirty="0">
                <a:solidFill>
                  <a:schemeClr val="tx1"/>
                </a:solidFill>
              </a:rPr>
              <a:t>  </a:t>
            </a:r>
          </a:p>
          <a:p>
            <a:pPr defTabSz="1087834"/>
            <a:endParaRPr lang="cs-CZ" sz="1200" dirty="0">
              <a:solidFill>
                <a:schemeClr val="tx1"/>
              </a:solidFill>
            </a:endParaRPr>
          </a:p>
          <a:p>
            <a:pPr defTabSz="1087834"/>
            <a:endParaRPr lang="cs-CZ" sz="1200" dirty="0">
              <a:solidFill>
                <a:schemeClr val="tx1"/>
              </a:solidFill>
            </a:endParaRPr>
          </a:p>
          <a:p>
            <a:pPr marL="171450" indent="-171450" defTabSz="914156">
              <a:buFont typeface="Arial" panose="020B0604020202020204" pitchFamily="34" charset="0"/>
              <a:buChar char="•"/>
            </a:pPr>
            <a:endParaRPr lang="cs-CZ" sz="1000" b="1" dirty="0">
              <a:solidFill>
                <a:srgbClr val="FF0000"/>
              </a:solidFill>
            </a:endParaRPr>
          </a:p>
        </p:txBody>
      </p:sp>
      <p:sp>
        <p:nvSpPr>
          <p:cNvPr id="9" name="Rectangle 8"/>
          <p:cNvSpPr/>
          <p:nvPr/>
        </p:nvSpPr>
        <p:spPr>
          <a:xfrm>
            <a:off x="150627" y="871859"/>
            <a:ext cx="11861269" cy="237230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150" b="1" u="sng" dirty="0">
                <a:solidFill>
                  <a:schemeClr val="tx1"/>
                </a:solidFill>
              </a:rPr>
              <a:t>Požadavky </a:t>
            </a:r>
            <a:endParaRPr lang="cs-CZ" sz="1150" dirty="0">
              <a:solidFill>
                <a:schemeClr val="tx1"/>
              </a:solidFill>
            </a:endParaRPr>
          </a:p>
          <a:p>
            <a:pPr marL="228600" indent="-228600" defTabSz="914156">
              <a:buFont typeface="+mj-lt"/>
              <a:buAutoNum type="arabicPeriod"/>
            </a:pPr>
            <a:r>
              <a:rPr lang="cs-CZ" sz="1150" dirty="0">
                <a:solidFill>
                  <a:schemeClr val="tx1"/>
                </a:solidFill>
              </a:rPr>
              <a:t>Pokud nebude Spojené království ze strany EU formálně zařazeno na seznam třetích zemí, nebudou moci koně cestovat ze Spojeného království do EU. </a:t>
            </a:r>
            <a:r>
              <a:rPr lang="pt-BR" sz="1150" dirty="0">
                <a:solidFill>
                  <a:schemeClr val="tx1"/>
                </a:solidFill>
              </a:rPr>
              <a:t>Tripartitní dohoda (s Irskem a Francií) skončí</a:t>
            </a:r>
            <a:r>
              <a:rPr lang="cs-CZ" sz="1150" dirty="0">
                <a:solidFill>
                  <a:schemeClr val="tx1"/>
                </a:solidFill>
              </a:rPr>
              <a:t>.</a:t>
            </a:r>
          </a:p>
          <a:p>
            <a:pPr marL="228600" indent="-228600" defTabSz="914156">
              <a:buFont typeface="+mj-lt"/>
              <a:buAutoNum type="arabicPeriod"/>
            </a:pPr>
            <a:r>
              <a:rPr lang="cs-CZ" sz="1150" dirty="0">
                <a:solidFill>
                  <a:schemeClr val="tx1"/>
                </a:solidFill>
              </a:rPr>
              <a:t>Statut třetí země – udělován ze strany na základě žádosti Evropské komisi – zajistí, že Spojené království bude zařazeno do jedné ze sedmi kategorií „nákazového stavu koní</a:t>
            </a:r>
            <a:r>
              <a:rPr lang="cs-CZ" sz="1150" dirty="0" smtClean="0">
                <a:solidFill>
                  <a:schemeClr val="tx1"/>
                </a:solidFill>
              </a:rPr>
              <a:t>“.</a:t>
            </a:r>
            <a:endParaRPr lang="cs-CZ" sz="1150" dirty="0">
              <a:solidFill>
                <a:schemeClr val="tx1"/>
              </a:solidFill>
            </a:endParaRPr>
          </a:p>
          <a:p>
            <a:pPr marL="685800" lvl="1" indent="-228600" defTabSz="914156">
              <a:buFont typeface="Arial" panose="020B0604020202020204" pitchFamily="34" charset="0"/>
              <a:buChar char="•"/>
            </a:pPr>
            <a:r>
              <a:rPr lang="cs-CZ" sz="1150" dirty="0">
                <a:solidFill>
                  <a:schemeClr val="tx1"/>
                </a:solidFill>
              </a:rPr>
              <a:t>Každá kategorie vyžaduje krevní testy před přepravou koní. Spojené království očekává, že bude zařazeno do jedné z vyšších kategorií, a v takovém případě by bylo minimalizováno další testování.</a:t>
            </a:r>
          </a:p>
          <a:p>
            <a:pPr lvl="1" defTabSz="914156"/>
            <a:r>
              <a:rPr lang="cs-CZ" sz="1150" b="1" i="1" dirty="0">
                <a:solidFill>
                  <a:schemeClr val="tx1"/>
                </a:solidFill>
              </a:rPr>
              <a:t>Pozn. Před 12. dubnem bylo Spojené království ve scénáři bez dohody uvedeno a zařazeno do nejvyšší kategorie (A). Hlasování EU, které to potvrdilo, je nutno opakovat před říjnovým odchodem bez dohody, jsme přesvědčeni, že i nadále budeme splňovat příslušné požadavky. </a:t>
            </a:r>
          </a:p>
          <a:p>
            <a:pPr lvl="1" defTabSz="914156"/>
            <a:endParaRPr lang="cs-CZ" sz="1150" b="1" i="1" dirty="0">
              <a:solidFill>
                <a:schemeClr val="tx1"/>
              </a:solidFill>
            </a:endParaRPr>
          </a:p>
          <a:p>
            <a:pPr marL="228600" indent="-228600" defTabSz="914156">
              <a:buFont typeface="+mj-lt"/>
              <a:buAutoNum type="arabicPeriod"/>
            </a:pPr>
            <a:r>
              <a:rPr lang="cs-CZ" sz="1150" dirty="0">
                <a:solidFill>
                  <a:schemeClr val="tx1"/>
                </a:solidFill>
              </a:rPr>
              <a:t>Po testování budou někteří koně moci cestovat na základě svého stávajícího dokladu totožnosti (pas) a vývozního veterinárního osvědčení (nahrazujícího stávající ITAHC).</a:t>
            </a:r>
          </a:p>
          <a:p>
            <a:pPr marL="228600" indent="-228600" defTabSz="914156">
              <a:buFont typeface="+mj-lt"/>
              <a:buAutoNum type="arabicPeriod"/>
            </a:pPr>
            <a:r>
              <a:rPr lang="cs-CZ" sz="1150" dirty="0">
                <a:solidFill>
                  <a:schemeClr val="tx1"/>
                </a:solidFill>
              </a:rPr>
              <a:t>Výjimkou budou koně, kteří nejsou registrováni v plemenné knize uznávané EU nebo u mezinárodního orgánu pro sportovní nebo soutěžní účely. Ti budou vyžadovat další cestovní doklad totožnosti vydávaný organizací APHA. Neočekáváme, že EU bude uznávat plemenné knihy před prvním dnem, což znamená, že většina koní bude vyžadovat tento dodatečný ID dokument</a:t>
            </a:r>
            <a:r>
              <a:rPr lang="cs-CZ" sz="1150" dirty="0" smtClean="0">
                <a:solidFill>
                  <a:schemeClr val="tx1"/>
                </a:solidFill>
              </a:rPr>
              <a:t>.</a:t>
            </a:r>
            <a:endParaRPr lang="cs-CZ" sz="1150" dirty="0">
              <a:solidFill>
                <a:schemeClr val="tx1"/>
              </a:solidFill>
            </a:endParaRPr>
          </a:p>
          <a:p>
            <a:pPr marL="228600" indent="-228600" defTabSz="914156">
              <a:buFont typeface="+mj-lt"/>
              <a:buAutoNum type="arabicPeriod"/>
            </a:pPr>
            <a:r>
              <a:rPr lang="cs-CZ" sz="1150" dirty="0">
                <a:solidFill>
                  <a:schemeClr val="tx1"/>
                </a:solidFill>
              </a:rPr>
              <a:t>Jako třetí země budou všechny koně muset vstupovat do EU přes stanoviště hraniční kontroly (BIP) schváleného pro přepravu koní. Pohyb bude evidován v systému TRACES.</a:t>
            </a:r>
          </a:p>
          <a:p>
            <a:pPr marL="228600" indent="-228600" defTabSz="914156">
              <a:buFont typeface="+mj-lt"/>
              <a:buAutoNum type="arabicPeriod"/>
            </a:pPr>
            <a:endParaRPr lang="cs-CZ" sz="115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53</a:t>
            </a:r>
          </a:p>
        </p:txBody>
      </p:sp>
    </p:spTree>
    <p:extLst>
      <p:ext uri="{BB962C8B-B14F-4D97-AF65-F5344CB8AC3E}">
        <p14:creationId xmlns:p14="http://schemas.microsoft.com/office/powerpoint/2010/main" val="682643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cs-CZ" sz="2700" dirty="0">
                <a:latin typeface="+mn-lt"/>
                <a:ea typeface="+mn-ea"/>
                <a:cs typeface="+mn-cs"/>
              </a:rPr>
              <a:t>Přílohy – další procesy úřadu HMRC</a:t>
            </a:r>
          </a:p>
        </p:txBody>
      </p:sp>
      <p:sp>
        <p:nvSpPr>
          <p:cNvPr id="7" name="Slide Number Placeholder 6"/>
          <p:cNvSpPr>
            <a:spLocks noGrp="1"/>
          </p:cNvSpPr>
          <p:nvPr>
            <p:ph type="sldNum" sz="quarter" idx="12"/>
          </p:nvPr>
        </p:nvSpPr>
        <p:spPr/>
        <p:txBody>
          <a:bodyPr/>
          <a:lstStyle/>
          <a:p>
            <a:fld id="{4D5B3F61-8D40-454B-BE98-BE96F2E76035}" type="slidenum">
              <a:rPr lang="cs-CZ" smtClean="0"/>
              <a:t>54</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59834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cs-CZ" sz="2700" b="1" dirty="0"/>
              <a:t>Další procesy úřadu HMRC – úmluva o společném tranzitním režimu / tranzitní pohyby</a:t>
            </a:r>
            <a:endParaRPr lang="cs-CZ" sz="27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cs-CZ" smtClean="0"/>
              <a:t>55</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725680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cs-CZ" smtClean="0">
                <a:solidFill>
                  <a:prstClr val="black">
                    <a:tint val="75000"/>
                  </a:prstClr>
                </a:solidFill>
                <a:latin typeface="Arial" panose="020B0604020202020204" pitchFamily="34" charset="0"/>
                <a:cs typeface="Arial" panose="020B0604020202020204" pitchFamily="34" charset="0"/>
              </a:rPr>
              <a:pPr/>
              <a:t>56</a:t>
            </a:fld>
            <a:endParaRPr lang="cs-CZ" dirty="0">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081892" y="564647"/>
            <a:ext cx="10990277" cy="584775"/>
          </a:xfrm>
          <a:prstGeom prst="rect">
            <a:avLst/>
          </a:prstGeom>
          <a:noFill/>
        </p:spPr>
        <p:txBody>
          <a:bodyPr wrap="square" rtlCol="0">
            <a:spAutoFit/>
          </a:bodyPr>
          <a:lstStyle/>
          <a:p>
            <a:r>
              <a:rPr lang="cs-CZ" sz="3200" dirty="0">
                <a:cs typeface="Arial" panose="020B0604020202020204" pitchFamily="34" charset="0"/>
              </a:rPr>
              <a:t>Co je </a:t>
            </a:r>
            <a:r>
              <a:rPr lang="cs-CZ" sz="3200" dirty="0"/>
              <a:t>úmluva o společném tranzitním režimu</a:t>
            </a:r>
            <a:r>
              <a:rPr lang="cs-CZ" sz="3200" dirty="0">
                <a:cs typeface="Arial" panose="020B0604020202020204" pitchFamily="34" charset="0"/>
              </a:rPr>
              <a:t> (CTC)</a:t>
            </a:r>
          </a:p>
        </p:txBody>
      </p:sp>
      <p:sp>
        <p:nvSpPr>
          <p:cNvPr id="11" name="TextBox 10"/>
          <p:cNvSpPr txBox="1"/>
          <p:nvPr/>
        </p:nvSpPr>
        <p:spPr>
          <a:xfrm>
            <a:off x="316152" y="1458496"/>
            <a:ext cx="11529289" cy="5016758"/>
          </a:xfrm>
          <a:prstGeom prst="rect">
            <a:avLst/>
          </a:prstGeom>
          <a:noFill/>
        </p:spPr>
        <p:txBody>
          <a:bodyPr wrap="square" rtlCol="0">
            <a:spAutoFit/>
          </a:bodyPr>
          <a:lstStyle/>
          <a:p>
            <a:pPr algn="just"/>
            <a:r>
              <a:rPr lang="cs-CZ" sz="1600" dirty="0">
                <a:solidFill>
                  <a:prstClr val="black"/>
                </a:solidFill>
              </a:rPr>
              <a:t>Úmluva CTC umožňuje pohyb zboží mezi 28 členskými státy EU a několika sousedními zeměmi v režimu s pozastavením cla. Těmito zeměmi jsou Island, Norsko, Švýcarsko, Lichtenštejnsko, Severní Makedonie, Turecko a Srbsko. Úspěšně jsme vyjednali členství v CTC samostatně i po vystoupení z EU</a:t>
            </a:r>
            <a:r>
              <a:rPr lang="cs-CZ" sz="1600" dirty="0"/>
              <a:t>.</a:t>
            </a:r>
            <a:endParaRPr lang="cs-CZ" sz="1600" dirty="0">
              <a:solidFill>
                <a:prstClr val="black"/>
              </a:solidFill>
            </a:endParaRPr>
          </a:p>
          <a:p>
            <a:pPr algn="just"/>
            <a:endParaRPr lang="cs-CZ" sz="1600" dirty="0">
              <a:solidFill>
                <a:prstClr val="black"/>
              </a:solidFill>
            </a:endParaRPr>
          </a:p>
          <a:p>
            <a:pPr algn="just"/>
            <a:r>
              <a:rPr lang="cs-CZ" sz="1600" dirty="0">
                <a:solidFill>
                  <a:prstClr val="black"/>
                </a:solidFill>
              </a:rPr>
              <a:t>Mezi výhody členství v CTC patří:</a:t>
            </a:r>
          </a:p>
          <a:p>
            <a:pPr algn="just"/>
            <a:endParaRPr lang="cs-CZ" sz="1600" dirty="0">
              <a:solidFill>
                <a:prstClr val="black"/>
              </a:solidFill>
            </a:endParaRPr>
          </a:p>
          <a:p>
            <a:pPr marL="342900" indent="-342900" algn="just">
              <a:buAutoNum type="arabicPeriod"/>
            </a:pPr>
            <a:r>
              <a:rPr lang="cs-CZ" sz="1600" dirty="0">
                <a:solidFill>
                  <a:prstClr val="black"/>
                </a:solidFill>
              </a:rPr>
              <a:t>Zjednodušený celní režim, který usnadní tok zboží</a:t>
            </a:r>
            <a:r>
              <a:rPr lang="cs-CZ" sz="1600" dirty="0" smtClean="0">
                <a:solidFill>
                  <a:prstClr val="black"/>
                </a:solidFill>
              </a:rPr>
              <a:t>.</a:t>
            </a:r>
            <a:endParaRPr lang="cs-CZ" sz="1600" dirty="0">
              <a:solidFill>
                <a:prstClr val="black"/>
              </a:solidFill>
            </a:endParaRPr>
          </a:p>
          <a:p>
            <a:pPr marL="342900" indent="-342900" algn="just">
              <a:buAutoNum type="arabicPeriod"/>
            </a:pPr>
            <a:r>
              <a:rPr lang="cs-CZ" sz="1600" dirty="0">
                <a:solidFill>
                  <a:prstClr val="black"/>
                </a:solidFill>
              </a:rPr>
              <a:t>Umožnění pozastavení celních kontrol a plateb cel, dokud zboží nedosáhne místa určení, čímž minimalizuje náklady na správu a snižuje dobu zpoždění.</a:t>
            </a:r>
          </a:p>
          <a:p>
            <a:pPr algn="just"/>
            <a:endParaRPr lang="cs-CZ" sz="1600" dirty="0">
              <a:solidFill>
                <a:prstClr val="black"/>
              </a:solidFill>
              <a:cs typeface="Arial" panose="020B0604020202020204" pitchFamily="34" charset="0"/>
            </a:endParaRPr>
          </a:p>
          <a:p>
            <a:pPr algn="just"/>
            <a:r>
              <a:rPr lang="cs-CZ" sz="1600" dirty="0">
                <a:solidFill>
                  <a:prstClr val="black"/>
                </a:solidFill>
              </a:rPr>
              <a:t>Pro pohyb zboží na základě úmluvy CTC existují 3 odlišné celní </a:t>
            </a:r>
            <a:r>
              <a:rPr lang="cs-CZ" sz="1600" dirty="0" smtClean="0">
                <a:solidFill>
                  <a:prstClr val="black"/>
                </a:solidFill>
              </a:rPr>
              <a:t>funkce:</a:t>
            </a:r>
            <a:endParaRPr lang="cs-CZ" sz="1600" dirty="0">
              <a:solidFill>
                <a:prstClr val="black"/>
              </a:solidFill>
            </a:endParaRPr>
          </a:p>
          <a:p>
            <a:pPr algn="just"/>
            <a:endParaRPr lang="cs-CZ" sz="1600" dirty="0">
              <a:solidFill>
                <a:prstClr val="black"/>
              </a:solidFill>
            </a:endParaRPr>
          </a:p>
          <a:p>
            <a:pPr marL="342900" indent="-342900" algn="just">
              <a:buFont typeface="Arial" panose="020B0604020202020204" pitchFamily="34" charset="0"/>
              <a:buChar char="•"/>
            </a:pPr>
            <a:r>
              <a:rPr lang="cs-CZ" sz="1600" dirty="0">
                <a:solidFill>
                  <a:prstClr val="black"/>
                </a:solidFill>
              </a:rPr>
              <a:t>Celní úřad odeslání: vyplněno v celním úřadě / na schváleném místě ve zjednodušeném režimu (oprávněný odesílatel / příjemce)</a:t>
            </a:r>
          </a:p>
          <a:p>
            <a:pPr algn="just"/>
            <a:endParaRPr lang="cs-CZ" sz="1600" dirty="0">
              <a:solidFill>
                <a:prstClr val="black"/>
              </a:solidFill>
            </a:endParaRPr>
          </a:p>
          <a:p>
            <a:pPr marL="342900" indent="-342900" algn="just">
              <a:buFont typeface="Arial" panose="020B0604020202020204" pitchFamily="34" charset="0"/>
              <a:buChar char="•"/>
            </a:pPr>
            <a:r>
              <a:rPr lang="cs-CZ" sz="1600" dirty="0">
                <a:solidFill>
                  <a:prstClr val="black"/>
                </a:solidFill>
              </a:rPr>
              <a:t>Celní úřad tranzitu: požadavek </a:t>
            </a:r>
            <a:r>
              <a:rPr lang="cs-CZ" sz="1600" dirty="0"/>
              <a:t>na členy úmluvy CTC, který musí být splněn po příjezdu zboží na nové celní území a musí být vyplněno při vstupu celním úřadem</a:t>
            </a:r>
            <a:r>
              <a:rPr lang="cs-CZ" sz="1600" dirty="0">
                <a:solidFill>
                  <a:prstClr val="black"/>
                </a:solidFill>
              </a:rPr>
              <a:t>.</a:t>
            </a:r>
          </a:p>
          <a:p>
            <a:pPr algn="just"/>
            <a:endParaRPr lang="cs-CZ" sz="1600" dirty="0">
              <a:solidFill>
                <a:prstClr val="black"/>
              </a:solidFill>
            </a:endParaRPr>
          </a:p>
          <a:p>
            <a:pPr marL="342900" indent="-342900" algn="just">
              <a:buFont typeface="Arial" panose="020B0604020202020204" pitchFamily="34" charset="0"/>
              <a:buChar char="•"/>
            </a:pPr>
            <a:r>
              <a:rPr lang="cs-CZ" sz="1600" dirty="0">
                <a:solidFill>
                  <a:prstClr val="black"/>
                </a:solidFill>
              </a:rPr>
              <a:t>Celní úřad určení: vyplněno v celním úřadě / na schváleném místě ve zjednodušeném režimu (oprávněný odesílatel / příjemce)</a:t>
            </a:r>
          </a:p>
          <a:p>
            <a:pPr marL="342900" indent="-342900" algn="just">
              <a:buFont typeface="Arial" panose="020B0604020202020204" pitchFamily="34" charset="0"/>
              <a:buChar char="•"/>
            </a:pPr>
            <a:endParaRPr lang="cs-CZ" sz="1600" dirty="0">
              <a:solidFill>
                <a:prstClr val="black"/>
              </a:solidFill>
            </a:endParaRPr>
          </a:p>
          <a:p>
            <a:pPr marL="342900" indent="-342900" algn="just">
              <a:buFont typeface="Arial" panose="020B0604020202020204" pitchFamily="34" charset="0"/>
              <a:buChar char="•"/>
            </a:pPr>
            <a:endParaRPr lang="cs-CZ" sz="1600" dirty="0">
              <a:solidFill>
                <a:prstClr val="black"/>
              </a:solidFill>
            </a:endParaRPr>
          </a:p>
        </p:txBody>
      </p:sp>
      <p:sp>
        <p:nvSpPr>
          <p:cNvPr id="2" name="Footer Placeholder 1"/>
          <p:cNvSpPr>
            <a:spLocks noGrp="1"/>
          </p:cNvSpPr>
          <p:nvPr>
            <p:ph type="ftr" sz="quarter" idx="4294967295"/>
          </p:nvPr>
        </p:nvSpPr>
        <p:spPr>
          <a:xfrm>
            <a:off x="7887586" y="6389723"/>
            <a:ext cx="4114800" cy="365125"/>
          </a:xfrm>
          <a:prstGeom prst="rect">
            <a:avLst/>
          </a:prstGeom>
        </p:spPr>
        <p:txBody>
          <a:bodyPr/>
          <a:lstStyle/>
          <a:p>
            <a:pPr algn="ctr"/>
            <a:r>
              <a:rPr lang="cs-CZ" sz="1200" dirty="0"/>
              <a:t>ÚŘEDNÍ DOK. </a:t>
            </a:r>
          </a:p>
        </p:txBody>
      </p:sp>
      <p:pic>
        <p:nvPicPr>
          <p:cNvPr id="6" name="Picture 5"/>
          <p:cNvPicPr/>
          <p:nvPr/>
        </p:nvPicPr>
        <p:blipFill rotWithShape="1">
          <a:blip r:embed="rId2"/>
          <a:srcRect l="3903"/>
          <a:stretch/>
        </p:blipFill>
        <p:spPr>
          <a:xfrm>
            <a:off x="316152" y="217157"/>
            <a:ext cx="1552379" cy="724535"/>
          </a:xfrm>
          <a:prstGeom prst="rect">
            <a:avLst/>
          </a:prstGeom>
        </p:spPr>
      </p:pic>
    </p:spTree>
    <p:extLst>
      <p:ext uri="{BB962C8B-B14F-4D97-AF65-F5344CB8AC3E}">
        <p14:creationId xmlns:p14="http://schemas.microsoft.com/office/powerpoint/2010/main" val="2507244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cs-CZ" smtClean="0">
                <a:solidFill>
                  <a:prstClr val="black">
                    <a:tint val="75000"/>
                  </a:prstClr>
                </a:solidFill>
                <a:latin typeface="Arial" panose="020B0604020202020204" pitchFamily="34" charset="0"/>
                <a:cs typeface="Arial" panose="020B0604020202020204" pitchFamily="34" charset="0"/>
              </a:rPr>
              <a:pPr/>
              <a:t>57</a:t>
            </a:fld>
            <a:endParaRPr lang="cs-CZ" dirty="0">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85226" y="196961"/>
            <a:ext cx="11794921" cy="584775"/>
          </a:xfrm>
          <a:prstGeom prst="rect">
            <a:avLst/>
          </a:prstGeom>
          <a:noFill/>
        </p:spPr>
        <p:txBody>
          <a:bodyPr wrap="square" rtlCol="0">
            <a:spAutoFit/>
          </a:bodyPr>
          <a:lstStyle/>
          <a:p>
            <a:r>
              <a:rPr lang="cs-CZ" sz="3200" dirty="0">
                <a:cs typeface="Arial" panose="020B0604020202020204" pitchFamily="34" charset="0"/>
              </a:rPr>
              <a:t>Zboží přicházející na britský úřad tranzitu</a:t>
            </a:r>
          </a:p>
        </p:txBody>
      </p:sp>
      <p:sp>
        <p:nvSpPr>
          <p:cNvPr id="11" name="TextBox 10"/>
          <p:cNvSpPr txBox="1"/>
          <p:nvPr/>
        </p:nvSpPr>
        <p:spPr>
          <a:xfrm>
            <a:off x="285226" y="520126"/>
            <a:ext cx="11610363" cy="5940088"/>
          </a:xfrm>
          <a:prstGeom prst="rect">
            <a:avLst/>
          </a:prstGeom>
          <a:noFill/>
        </p:spPr>
        <p:txBody>
          <a:bodyPr wrap="square" rtlCol="0">
            <a:spAutoFit/>
          </a:bodyPr>
          <a:lstStyle/>
          <a:p>
            <a:pPr algn="just"/>
            <a:endParaRPr lang="cs-CZ" sz="1600" dirty="0">
              <a:solidFill>
                <a:prstClr val="black"/>
              </a:solidFill>
              <a:latin typeface="Arail"/>
            </a:endParaRPr>
          </a:p>
          <a:p>
            <a:pPr algn="just"/>
            <a:r>
              <a:rPr lang="cs-CZ" sz="1400" dirty="0">
                <a:solidFill>
                  <a:prstClr val="black"/>
                </a:solidFill>
              </a:rPr>
              <a:t>Pokud zboží dorazí do Spojeného království, bude se řídit procesem Úřadu tranzitu. Jedná se o kontrolu za účelem potvrzení:</a:t>
            </a:r>
          </a:p>
          <a:p>
            <a:pPr algn="just"/>
            <a:endParaRPr lang="cs-CZ" sz="1400" dirty="0">
              <a:solidFill>
                <a:prstClr val="black"/>
              </a:solidFill>
            </a:endParaRPr>
          </a:p>
          <a:p>
            <a:pPr marL="342900" indent="-342900" algn="just">
              <a:buFont typeface="Arial" panose="020B0604020202020204" pitchFamily="34" charset="0"/>
              <a:buChar char="•"/>
            </a:pPr>
            <a:r>
              <a:rPr lang="cs-CZ" sz="1400" dirty="0">
                <a:solidFill>
                  <a:prstClr val="black"/>
                </a:solidFill>
              </a:rPr>
              <a:t>Ve službě NCTS zachyceno 100 % tranzitních doprovodných dokladů (TAD) a hlavní referenční číslo (rovněž známé jako referenční číslo pohybu zboží) (MRN) (kontroly budou provádět celní úředníci). </a:t>
            </a:r>
          </a:p>
          <a:p>
            <a:pPr algn="just"/>
            <a:endParaRPr lang="cs-CZ" sz="1400" dirty="0">
              <a:solidFill>
                <a:prstClr val="black"/>
              </a:solidFill>
            </a:endParaRPr>
          </a:p>
          <a:p>
            <a:pPr marL="342900" indent="-342900" algn="just">
              <a:buFont typeface="Arial" panose="020B0604020202020204" pitchFamily="34" charset="0"/>
              <a:buChar char="•"/>
            </a:pPr>
            <a:r>
              <a:rPr lang="cs-CZ" sz="1400" dirty="0">
                <a:solidFill>
                  <a:prstClr val="black"/>
                </a:solidFill>
              </a:rPr>
              <a:t>Údaje na TAD jsou správné a nebyly bezdůvodně </a:t>
            </a:r>
            <a:r>
              <a:rPr lang="cs-CZ" sz="1400" dirty="0" smtClean="0">
                <a:solidFill>
                  <a:prstClr val="black"/>
                </a:solidFill>
              </a:rPr>
              <a:t>upravovány.</a:t>
            </a:r>
            <a:endParaRPr lang="cs-CZ" sz="1400" dirty="0">
              <a:solidFill>
                <a:prstClr val="black"/>
              </a:solidFill>
            </a:endParaRPr>
          </a:p>
          <a:p>
            <a:pPr algn="just"/>
            <a:endParaRPr lang="cs-CZ" sz="1400" dirty="0">
              <a:solidFill>
                <a:prstClr val="black"/>
              </a:solidFill>
            </a:endParaRPr>
          </a:p>
          <a:p>
            <a:pPr marL="342900" indent="-342900" algn="just">
              <a:buFont typeface="Arial" panose="020B0604020202020204" pitchFamily="34" charset="0"/>
              <a:buChar char="•"/>
            </a:pPr>
            <a:r>
              <a:rPr lang="cs-CZ" sz="1400" dirty="0">
                <a:solidFill>
                  <a:prstClr val="black"/>
                </a:solidFill>
              </a:rPr>
              <a:t>Byl dodržen jakýkoli předepsaný </a:t>
            </a:r>
            <a:r>
              <a:rPr lang="cs-CZ" sz="1400" dirty="0" smtClean="0">
                <a:solidFill>
                  <a:prstClr val="black"/>
                </a:solidFill>
              </a:rPr>
              <a:t>itinerář.</a:t>
            </a:r>
            <a:endParaRPr lang="cs-CZ" sz="1400" dirty="0">
              <a:solidFill>
                <a:prstClr val="black"/>
              </a:solidFill>
            </a:endParaRPr>
          </a:p>
          <a:p>
            <a:pPr algn="just"/>
            <a:endParaRPr lang="cs-CZ" sz="1400" dirty="0">
              <a:solidFill>
                <a:prstClr val="black"/>
              </a:solidFill>
            </a:endParaRPr>
          </a:p>
          <a:p>
            <a:pPr marL="342900" indent="-342900" algn="just">
              <a:buFont typeface="Arial" panose="020B0604020202020204" pitchFamily="34" charset="0"/>
              <a:buChar char="•"/>
            </a:pPr>
            <a:r>
              <a:rPr lang="cs-CZ" sz="1400" dirty="0">
                <a:solidFill>
                  <a:prstClr val="black"/>
                </a:solidFill>
              </a:rPr>
              <a:t>Celní pečeť umístěná v úřadu odeslání nebo v předchozím úřadu tranzitu může být zkontrolována, aby byla zajištěna její neporušenost.</a:t>
            </a:r>
          </a:p>
          <a:p>
            <a:pPr algn="just"/>
            <a:endParaRPr lang="cs-CZ" sz="1400" dirty="0">
              <a:solidFill>
                <a:prstClr val="black"/>
              </a:solidFill>
            </a:endParaRPr>
          </a:p>
          <a:p>
            <a:pPr algn="just"/>
            <a:r>
              <a:rPr lang="cs-CZ" sz="1400" dirty="0">
                <a:solidFill>
                  <a:prstClr val="black"/>
                </a:solidFill>
              </a:rPr>
              <a:t>Úřad tranzitu zaznamená také drobné nesrovnalosti nebo události během cesty před propuštěním zboží do dalšího úřadu tranzitu nebo úřadu určení </a:t>
            </a:r>
            <a:r>
              <a:rPr lang="cs-CZ" sz="1400" dirty="0">
                <a:solidFill>
                  <a:srgbClr val="FF0000"/>
                </a:solidFill>
              </a:rPr>
              <a:t>nebo do schválených prostor autorizovaného příjemce</a:t>
            </a:r>
            <a:r>
              <a:rPr lang="cs-CZ" sz="1400" dirty="0">
                <a:solidFill>
                  <a:prstClr val="black"/>
                </a:solidFill>
              </a:rPr>
              <a:t>. </a:t>
            </a:r>
          </a:p>
          <a:p>
            <a:pPr algn="just"/>
            <a:endParaRPr lang="cs-CZ" sz="1400" dirty="0">
              <a:solidFill>
                <a:prstClr val="black"/>
              </a:solidFill>
            </a:endParaRPr>
          </a:p>
          <a:p>
            <a:pPr algn="just"/>
            <a:r>
              <a:rPr lang="cs-CZ" sz="1400" dirty="0">
                <a:solidFill>
                  <a:prstClr val="black"/>
                </a:solidFill>
              </a:rPr>
              <a:t>Pokud bude zjištěna závažná nesrovnalost, celní orgány ukončí pohyb zboží na úřadu tranzitu, který se poté stane úřadem určení.</a:t>
            </a:r>
          </a:p>
          <a:p>
            <a:pPr algn="just"/>
            <a:endParaRPr lang="cs-CZ" sz="1400" b="1" dirty="0">
              <a:solidFill>
                <a:prstClr val="black"/>
              </a:solidFill>
            </a:endParaRPr>
          </a:p>
          <a:p>
            <a:pPr algn="just"/>
            <a:r>
              <a:rPr lang="cs-CZ" sz="1400" b="1" dirty="0">
                <a:solidFill>
                  <a:prstClr val="black"/>
                </a:solidFill>
              </a:rPr>
              <a:t>Přeprava zboží do Spojeného království nebo přes Spojené království na základě CTC </a:t>
            </a:r>
            <a:r>
              <a:rPr lang="cs-CZ" sz="1400" b="1" dirty="0" smtClean="0">
                <a:solidFill>
                  <a:prstClr val="black"/>
                </a:solidFill>
              </a:rPr>
              <a:t>– </a:t>
            </a:r>
            <a:r>
              <a:rPr lang="cs-CZ" sz="1400" b="1" dirty="0">
                <a:solidFill>
                  <a:prstClr val="black"/>
                </a:solidFill>
              </a:rPr>
              <a:t>Úřadem tranzitu v Doveru a Holyheadu</a:t>
            </a:r>
          </a:p>
          <a:p>
            <a:pPr algn="just"/>
            <a:r>
              <a:rPr lang="cs-CZ" sz="1400" dirty="0">
                <a:solidFill>
                  <a:prstClr val="black"/>
                </a:solidFill>
              </a:rPr>
              <a:t>Aby úřad HMRC mohl plnit funkci úřadu tranzitu, musíte před příjezdem zboží do Spojeného království předložit následující doklady (nejpravděpodobněji při odbavení):</a:t>
            </a:r>
          </a:p>
          <a:p>
            <a:pPr marL="342900" indent="-342900" algn="just">
              <a:buAutoNum type="arabicPeriod"/>
            </a:pPr>
            <a:r>
              <a:rPr lang="cs-CZ" sz="1400" dirty="0">
                <a:solidFill>
                  <a:prstClr val="black"/>
                </a:solidFill>
              </a:rPr>
              <a:t>Váš TAD k naskenování</a:t>
            </a:r>
          </a:p>
          <a:p>
            <a:pPr marL="342900" indent="-342900" algn="just">
              <a:buAutoNum type="arabicPeriod"/>
            </a:pPr>
            <a:r>
              <a:rPr lang="cs-CZ" sz="1400" dirty="0">
                <a:solidFill>
                  <a:prstClr val="black"/>
                </a:solidFill>
              </a:rPr>
              <a:t>Registrační číslo vozidla </a:t>
            </a:r>
          </a:p>
          <a:p>
            <a:pPr algn="just"/>
            <a:endParaRPr lang="cs-CZ" sz="1400" b="1" dirty="0">
              <a:solidFill>
                <a:prstClr val="black"/>
              </a:solidFill>
            </a:endParaRPr>
          </a:p>
          <a:p>
            <a:pPr algn="just"/>
            <a:r>
              <a:rPr lang="cs-CZ" sz="1400" b="1" dirty="0">
                <a:solidFill>
                  <a:prstClr val="black"/>
                </a:solidFill>
              </a:rPr>
              <a:t>Úřad tranzitu v Eurotunelu</a:t>
            </a:r>
          </a:p>
          <a:p>
            <a:r>
              <a:rPr lang="cs-CZ" sz="1400" dirty="0">
                <a:solidFill>
                  <a:prstClr val="black"/>
                </a:solidFill>
              </a:rPr>
              <a:t>Uvažuje se o alternativních režimech pro zajištění funkcí úřadu tranzitu pro zboží přepravované přes Eurotunel. Po dokončení těchto opatření budeme tyto pokyny aktualizovat.</a:t>
            </a:r>
          </a:p>
        </p:txBody>
      </p:sp>
      <p:sp>
        <p:nvSpPr>
          <p:cNvPr id="2" name="Footer Placeholder 1"/>
          <p:cNvSpPr>
            <a:spLocks noGrp="1"/>
          </p:cNvSpPr>
          <p:nvPr>
            <p:ph type="ftr" sz="quarter" idx="4294967295"/>
          </p:nvPr>
        </p:nvSpPr>
        <p:spPr>
          <a:xfrm>
            <a:off x="7861004" y="6356350"/>
            <a:ext cx="4114800" cy="365125"/>
          </a:xfrm>
          <a:prstGeom prst="rect">
            <a:avLst/>
          </a:prstGeom>
        </p:spPr>
        <p:txBody>
          <a:bodyPr/>
          <a:lstStyle/>
          <a:p>
            <a:pPr algn="ctr"/>
            <a:r>
              <a:rPr lang="cs-CZ" sz="1200" dirty="0"/>
              <a:t>ÚŘEDNÍ DOK. </a:t>
            </a:r>
          </a:p>
        </p:txBody>
      </p:sp>
    </p:spTree>
    <p:extLst>
      <p:ext uri="{BB962C8B-B14F-4D97-AF65-F5344CB8AC3E}">
        <p14:creationId xmlns:p14="http://schemas.microsoft.com/office/powerpoint/2010/main" val="2294737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17" y="225789"/>
            <a:ext cx="10515600" cy="618944"/>
          </a:xfrm>
        </p:spPr>
        <p:txBody>
          <a:bodyPr>
            <a:normAutofit/>
          </a:bodyPr>
          <a:lstStyle/>
          <a:p>
            <a:r>
              <a:rPr lang="cs-CZ" sz="3600" dirty="0">
                <a:latin typeface="+mn-lt"/>
                <a:ea typeface="+mn-ea"/>
                <a:cs typeface="Arial" panose="020B0604020202020204" pitchFamily="34" charset="0"/>
              </a:rPr>
              <a:t>Tranzit a </a:t>
            </a:r>
            <a:r>
              <a:rPr lang="cs-CZ" sz="3600" dirty="0">
                <a:latin typeface="+mn-lt"/>
              </a:rPr>
              <a:t>úmluva o společném tranzitním režimu</a:t>
            </a:r>
            <a:r>
              <a:rPr lang="cs-CZ" sz="3600" dirty="0">
                <a:latin typeface="+mn-lt"/>
                <a:cs typeface="Arial" panose="020B0604020202020204" pitchFamily="34" charset="0"/>
              </a:rPr>
              <a:t> </a:t>
            </a:r>
            <a:r>
              <a:rPr lang="cs-CZ" sz="3600" dirty="0">
                <a:latin typeface="+mn-lt"/>
                <a:ea typeface="+mn-ea"/>
                <a:cs typeface="Arial" panose="020B0604020202020204" pitchFamily="34" charset="0"/>
              </a:rPr>
              <a:t>(CTC)</a:t>
            </a:r>
          </a:p>
        </p:txBody>
      </p:sp>
      <p:sp>
        <p:nvSpPr>
          <p:cNvPr id="3" name="btfpLayoutConfig" hidden="1"/>
          <p:cNvSpPr txBox="1"/>
          <p:nvPr/>
        </p:nvSpPr>
        <p:spPr bwMode="gray">
          <a:xfrm>
            <a:off x="1536703" y="12700"/>
            <a:ext cx="2517283" cy="88092"/>
          </a:xfrm>
          <a:prstGeom prst="rect">
            <a:avLst/>
          </a:prstGeom>
          <a:noFill/>
        </p:spPr>
        <p:txBody>
          <a:bodyPr vert="horz" wrap="none" lIns="36000" tIns="36000" rIns="36000" bIns="36000" rtlCol="0">
            <a:spAutoFit/>
          </a:bodyPr>
          <a:lstStyle/>
          <a:p>
            <a:pPr defTabSz="711200" eaLnBrk="0" fontAlgn="base" hangingPunct="0">
              <a:spcBef>
                <a:spcPts val="1200"/>
              </a:spcBef>
              <a:spcAft>
                <a:spcPct val="0"/>
              </a:spcAft>
            </a:pPr>
            <a:r>
              <a:rPr lang="en-GB" sz="100" dirty="0">
                <a:solidFill>
                  <a:srgbClr val="FFFFFF">
                    <a:alpha val="0"/>
                  </a:srgbClr>
                </a:solidFill>
              </a:rPr>
              <a:t>overall_0_131892000554139829 columns_4_131909273411195331 10_1_131891262934541796 15_1_131892583558466806 16_1_131891999778880718 19_1_131892583809463302 22_0_131897065085022030 23_1_131892000233826264 27_1_131892000339395250 31_1_131892000366811566 35_1_131892000448369215 6_1_131892168074483844 9_1_131898744710416574 37_1_131892168074854168 18_1_131892583558672573 8_1_131897104232460766 </a:t>
            </a:r>
          </a:p>
        </p:txBody>
      </p:sp>
      <p:sp>
        <p:nvSpPr>
          <p:cNvPr id="5" name="Footer Placeholder 4"/>
          <p:cNvSpPr>
            <a:spLocks noGrp="1"/>
          </p:cNvSpPr>
          <p:nvPr>
            <p:ph type="ftr" sz="quarter" idx="11"/>
          </p:nvPr>
        </p:nvSpPr>
        <p:spPr>
          <a:xfrm>
            <a:off x="7924800" y="6356350"/>
            <a:ext cx="4114800" cy="365125"/>
          </a:xfrm>
        </p:spPr>
        <p:txBody>
          <a:bodyPr/>
          <a:lstStyle/>
          <a:p>
            <a:r>
              <a:rPr lang="cs-CZ" dirty="0"/>
              <a:t>ÚŘEDNÍ DOK. </a:t>
            </a:r>
          </a:p>
        </p:txBody>
      </p:sp>
      <p:sp>
        <p:nvSpPr>
          <p:cNvPr id="6" name="Slide Number Placeholder 5"/>
          <p:cNvSpPr>
            <a:spLocks noGrp="1"/>
          </p:cNvSpPr>
          <p:nvPr>
            <p:ph type="sldNum" sz="quarter" idx="12"/>
          </p:nvPr>
        </p:nvSpPr>
        <p:spPr/>
        <p:txBody>
          <a:bodyPr/>
          <a:lstStyle/>
          <a:p>
            <a:fld id="{4D5B3F61-8D40-454B-BE98-BE96F2E76035}" type="slidenum">
              <a:rPr lang="cs-CZ" smtClean="0"/>
              <a:t>58</a:t>
            </a:fld>
            <a:endParaRPr lang="cs-CZ" dirty="0"/>
          </a:p>
        </p:txBody>
      </p:sp>
      <p:pic>
        <p:nvPicPr>
          <p:cNvPr id="7" name="Picture 6"/>
          <p:cNvPicPr>
            <a:picLocks noChangeAspect="1"/>
          </p:cNvPicPr>
          <p:nvPr/>
        </p:nvPicPr>
        <p:blipFill>
          <a:blip r:embed="rId2"/>
          <a:stretch>
            <a:fillRect/>
          </a:stretch>
        </p:blipFill>
        <p:spPr>
          <a:xfrm>
            <a:off x="935288" y="1493352"/>
            <a:ext cx="10321423" cy="3871296"/>
          </a:xfrm>
          <a:prstGeom prst="rect">
            <a:avLst/>
          </a:prstGeom>
        </p:spPr>
      </p:pic>
      <p:sp>
        <p:nvSpPr>
          <p:cNvPr id="4" name="TextBox 3">
            <a:extLst>
              <a:ext uri="{FF2B5EF4-FFF2-40B4-BE49-F238E27FC236}">
                <a16:creationId xmlns="" xmlns:a16="http://schemas.microsoft.com/office/drawing/2014/main" id="{BD39C322-C6ED-42ED-BB70-DB6BB1D88522}"/>
              </a:ext>
            </a:extLst>
          </p:cNvPr>
          <p:cNvSpPr txBox="1"/>
          <p:nvPr/>
        </p:nvSpPr>
        <p:spPr>
          <a:xfrm>
            <a:off x="1233618" y="1407448"/>
            <a:ext cx="1304014" cy="327742"/>
          </a:xfrm>
          <a:prstGeom prst="rect">
            <a:avLst/>
          </a:prstGeom>
          <a:solidFill>
            <a:schemeClr val="bg1"/>
          </a:solidFill>
        </p:spPr>
        <p:txBody>
          <a:bodyPr wrap="square" rtlCol="0">
            <a:noAutofit/>
          </a:bodyPr>
          <a:lstStyle/>
          <a:p>
            <a:r>
              <a:rPr lang="cs-CZ" sz="1200" b="1" dirty="0"/>
              <a:t>Úřad odeslání</a:t>
            </a:r>
            <a:endParaRPr lang="cs-CZ" sz="1100" b="1" dirty="0"/>
          </a:p>
        </p:txBody>
      </p:sp>
      <p:sp>
        <p:nvSpPr>
          <p:cNvPr id="8" name="TextBox 7">
            <a:extLst>
              <a:ext uri="{FF2B5EF4-FFF2-40B4-BE49-F238E27FC236}">
                <a16:creationId xmlns="" xmlns:a16="http://schemas.microsoft.com/office/drawing/2014/main" id="{AE5A019A-7EA1-4F14-A2B6-890273477426}"/>
              </a:ext>
            </a:extLst>
          </p:cNvPr>
          <p:cNvSpPr txBox="1"/>
          <p:nvPr/>
        </p:nvSpPr>
        <p:spPr>
          <a:xfrm>
            <a:off x="5443992" y="1409867"/>
            <a:ext cx="1304014" cy="327742"/>
          </a:xfrm>
          <a:prstGeom prst="rect">
            <a:avLst/>
          </a:prstGeom>
          <a:solidFill>
            <a:schemeClr val="bg1"/>
          </a:solidFill>
        </p:spPr>
        <p:txBody>
          <a:bodyPr wrap="square" rtlCol="0">
            <a:noAutofit/>
          </a:bodyPr>
          <a:lstStyle/>
          <a:p>
            <a:r>
              <a:rPr lang="cs-CZ" sz="1200" b="1" dirty="0"/>
              <a:t>Úřad tranzitu</a:t>
            </a:r>
            <a:endParaRPr lang="cs-CZ" sz="1100" b="1" dirty="0"/>
          </a:p>
        </p:txBody>
      </p:sp>
      <p:sp>
        <p:nvSpPr>
          <p:cNvPr id="9" name="TextBox 8">
            <a:extLst>
              <a:ext uri="{FF2B5EF4-FFF2-40B4-BE49-F238E27FC236}">
                <a16:creationId xmlns="" xmlns:a16="http://schemas.microsoft.com/office/drawing/2014/main" id="{DF985AB5-7849-4D6C-ADA0-5DE92FDBCCBB}"/>
              </a:ext>
            </a:extLst>
          </p:cNvPr>
          <p:cNvSpPr txBox="1"/>
          <p:nvPr/>
        </p:nvSpPr>
        <p:spPr>
          <a:xfrm>
            <a:off x="9873762" y="1407448"/>
            <a:ext cx="1480038" cy="327742"/>
          </a:xfrm>
          <a:prstGeom prst="rect">
            <a:avLst/>
          </a:prstGeom>
          <a:solidFill>
            <a:schemeClr val="bg1"/>
          </a:solidFill>
        </p:spPr>
        <p:txBody>
          <a:bodyPr wrap="square" rtlCol="0">
            <a:noAutofit/>
          </a:bodyPr>
          <a:lstStyle/>
          <a:p>
            <a:r>
              <a:rPr lang="cs-CZ" sz="1200" b="1" dirty="0"/>
              <a:t>Úřad určení</a:t>
            </a:r>
            <a:endParaRPr lang="cs-CZ" sz="1100" b="1" dirty="0"/>
          </a:p>
        </p:txBody>
      </p:sp>
      <p:sp>
        <p:nvSpPr>
          <p:cNvPr id="10" name="TextBox 9">
            <a:extLst>
              <a:ext uri="{FF2B5EF4-FFF2-40B4-BE49-F238E27FC236}">
                <a16:creationId xmlns="" xmlns:a16="http://schemas.microsoft.com/office/drawing/2014/main" id="{A7CEBA54-61BF-4771-9F8C-17E54363FA27}"/>
              </a:ext>
            </a:extLst>
          </p:cNvPr>
          <p:cNvSpPr txBox="1"/>
          <p:nvPr/>
        </p:nvSpPr>
        <p:spPr>
          <a:xfrm>
            <a:off x="1233618" y="2268393"/>
            <a:ext cx="1237020" cy="230832"/>
          </a:xfrm>
          <a:prstGeom prst="rect">
            <a:avLst/>
          </a:prstGeom>
          <a:solidFill>
            <a:schemeClr val="bg1">
              <a:lumMod val="85000"/>
            </a:schemeClr>
          </a:solidFill>
        </p:spPr>
        <p:txBody>
          <a:bodyPr wrap="square" rtlCol="0">
            <a:spAutoFit/>
          </a:bodyPr>
          <a:lstStyle/>
          <a:p>
            <a:pPr algn="ctr"/>
            <a:r>
              <a:rPr lang="cs-CZ" sz="900" dirty="0">
                <a:solidFill>
                  <a:schemeClr val="accent2">
                    <a:lumMod val="75000"/>
                  </a:schemeClr>
                </a:solidFill>
              </a:rPr>
              <a:t>Tranzitní prohlášení</a:t>
            </a:r>
          </a:p>
        </p:txBody>
      </p:sp>
      <p:sp>
        <p:nvSpPr>
          <p:cNvPr id="11" name="TextBox 10">
            <a:extLst>
              <a:ext uri="{FF2B5EF4-FFF2-40B4-BE49-F238E27FC236}">
                <a16:creationId xmlns="" xmlns:a16="http://schemas.microsoft.com/office/drawing/2014/main" id="{44859877-392C-4807-8DA2-0D50D1AFC3EE}"/>
              </a:ext>
            </a:extLst>
          </p:cNvPr>
          <p:cNvSpPr txBox="1"/>
          <p:nvPr/>
        </p:nvSpPr>
        <p:spPr>
          <a:xfrm>
            <a:off x="9902835" y="2297905"/>
            <a:ext cx="1237020" cy="230832"/>
          </a:xfrm>
          <a:prstGeom prst="rect">
            <a:avLst/>
          </a:prstGeom>
          <a:solidFill>
            <a:schemeClr val="bg1">
              <a:lumMod val="85000"/>
            </a:schemeClr>
          </a:solidFill>
        </p:spPr>
        <p:txBody>
          <a:bodyPr wrap="square" rtlCol="0">
            <a:spAutoFit/>
          </a:bodyPr>
          <a:lstStyle/>
          <a:p>
            <a:pPr algn="ctr"/>
            <a:r>
              <a:rPr lang="cs-CZ" sz="900" dirty="0">
                <a:solidFill>
                  <a:schemeClr val="accent2">
                    <a:lumMod val="75000"/>
                  </a:schemeClr>
                </a:solidFill>
              </a:rPr>
              <a:t>Tranzit propuštěn</a:t>
            </a:r>
          </a:p>
        </p:txBody>
      </p:sp>
      <p:sp>
        <p:nvSpPr>
          <p:cNvPr id="12" name="TextBox 11">
            <a:extLst>
              <a:ext uri="{FF2B5EF4-FFF2-40B4-BE49-F238E27FC236}">
                <a16:creationId xmlns="" xmlns:a16="http://schemas.microsoft.com/office/drawing/2014/main" id="{1569FFA6-1F63-42EA-93A1-22085AFBAABE}"/>
              </a:ext>
            </a:extLst>
          </p:cNvPr>
          <p:cNvSpPr txBox="1"/>
          <p:nvPr/>
        </p:nvSpPr>
        <p:spPr>
          <a:xfrm>
            <a:off x="3490727" y="1988495"/>
            <a:ext cx="879050" cy="215444"/>
          </a:xfrm>
          <a:prstGeom prst="rect">
            <a:avLst/>
          </a:prstGeom>
          <a:solidFill>
            <a:schemeClr val="bg1"/>
          </a:solidFill>
        </p:spPr>
        <p:txBody>
          <a:bodyPr wrap="square" rtlCol="0">
            <a:spAutoFit/>
          </a:bodyPr>
          <a:lstStyle/>
          <a:p>
            <a:pPr algn="ctr"/>
            <a:r>
              <a:rPr lang="cs-CZ" sz="800" dirty="0">
                <a:solidFill>
                  <a:srgbClr val="008080"/>
                </a:solidFill>
              </a:rPr>
              <a:t>Tranzitní pohyb</a:t>
            </a:r>
          </a:p>
        </p:txBody>
      </p:sp>
      <p:sp>
        <p:nvSpPr>
          <p:cNvPr id="14" name="TextBox 13">
            <a:extLst>
              <a:ext uri="{FF2B5EF4-FFF2-40B4-BE49-F238E27FC236}">
                <a16:creationId xmlns="" xmlns:a16="http://schemas.microsoft.com/office/drawing/2014/main" id="{C7D9942E-D74A-4966-B356-F428C416A2B0}"/>
              </a:ext>
            </a:extLst>
          </p:cNvPr>
          <p:cNvSpPr txBox="1"/>
          <p:nvPr/>
        </p:nvSpPr>
        <p:spPr>
          <a:xfrm>
            <a:off x="4501663" y="2581443"/>
            <a:ext cx="2933697" cy="230832"/>
          </a:xfrm>
          <a:prstGeom prst="rect">
            <a:avLst/>
          </a:prstGeom>
          <a:solidFill>
            <a:schemeClr val="bg1"/>
          </a:solidFill>
        </p:spPr>
        <p:txBody>
          <a:bodyPr wrap="square" rtlCol="0">
            <a:spAutoFit/>
          </a:bodyPr>
          <a:lstStyle/>
          <a:p>
            <a:pPr algn="ctr"/>
            <a:r>
              <a:rPr lang="cs-CZ" sz="900" dirty="0"/>
              <a:t>Celní území A	 Celní území B</a:t>
            </a:r>
          </a:p>
        </p:txBody>
      </p:sp>
      <p:sp>
        <p:nvSpPr>
          <p:cNvPr id="15" name="TextBox 14">
            <a:extLst>
              <a:ext uri="{FF2B5EF4-FFF2-40B4-BE49-F238E27FC236}">
                <a16:creationId xmlns="" xmlns:a16="http://schemas.microsoft.com/office/drawing/2014/main" id="{EBCAD8C9-F392-4267-9000-DF3E86566CA7}"/>
              </a:ext>
            </a:extLst>
          </p:cNvPr>
          <p:cNvSpPr txBox="1"/>
          <p:nvPr/>
        </p:nvSpPr>
        <p:spPr>
          <a:xfrm>
            <a:off x="935288" y="2842918"/>
            <a:ext cx="2810235" cy="2521730"/>
          </a:xfrm>
          <a:prstGeom prst="rect">
            <a:avLst/>
          </a:prstGeom>
          <a:solidFill>
            <a:schemeClr val="bg1">
              <a:lumMod val="95000"/>
            </a:schemeClr>
          </a:solidFill>
        </p:spPr>
        <p:txBody>
          <a:bodyPr wrap="square" rtlCol="0">
            <a:noAutofit/>
          </a:bodyPr>
          <a:lstStyle/>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Tranzitní pohyby jsou zahájeny na celním úřadu odeslání (Celní úřad pro normální režim, Schválený příjemce pro zjednodušený postup).</a:t>
            </a:r>
          </a:p>
          <a:p>
            <a:pPr>
              <a:buClr>
                <a:srgbClr val="008080"/>
              </a:buClr>
            </a:pPr>
            <a:endParaRPr lang="cs-CZ" sz="1300" dirty="0">
              <a:latin typeface="Arial" panose="020B0604020202020204" pitchFamily="34" charset="0"/>
              <a:cs typeface="Arial" panose="020B0604020202020204" pitchFamily="34" charset="0"/>
            </a:endParaRPr>
          </a:p>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Provádí se to podáním tranzitního prohlášení v Novém informatizovaném tranzitním systému (NCTS).</a:t>
            </a:r>
          </a:p>
          <a:p>
            <a:pPr marL="171450" indent="-171450">
              <a:buClr>
                <a:srgbClr val="008080"/>
              </a:buClr>
              <a:buFont typeface="Wingdings" panose="05000000000000000000" pitchFamily="2" charset="2"/>
              <a:buChar char="Ø"/>
            </a:pPr>
            <a:endParaRPr lang="cs-CZ" sz="9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C910353C-486C-4ADA-9FFA-FDBC809A328F}"/>
              </a:ext>
            </a:extLst>
          </p:cNvPr>
          <p:cNvSpPr txBox="1"/>
          <p:nvPr/>
        </p:nvSpPr>
        <p:spPr>
          <a:xfrm>
            <a:off x="4690881" y="2844258"/>
            <a:ext cx="2810235" cy="2520390"/>
          </a:xfrm>
          <a:prstGeom prst="rect">
            <a:avLst/>
          </a:prstGeom>
          <a:solidFill>
            <a:schemeClr val="bg1">
              <a:lumMod val="95000"/>
            </a:schemeClr>
          </a:solidFill>
        </p:spPr>
        <p:txBody>
          <a:bodyPr wrap="square" rtlCol="0">
            <a:noAutofit/>
          </a:bodyPr>
          <a:lstStyle/>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Jakmile tranzitní pohyb CTC vstoupí na nové celní území, musí projít celním úřadem tranzitu.</a:t>
            </a:r>
          </a:p>
          <a:p>
            <a:pPr>
              <a:buClr>
                <a:srgbClr val="008080"/>
              </a:buClr>
            </a:pPr>
            <a:endParaRPr lang="cs-CZ" sz="1300" dirty="0">
              <a:latin typeface="Arial" panose="020B0604020202020204" pitchFamily="34" charset="0"/>
              <a:cs typeface="Arial" panose="020B0604020202020204" pitchFamily="34" charset="0"/>
            </a:endParaRPr>
          </a:p>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Referenční číslo pohybu (MRN) převzaté z tranzitního doprovodného dokladu (TAD) zadávají úředníci vlády (HMG) do NCTS.</a:t>
            </a:r>
          </a:p>
          <a:p>
            <a:pPr marL="171450" indent="-171450">
              <a:buClr>
                <a:srgbClr val="008080"/>
              </a:buClr>
              <a:buFont typeface="Wingdings" panose="05000000000000000000" pitchFamily="2" charset="2"/>
              <a:buChar char="Ø"/>
            </a:pPr>
            <a:endParaRPr lang="cs-CZ" sz="13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87AF91B9-8238-4432-AE0A-1ABD4EF3694A}"/>
              </a:ext>
            </a:extLst>
          </p:cNvPr>
          <p:cNvSpPr txBox="1"/>
          <p:nvPr/>
        </p:nvSpPr>
        <p:spPr>
          <a:xfrm>
            <a:off x="8412999" y="2842918"/>
            <a:ext cx="2810235" cy="2520390"/>
          </a:xfrm>
          <a:prstGeom prst="rect">
            <a:avLst/>
          </a:prstGeom>
          <a:solidFill>
            <a:schemeClr val="bg1">
              <a:lumMod val="95000"/>
            </a:schemeClr>
          </a:solidFill>
        </p:spPr>
        <p:txBody>
          <a:bodyPr wrap="square" rtlCol="0">
            <a:noAutofit/>
          </a:bodyPr>
          <a:lstStyle/>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Tranzitní pohyby jsou ukončeny u úřadu určení (Celní úřad pro normální režim, Schválený příjemce pro zjednodušený postup).</a:t>
            </a:r>
          </a:p>
          <a:p>
            <a:pPr>
              <a:buClr>
                <a:srgbClr val="008080"/>
              </a:buClr>
            </a:pPr>
            <a:endParaRPr lang="cs-CZ" sz="1300" dirty="0">
              <a:latin typeface="Arial" panose="020B0604020202020204" pitchFamily="34" charset="0"/>
              <a:cs typeface="Arial" panose="020B0604020202020204" pitchFamily="34" charset="0"/>
            </a:endParaRPr>
          </a:p>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Prostřednictvím NCTS se na celní úřad odeslání odešle zpráva s oznámením.</a:t>
            </a:r>
          </a:p>
          <a:p>
            <a:pPr marL="171450" indent="-171450">
              <a:buClr>
                <a:srgbClr val="008080"/>
              </a:buClr>
              <a:buFont typeface="Wingdings" panose="05000000000000000000" pitchFamily="2" charset="2"/>
              <a:buChar char="Ø"/>
            </a:pPr>
            <a:endParaRPr lang="cs-CZ" sz="13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77CB52DC-6583-45D2-A3A1-A63861ABC056}"/>
              </a:ext>
            </a:extLst>
          </p:cNvPr>
          <p:cNvSpPr txBox="1"/>
          <p:nvPr/>
        </p:nvSpPr>
        <p:spPr>
          <a:xfrm>
            <a:off x="5339446" y="2289117"/>
            <a:ext cx="1237020" cy="230832"/>
          </a:xfrm>
          <a:prstGeom prst="rect">
            <a:avLst/>
          </a:prstGeom>
          <a:solidFill>
            <a:schemeClr val="bg1">
              <a:lumMod val="85000"/>
            </a:schemeClr>
          </a:solidFill>
        </p:spPr>
        <p:txBody>
          <a:bodyPr wrap="square" rtlCol="0">
            <a:spAutoFit/>
          </a:bodyPr>
          <a:lstStyle/>
          <a:p>
            <a:pPr algn="ctr"/>
            <a:r>
              <a:rPr lang="cs-CZ" sz="900" dirty="0">
                <a:solidFill>
                  <a:schemeClr val="accent2">
                    <a:lumMod val="75000"/>
                  </a:schemeClr>
                </a:solidFill>
              </a:rPr>
              <a:t>Skenování TAD</a:t>
            </a:r>
          </a:p>
        </p:txBody>
      </p:sp>
      <p:sp>
        <p:nvSpPr>
          <p:cNvPr id="19" name="TextBox 18">
            <a:extLst>
              <a:ext uri="{FF2B5EF4-FFF2-40B4-BE49-F238E27FC236}">
                <a16:creationId xmlns="" xmlns:a16="http://schemas.microsoft.com/office/drawing/2014/main" id="{7BD84869-D106-4585-9BDC-A096750059F5}"/>
              </a:ext>
            </a:extLst>
          </p:cNvPr>
          <p:cNvSpPr txBox="1"/>
          <p:nvPr/>
        </p:nvSpPr>
        <p:spPr>
          <a:xfrm>
            <a:off x="7822225" y="1978855"/>
            <a:ext cx="879050" cy="215444"/>
          </a:xfrm>
          <a:prstGeom prst="rect">
            <a:avLst/>
          </a:prstGeom>
          <a:solidFill>
            <a:schemeClr val="bg1"/>
          </a:solidFill>
        </p:spPr>
        <p:txBody>
          <a:bodyPr wrap="square" rtlCol="0">
            <a:spAutoFit/>
          </a:bodyPr>
          <a:lstStyle/>
          <a:p>
            <a:pPr algn="ctr"/>
            <a:r>
              <a:rPr lang="cs-CZ" sz="800" dirty="0">
                <a:solidFill>
                  <a:srgbClr val="008080"/>
                </a:solidFill>
              </a:rPr>
              <a:t>Tranzitní pohyb</a:t>
            </a:r>
          </a:p>
        </p:txBody>
      </p:sp>
    </p:spTree>
    <p:extLst>
      <p:ext uri="{BB962C8B-B14F-4D97-AF65-F5344CB8AC3E}">
        <p14:creationId xmlns:p14="http://schemas.microsoft.com/office/powerpoint/2010/main" val="655942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5366" y="472449"/>
            <a:ext cx="11861267" cy="50708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CTC</a:t>
            </a:r>
          </a:p>
          <a:p>
            <a:pPr defTabSz="914156"/>
            <a:r>
              <a:rPr lang="cs-CZ" sz="2000" b="1" dirty="0">
                <a:solidFill>
                  <a:prstClr val="black"/>
                </a:solidFill>
              </a:rPr>
              <a:t>Zadavatel pohybu požádá o pohyb zboží na základě pravidel úmluvy o společném tranzitním režimu</a:t>
            </a:r>
          </a:p>
        </p:txBody>
      </p:sp>
      <p:sp>
        <p:nvSpPr>
          <p:cNvPr id="28" name="Rectangle 27"/>
          <p:cNvSpPr/>
          <p:nvPr/>
        </p:nvSpPr>
        <p:spPr>
          <a:xfrm>
            <a:off x="135466" y="3316834"/>
            <a:ext cx="5289928" cy="129679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a:t>
            </a:r>
            <a:endParaRPr lang="cs-CZ" sz="1050" dirty="0">
              <a:solidFill>
                <a:prstClr val="black"/>
              </a:solidFill>
            </a:endParaRPr>
          </a:p>
          <a:p>
            <a:pPr algn="just"/>
            <a:r>
              <a:rPr lang="cs-CZ" altLang="en-GB" sz="1050" dirty="0">
                <a:solidFill>
                  <a:prstClr val="black"/>
                </a:solidFill>
                <a:cs typeface="Arial" panose="020B0604020202020204" pitchFamily="34" charset="0"/>
              </a:rPr>
              <a:t>Přístup k novému informatizovanému tranzitnímu systému (NCTS) přes:</a:t>
            </a:r>
          </a:p>
          <a:p>
            <a:pPr marL="285750" indent="-285750" algn="just">
              <a:buFont typeface="Arial" panose="020B0604020202020204" pitchFamily="34" charset="0"/>
              <a:buChar char="•"/>
            </a:pPr>
            <a:r>
              <a:rPr lang="cs-CZ" altLang="en-GB" sz="1050" dirty="0">
                <a:solidFill>
                  <a:prstClr val="black"/>
                </a:solidFill>
                <a:cs typeface="Arial" panose="020B0604020202020204" pitchFamily="34" charset="0"/>
              </a:rPr>
              <a:t>Web</a:t>
            </a:r>
          </a:p>
          <a:p>
            <a:pPr marL="285750" indent="-285750" algn="just">
              <a:buFont typeface="Arial" panose="020B0604020202020204" pitchFamily="34" charset="0"/>
              <a:buChar char="•"/>
            </a:pPr>
            <a:r>
              <a:rPr lang="cs-CZ" altLang="en-GB" sz="1050" dirty="0">
                <a:solidFill>
                  <a:prstClr val="black"/>
                </a:solidFill>
                <a:cs typeface="Arial" panose="020B0604020202020204" pitchFamily="34" charset="0"/>
              </a:rPr>
              <a:t>XML</a:t>
            </a:r>
          </a:p>
          <a:p>
            <a:pPr marL="285750" indent="-285750" algn="just">
              <a:buFont typeface="Arial" panose="020B0604020202020204" pitchFamily="34" charset="0"/>
              <a:buChar char="•"/>
            </a:pPr>
            <a:r>
              <a:rPr lang="cs-CZ" altLang="en-GB" sz="1050" dirty="0">
                <a:solidFill>
                  <a:prstClr val="black"/>
                </a:solidFill>
                <a:cs typeface="Arial" panose="020B0604020202020204" pitchFamily="34" charset="0"/>
              </a:rPr>
              <a:t>E-mail</a:t>
            </a:r>
          </a:p>
          <a:p>
            <a:pPr defTabSz="914156"/>
            <a:endParaRPr lang="cs-CZ" sz="1200" dirty="0">
              <a:solidFill>
                <a:prstClr val="black"/>
              </a:solidFill>
            </a:endParaRPr>
          </a:p>
          <a:p>
            <a:pPr defTabSz="914156"/>
            <a:endParaRPr lang="cs-CZ" sz="1200" dirty="0">
              <a:solidFill>
                <a:prstClr val="black"/>
              </a:solidFill>
            </a:endParaRPr>
          </a:p>
          <a:p>
            <a:pPr defTabSz="914156"/>
            <a:endParaRPr lang="cs-CZ" sz="1200" dirty="0">
              <a:solidFill>
                <a:prstClr val="black"/>
              </a:solidFill>
            </a:endParaRPr>
          </a:p>
          <a:p>
            <a:pPr marL="171450" indent="-171450" defTabSz="914156">
              <a:buFont typeface="Arial" panose="020B0604020202020204" pitchFamily="34" charset="0"/>
              <a:buChar char="•"/>
            </a:pPr>
            <a:endParaRPr lang="cs-CZ" sz="1200" dirty="0">
              <a:solidFill>
                <a:prstClr val="black"/>
              </a:solidFill>
            </a:endParaRPr>
          </a:p>
        </p:txBody>
      </p:sp>
      <p:sp>
        <p:nvSpPr>
          <p:cNvPr id="29" name="Rectangle 28"/>
          <p:cNvSpPr/>
          <p:nvPr/>
        </p:nvSpPr>
        <p:spPr>
          <a:xfrm>
            <a:off x="5576684" y="3316834"/>
            <a:ext cx="6424907" cy="303951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cs-CZ" sz="1050" b="1" dirty="0">
                <a:solidFill>
                  <a:prstClr val="black"/>
                </a:solidFill>
              </a:rPr>
              <a:t>ČINNOSTI PROVÁDĚNÉ ZA ÚČELEM SPLNĚNÍ POŽADAVKU </a:t>
            </a:r>
          </a:p>
          <a:p>
            <a:pPr defTabSz="1087834"/>
            <a:r>
              <a:rPr lang="cs-CZ" sz="1050" dirty="0">
                <a:solidFill>
                  <a:prstClr val="black"/>
                </a:solidFill>
                <a:cs typeface="Arial" panose="020B0604020202020204" pitchFamily="34" charset="0"/>
              </a:rPr>
              <a:t>Předtím, než může tranzitní pohyb začít, musí mít zadavatel pohybu připraveno následující : -</a:t>
            </a:r>
          </a:p>
          <a:p>
            <a:pPr marL="171450" indent="-171450" algn="just" fontAlgn="t">
              <a:buFont typeface="Arial" panose="020B0604020202020204" pitchFamily="34" charset="0"/>
              <a:buChar char="•"/>
            </a:pPr>
            <a:r>
              <a:rPr lang="cs-CZ" sz="1050" dirty="0">
                <a:solidFill>
                  <a:prstClr val="black"/>
                </a:solidFill>
                <a:cs typeface="Arial" panose="020B0604020202020204" pitchFamily="34" charset="0"/>
              </a:rPr>
              <a:t>Číslo Identifikace registrace hospodářského subjektu (EORI) </a:t>
            </a:r>
          </a:p>
          <a:p>
            <a:pPr marL="628650" lvl="1" indent="-171450" algn="just" fontAlgn="t">
              <a:buFont typeface="Arial" panose="020B0604020202020204" pitchFamily="34" charset="0"/>
              <a:buChar char="•"/>
            </a:pPr>
            <a:r>
              <a:rPr lang="cs-CZ" sz="1050" dirty="0">
                <a:solidFill>
                  <a:prstClr val="black"/>
                </a:solidFill>
                <a:cs typeface="Arial" panose="020B0604020202020204" pitchFamily="34" charset="0"/>
              </a:rPr>
              <a:t>(Tranzitní pohyby zahajované do Spojeného království musí mít britské č. EORI)</a:t>
            </a:r>
          </a:p>
          <a:p>
            <a:pPr marL="171450" indent="-171450" algn="just" fontAlgn="t">
              <a:buFont typeface="Arial" panose="020B0604020202020204" pitchFamily="34" charset="0"/>
              <a:buChar char="•"/>
            </a:pPr>
            <a:endParaRPr lang="cs-CZ"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cs-CZ" sz="1050" dirty="0">
                <a:solidFill>
                  <a:schemeClr val="tx1"/>
                </a:solidFill>
                <a:cs typeface="Arial" panose="020B0604020202020204" pitchFamily="34" charset="0"/>
              </a:rPr>
              <a:t>Záruku na hodnotu cel a daní za přepravované zboží</a:t>
            </a:r>
            <a:endParaRPr lang="cs-CZ" sz="1050" dirty="0">
              <a:solidFill>
                <a:prstClr val="black"/>
              </a:solidFill>
              <a:cs typeface="Arial" panose="020B0604020202020204" pitchFamily="34" charset="0"/>
            </a:endParaRPr>
          </a:p>
          <a:p>
            <a:pPr marL="628650" lvl="1" indent="-171450" algn="just" fontAlgn="t">
              <a:buFont typeface="Arial" panose="020B0604020202020204" pitchFamily="34" charset="0"/>
              <a:buChar char="•"/>
            </a:pPr>
            <a:r>
              <a:rPr lang="cs-CZ" sz="1050" dirty="0">
                <a:solidFill>
                  <a:prstClr val="black"/>
                </a:solidFill>
                <a:cs typeface="Arial" panose="020B0604020202020204" pitchFamily="34" charset="0"/>
              </a:rPr>
              <a:t>Služba potvrdí, že tato záruka:</a:t>
            </a:r>
          </a:p>
          <a:p>
            <a:pPr marL="1085850" lvl="2" indent="-171450" algn="just" fontAlgn="t">
              <a:buFont typeface="Arial" panose="020B0604020202020204" pitchFamily="34" charset="0"/>
              <a:buChar char="•"/>
            </a:pPr>
            <a:r>
              <a:rPr lang="cs-CZ" sz="1050" dirty="0">
                <a:solidFill>
                  <a:prstClr val="black"/>
                </a:solidFill>
                <a:cs typeface="Arial" panose="020B0604020202020204" pitchFamily="34" charset="0"/>
              </a:rPr>
              <a:t>Je poskytnuta schváleným </a:t>
            </a:r>
            <a:r>
              <a:rPr lang="cs-CZ" sz="1050" dirty="0" smtClean="0">
                <a:solidFill>
                  <a:prstClr val="black"/>
                </a:solidFill>
                <a:cs typeface="Arial" panose="020B0604020202020204" pitchFamily="34" charset="0"/>
              </a:rPr>
              <a:t>ručitelem.</a:t>
            </a:r>
            <a:endParaRPr lang="cs-CZ" sz="1050" dirty="0">
              <a:solidFill>
                <a:prstClr val="black"/>
              </a:solidFill>
              <a:cs typeface="Arial" panose="020B0604020202020204" pitchFamily="34" charset="0"/>
            </a:endParaRPr>
          </a:p>
          <a:p>
            <a:pPr marL="1085850" lvl="2" indent="-171450" algn="just" fontAlgn="t">
              <a:buFont typeface="Arial" panose="020B0604020202020204" pitchFamily="34" charset="0"/>
              <a:buChar char="•"/>
            </a:pPr>
            <a:r>
              <a:rPr lang="cs-CZ" sz="1050" dirty="0">
                <a:solidFill>
                  <a:prstClr val="black"/>
                </a:solidFill>
                <a:cs typeface="Arial" panose="020B0604020202020204" pitchFamily="34" charset="0"/>
              </a:rPr>
              <a:t>Nepřekračuje částku záruky, kterou má tento ručitel k </a:t>
            </a:r>
            <a:r>
              <a:rPr lang="cs-CZ" sz="1050" dirty="0" smtClean="0">
                <a:solidFill>
                  <a:prstClr val="black"/>
                </a:solidFill>
                <a:cs typeface="Arial" panose="020B0604020202020204" pitchFamily="34" charset="0"/>
              </a:rPr>
              <a:t>dispozici.</a:t>
            </a:r>
            <a:endParaRPr lang="cs-CZ" sz="1050" dirty="0">
              <a:solidFill>
                <a:prstClr val="black"/>
              </a:solidFill>
              <a:cs typeface="Arial" panose="020B0604020202020204" pitchFamily="34" charset="0"/>
            </a:endParaRPr>
          </a:p>
          <a:p>
            <a:pPr marL="1085850" lvl="2" indent="-171450" algn="just" fontAlgn="t">
              <a:buFont typeface="Arial" panose="020B0604020202020204" pitchFamily="34" charset="0"/>
              <a:buChar char="•"/>
            </a:pPr>
            <a:r>
              <a:rPr lang="cs-CZ" sz="1050" dirty="0">
                <a:solidFill>
                  <a:prstClr val="black"/>
                </a:solidFill>
                <a:cs typeface="Arial" panose="020B0604020202020204" pitchFamily="34" charset="0"/>
              </a:rPr>
              <a:t>Poskytovatelé komunitních služeb musí uvést skutečnou hodnotu </a:t>
            </a:r>
            <a:r>
              <a:rPr lang="cs-CZ" sz="1050" dirty="0" smtClean="0">
                <a:solidFill>
                  <a:prstClr val="black"/>
                </a:solidFill>
                <a:cs typeface="Arial" panose="020B0604020202020204" pitchFamily="34" charset="0"/>
              </a:rPr>
              <a:t>záruky.</a:t>
            </a:r>
            <a:endParaRPr lang="cs-CZ" sz="1050" dirty="0">
              <a:solidFill>
                <a:prstClr val="black"/>
              </a:solidFill>
              <a:cs typeface="Arial" panose="020B0604020202020204" pitchFamily="34" charset="0"/>
            </a:endParaRPr>
          </a:p>
          <a:p>
            <a:pPr marL="628650" lvl="1" indent="-171450" algn="just" fontAlgn="t">
              <a:buFont typeface="Arial" panose="020B0604020202020204" pitchFamily="34" charset="0"/>
              <a:buChar char="•"/>
            </a:pPr>
            <a:endParaRPr lang="cs-CZ"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cs-CZ" sz="1050" dirty="0">
                <a:solidFill>
                  <a:prstClr val="black"/>
                </a:solidFill>
                <a:cs typeface="Arial" panose="020B0604020202020204" pitchFamily="34" charset="0"/>
              </a:rPr>
              <a:t>Vstupní souhrnné celní prohlášení rovněž označované jako Prohlášení o bezpečnosti a zabezpečení – nutné pro pohyb jakéhokoli zboží přes hranice.</a:t>
            </a:r>
          </a:p>
          <a:p>
            <a:pPr marL="171450" indent="-171450" algn="just" fontAlgn="t">
              <a:buFont typeface="Arial" panose="020B0604020202020204" pitchFamily="34" charset="0"/>
              <a:buChar char="•"/>
            </a:pPr>
            <a:endParaRPr lang="cs-CZ"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cs-CZ" sz="1050" dirty="0">
                <a:solidFill>
                  <a:prstClr val="black"/>
                </a:solidFill>
                <a:cs typeface="Arial" panose="020B0604020202020204" pitchFamily="34" charset="0"/>
              </a:rPr>
              <a:t>Tranzitní doprovodný dokument (TAD)</a:t>
            </a:r>
          </a:p>
          <a:p>
            <a:pPr algn="just" fontAlgn="t"/>
            <a:endParaRPr lang="cs-CZ"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cs-CZ" sz="1050" dirty="0">
                <a:solidFill>
                  <a:prstClr val="black"/>
                </a:solidFill>
                <a:cs typeface="Arial" panose="020B0604020202020204" pitchFamily="34" charset="0"/>
              </a:rPr>
              <a:t>Zadavatel pohybu dodá přepravní firmě TAD obsahující MRN.</a:t>
            </a:r>
          </a:p>
          <a:p>
            <a:pPr marL="171450" indent="-171450" algn="just" fontAlgn="t">
              <a:buFont typeface="Arial" panose="020B0604020202020204" pitchFamily="34" charset="0"/>
              <a:buChar char="•"/>
            </a:pPr>
            <a:endParaRPr lang="cs-CZ" sz="1200" dirty="0">
              <a:solidFill>
                <a:prstClr val="black"/>
              </a:solidFill>
              <a:latin typeface="Arial" panose="020B0604020202020204" pitchFamily="34" charset="0"/>
            </a:endParaRPr>
          </a:p>
          <a:p>
            <a:pPr defTabSz="1087834"/>
            <a:endParaRPr lang="cs-CZ" sz="1050" b="1" dirty="0">
              <a:solidFill>
                <a:prstClr val="black"/>
              </a:solidFill>
            </a:endParaRPr>
          </a:p>
          <a:p>
            <a:pPr defTabSz="1087834"/>
            <a:endParaRPr lang="cs-CZ" sz="1200" dirty="0">
              <a:solidFill>
                <a:prstClr val="black"/>
              </a:solidFill>
            </a:endParaRPr>
          </a:p>
          <a:p>
            <a:pPr defTabSz="1087834"/>
            <a:endParaRPr lang="cs-CZ" sz="1200" dirty="0">
              <a:solidFill>
                <a:prstClr val="black"/>
              </a:solidFill>
            </a:endParaRPr>
          </a:p>
          <a:p>
            <a:pPr marL="171450" indent="-171450" defTabSz="914156">
              <a:buFont typeface="Arial" panose="020B0604020202020204" pitchFamily="34" charset="0"/>
              <a:buChar char="•"/>
            </a:pPr>
            <a:endParaRPr lang="cs-CZ" sz="1000" b="1" dirty="0">
              <a:solidFill>
                <a:prstClr val="black"/>
              </a:solidFill>
            </a:endParaRPr>
          </a:p>
        </p:txBody>
      </p:sp>
      <p:sp>
        <p:nvSpPr>
          <p:cNvPr id="35" name="Rectangle 34"/>
          <p:cNvSpPr/>
          <p:nvPr/>
        </p:nvSpPr>
        <p:spPr>
          <a:xfrm>
            <a:off x="146138" y="2347290"/>
            <a:ext cx="11855453" cy="89857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NEBUDE VYDÁN TRANZITNÍ DOPROVODNÝ DOKUMENT?</a:t>
            </a:r>
          </a:p>
          <a:p>
            <a:pPr defTabSz="914156"/>
            <a:endParaRPr lang="cs-CZ" sz="1050" dirty="0">
              <a:solidFill>
                <a:prstClr val="black"/>
              </a:solidFill>
              <a:cs typeface="Arial" panose="020B0604020202020204" pitchFamily="34" charset="0"/>
            </a:endParaRPr>
          </a:p>
          <a:p>
            <a:pPr defTabSz="914156"/>
            <a:r>
              <a:rPr lang="cs-CZ" sz="1050" dirty="0">
                <a:solidFill>
                  <a:prstClr val="black"/>
                </a:solidFill>
                <a:cs typeface="Arial" panose="020B0604020202020204" pitchFamily="34" charset="0"/>
              </a:rPr>
              <a:t>Zboží nemůže být přepravováno a/nebo mu nebude umožněno vstoupit do tranzitního režimu, pokud nebudou k dispozici příslušná povolení. Obchodníci budou muset přepravovat zboží v jiném celním režimu.</a:t>
            </a:r>
          </a:p>
          <a:p>
            <a:pPr defTabSz="914156"/>
            <a:endParaRPr lang="cs-CZ" sz="1050" dirty="0">
              <a:solidFill>
                <a:prstClr val="black"/>
              </a:solidFill>
              <a:cs typeface="Arial" panose="020B0604020202020204" pitchFamily="34" charset="0"/>
            </a:endParaRPr>
          </a:p>
          <a:p>
            <a:pPr defTabSz="914156"/>
            <a:r>
              <a:rPr lang="cs-CZ" sz="1050" dirty="0">
                <a:solidFill>
                  <a:prstClr val="black"/>
                </a:solidFill>
              </a:rPr>
              <a:t>Zboží nebude možné nalodit dopravcem, pokud nebude proveden příslušný celní záznam. TAD lze použít jako doklad o tom, že zboží lze při příjezdu do přístavu přepravovat. (Požadavek RoRo)</a:t>
            </a:r>
          </a:p>
        </p:txBody>
      </p:sp>
      <p:sp>
        <p:nvSpPr>
          <p:cNvPr id="2" name="Slide Number Placeholder 1"/>
          <p:cNvSpPr>
            <a:spLocks noGrp="1"/>
          </p:cNvSpPr>
          <p:nvPr>
            <p:ph type="sldNum" sz="quarter" idx="12"/>
          </p:nvPr>
        </p:nvSpPr>
        <p:spPr>
          <a:xfrm>
            <a:off x="10934700" y="6356350"/>
            <a:ext cx="419099" cy="365125"/>
          </a:xfrm>
        </p:spPr>
        <p:txBody>
          <a:bodyPr/>
          <a:lstStyle/>
          <a:p>
            <a:fld id="{CB8872E7-E8E3-4D11-9C66-3A8487BE4944}" type="slidenum">
              <a:rPr lang="cs-CZ" smtClean="0">
                <a:solidFill>
                  <a:prstClr val="black">
                    <a:tint val="75000"/>
                  </a:prstClr>
                </a:solidFill>
              </a:rPr>
              <a:pPr/>
              <a:t>59</a:t>
            </a:fld>
            <a:endParaRPr lang="cs-CZ" dirty="0">
              <a:solidFill>
                <a:prstClr val="black">
                  <a:tint val="75000"/>
                </a:prstClr>
              </a:solidFill>
            </a:endParaRPr>
          </a:p>
        </p:txBody>
      </p:sp>
      <p:sp>
        <p:nvSpPr>
          <p:cNvPr id="17" name="Rectangle 16"/>
          <p:cNvSpPr/>
          <p:nvPr/>
        </p:nvSpPr>
        <p:spPr>
          <a:xfrm>
            <a:off x="159097" y="1048214"/>
            <a:ext cx="5276969" cy="121455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KDO TO BUDE PROVÁDĚT A KDY?</a:t>
            </a:r>
          </a:p>
          <a:p>
            <a:pPr defTabSz="914156"/>
            <a:r>
              <a:rPr lang="cs-CZ" sz="1050" dirty="0">
                <a:solidFill>
                  <a:prstClr val="black"/>
                </a:solidFill>
                <a:cs typeface="Arial" panose="020B0604020202020204" pitchFamily="34" charset="0"/>
              </a:rPr>
              <a:t>Zadavatel pohybu </a:t>
            </a:r>
            <a:r>
              <a:rPr lang="cs-CZ" sz="1050" dirty="0">
                <a:solidFill>
                  <a:schemeClr val="tx1"/>
                </a:solidFill>
                <a:cs typeface="Arial" panose="020B0604020202020204" pitchFamily="34" charset="0"/>
              </a:rPr>
              <a:t>(obchodník nebo jeho zástupce). Někdy označovaný jako deklarant. </a:t>
            </a:r>
          </a:p>
          <a:p>
            <a:pPr defTabSz="914156"/>
            <a:r>
              <a:rPr lang="cs-CZ" sz="1050" dirty="0">
                <a:solidFill>
                  <a:schemeClr val="tx1"/>
                </a:solidFill>
                <a:cs typeface="Arial" panose="020B0604020202020204" pitchFamily="34" charset="0"/>
              </a:rPr>
              <a:t>Pro podání tranzitního prohlášení musí mít zadavatel pohybu již mít:</a:t>
            </a:r>
          </a:p>
          <a:p>
            <a:pPr indent="-171450" defTabSz="914156">
              <a:buFont typeface="Arial" panose="020B0604020202020204" pitchFamily="34" charset="0"/>
              <a:buChar char="•"/>
            </a:pPr>
            <a:r>
              <a:rPr lang="cs-CZ" sz="1050" dirty="0">
                <a:solidFill>
                  <a:schemeClr val="tx1"/>
                </a:solidFill>
                <a:cs typeface="Arial" panose="020B0604020202020204" pitchFamily="34" charset="0"/>
              </a:rPr>
              <a:t>Číslo EORI</a:t>
            </a:r>
          </a:p>
          <a:p>
            <a:pPr indent="-171450" defTabSz="914156">
              <a:buFont typeface="Arial" panose="020B0604020202020204" pitchFamily="34" charset="0"/>
              <a:buChar char="•"/>
            </a:pPr>
            <a:r>
              <a:rPr lang="cs-CZ" sz="1050" dirty="0">
                <a:solidFill>
                  <a:schemeClr val="tx1"/>
                </a:solidFill>
                <a:cs typeface="Arial" panose="020B0604020202020204" pitchFamily="34" charset="0"/>
              </a:rPr>
              <a:t>Záruku na hodnotu cel a daní za přepravované </a:t>
            </a:r>
            <a:r>
              <a:rPr lang="cs-CZ" sz="1050" dirty="0" smtClean="0">
                <a:solidFill>
                  <a:schemeClr val="tx1"/>
                </a:solidFill>
                <a:cs typeface="Arial" panose="020B0604020202020204" pitchFamily="34" charset="0"/>
              </a:rPr>
              <a:t>zboží.</a:t>
            </a:r>
            <a:endParaRPr lang="cs-CZ" sz="1050" dirty="0">
              <a:solidFill>
                <a:srgbClr val="FF0000"/>
              </a:solidFill>
              <a:cs typeface="Arial" panose="020B0604020202020204" pitchFamily="34" charset="0"/>
            </a:endParaRPr>
          </a:p>
          <a:p>
            <a:pPr defTabSz="914156"/>
            <a:endParaRPr lang="cs-CZ" sz="1200" dirty="0">
              <a:solidFill>
                <a:prstClr val="black"/>
              </a:solidFill>
              <a:cs typeface="Arial" panose="020B0604020202020204" pitchFamily="34" charset="0"/>
            </a:endParaRPr>
          </a:p>
        </p:txBody>
      </p:sp>
      <p:sp>
        <p:nvSpPr>
          <p:cNvPr id="20" name="Rectangle 19"/>
          <p:cNvSpPr/>
          <p:nvPr/>
        </p:nvSpPr>
        <p:spPr>
          <a:xfrm>
            <a:off x="5595457" y="1048213"/>
            <a:ext cx="6424908" cy="121455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PROČ?</a:t>
            </a:r>
          </a:p>
          <a:p>
            <a:pPr algn="just" defTabSz="914156"/>
            <a:r>
              <a:rPr lang="cs-CZ" sz="1050" dirty="0">
                <a:solidFill>
                  <a:prstClr val="black"/>
                </a:solidFill>
                <a:cs typeface="Arial" panose="020B0604020202020204" pitchFamily="34" charset="0"/>
              </a:rPr>
              <a:t>Tranzit umožňuje obchodníkům pohyb zboží v režimu s podmíněným osvobozením od </a:t>
            </a:r>
            <a:r>
              <a:rPr lang="cs-CZ" sz="1050" dirty="0" smtClean="0">
                <a:solidFill>
                  <a:prstClr val="black"/>
                </a:solidFill>
                <a:cs typeface="Arial" panose="020B0604020202020204" pitchFamily="34" charset="0"/>
              </a:rPr>
              <a:t>cla.</a:t>
            </a:r>
            <a:endParaRPr lang="cs-CZ" sz="1050" dirty="0">
              <a:solidFill>
                <a:prstClr val="black"/>
              </a:solidFill>
              <a:cs typeface="Arial" panose="020B0604020202020204" pitchFamily="34" charset="0"/>
            </a:endParaRPr>
          </a:p>
          <a:p>
            <a:pPr algn="just" defTabSz="914156"/>
            <a:r>
              <a:rPr lang="cs-CZ" sz="1050" dirty="0">
                <a:solidFill>
                  <a:prstClr val="black"/>
                </a:solidFill>
                <a:cs typeface="Arial" panose="020B0604020202020204" pitchFamily="34" charset="0"/>
              </a:rPr>
              <a:t>Aby vláda (HMG) mohla zaevidovat tranzit v NCTS, musí zadavatel pohybu učinit tranzitní prohlášení. Tím se vygeneruje </a:t>
            </a:r>
            <a:r>
              <a:rPr lang="cs-CZ" sz="1050" dirty="0">
                <a:solidFill>
                  <a:prstClr val="black"/>
                </a:solidFill>
              </a:rPr>
              <a:t>hlavní referenční číslo (rovněž známé jako referenční číslo pohybu zboží) </a:t>
            </a:r>
            <a:r>
              <a:rPr lang="cs-CZ" sz="1050" dirty="0">
                <a:solidFill>
                  <a:prstClr val="black"/>
                </a:solidFill>
                <a:cs typeface="Arial" panose="020B0604020202020204" pitchFamily="34" charset="0"/>
              </a:rPr>
              <a:t>(MRN) vytvoří se tranzitní doprovodný doklad (TAD) obsahující MRN a podrobnosti o celní komplexní záruce</a:t>
            </a:r>
            <a:r>
              <a:rPr lang="cs-CZ" sz="1050" dirty="0">
                <a:solidFill>
                  <a:schemeClr val="tx1"/>
                </a:solidFill>
                <a:cs typeface="Arial" panose="020B0604020202020204" pitchFamily="34" charset="0"/>
              </a:rPr>
              <a:t>.</a:t>
            </a:r>
          </a:p>
          <a:p>
            <a:pPr algn="just" defTabSz="914156"/>
            <a:r>
              <a:rPr lang="cs-CZ" sz="1050" dirty="0">
                <a:solidFill>
                  <a:schemeClr val="tx1"/>
                </a:solidFill>
                <a:cs typeface="Arial" panose="020B0604020202020204" pitchFamily="34" charset="0"/>
              </a:rPr>
              <a:t>TAD může být doplněn i seznam položek.</a:t>
            </a:r>
          </a:p>
          <a:p>
            <a:pPr defTabSz="914156"/>
            <a:endParaRPr lang="cs-CZ" sz="1200" dirty="0">
              <a:solidFill>
                <a:prstClr val="black"/>
              </a:solidFill>
            </a:endParaRPr>
          </a:p>
          <a:p>
            <a:pPr algn="just"/>
            <a:endParaRPr lang="cs-CZ" sz="1200" i="1" dirty="0">
              <a:solidFill>
                <a:prstClr val="black"/>
              </a:solidFill>
            </a:endParaRPr>
          </a:p>
        </p:txBody>
      </p:sp>
      <p:sp>
        <p:nvSpPr>
          <p:cNvPr id="24" name="Rectangle 23"/>
          <p:cNvSpPr/>
          <p:nvPr/>
        </p:nvSpPr>
        <p:spPr>
          <a:xfrm>
            <a:off x="146138" y="4712558"/>
            <a:ext cx="5268582" cy="164379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1087834"/>
            <a:endParaRPr lang="cs-CZ" sz="1050" dirty="0">
              <a:solidFill>
                <a:prstClr val="black"/>
              </a:solidFill>
            </a:endParaRPr>
          </a:p>
          <a:p>
            <a:pPr defTabSz="914156"/>
            <a:r>
              <a:rPr lang="cs-CZ" sz="1050" dirty="0">
                <a:solidFill>
                  <a:prstClr val="black"/>
                </a:solidFill>
                <a:cs typeface="Arial" panose="020B0604020202020204" pitchFamily="34" charset="0"/>
              </a:rPr>
              <a:t>Další informace o CTC budou k dispozici na stránkách gov.uk </a:t>
            </a:r>
          </a:p>
          <a:p>
            <a:pPr defTabSz="914156"/>
            <a:r>
              <a:rPr lang="cs-CZ" sz="1050" dirty="0">
                <a:solidFill>
                  <a:prstClr val="black"/>
                </a:solidFill>
                <a:cs typeface="Arial" panose="020B0604020202020204" pitchFamily="34" charset="0"/>
              </a:rPr>
              <a:t>Příručka k tranzitnímu režimu je k dispozici na stránkách gov.uk </a:t>
            </a:r>
          </a:p>
        </p:txBody>
      </p:sp>
      <p:sp>
        <p:nvSpPr>
          <p:cNvPr id="3" name="Footer Placeholder 2"/>
          <p:cNvSpPr>
            <a:spLocks noGrp="1"/>
          </p:cNvSpPr>
          <p:nvPr>
            <p:ph type="ftr" sz="quarter" idx="11"/>
          </p:nvPr>
        </p:nvSpPr>
        <p:spPr>
          <a:xfrm>
            <a:off x="7905565" y="6356350"/>
            <a:ext cx="4114800" cy="365125"/>
          </a:xfrm>
        </p:spPr>
        <p:txBody>
          <a:bodyPr/>
          <a:lstStyle/>
          <a:p>
            <a:r>
              <a:rPr lang="cs-CZ" dirty="0"/>
              <a:t>ÚŘEDNÍ DOK. </a:t>
            </a:r>
          </a:p>
        </p:txBody>
      </p:sp>
    </p:spTree>
    <p:extLst>
      <p:ext uri="{BB962C8B-B14F-4D97-AF65-F5344CB8AC3E}">
        <p14:creationId xmlns:p14="http://schemas.microsoft.com/office/powerpoint/2010/main" val="210173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Registrace – registrační a identifikační číslo hospodářského subjektu (EORI) – dovozy do Spojeného království.</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cs-CZ" sz="1050"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Je možné </a:t>
            </a:r>
            <a:r>
              <a:rPr lang="it-IT" sz="1050" b="1" dirty="0">
                <a:solidFill>
                  <a:schemeClr val="tx1"/>
                </a:solidFill>
                <a:cs typeface="Calibri"/>
              </a:rPr>
              <a:t>číslo EORI pro EU (EU EORI Number)</a:t>
            </a:r>
            <a:r>
              <a:rPr lang="cs-CZ" sz="1050" b="1" dirty="0">
                <a:solidFill>
                  <a:schemeClr val="tx1"/>
                </a:solidFill>
                <a:cs typeface="Calibri"/>
              </a:rPr>
              <a:t> použít k podání vstupního souhrnného celního prohlášení v britském ICS.</a:t>
            </a:r>
          </a:p>
          <a:p>
            <a:pPr marL="628650" lvl="1" indent="-171450" defTabSz="914156">
              <a:buFont typeface="Courier New" panose="02070309020205020404" pitchFamily="49" charset="0"/>
              <a:buChar char="o"/>
            </a:pPr>
            <a:r>
              <a:rPr lang="cs-CZ" sz="1050" dirty="0">
                <a:solidFill>
                  <a:schemeClr val="tx1"/>
                </a:solidFill>
                <a:cs typeface="Calibri"/>
              </a:rPr>
              <a:t>Ne, k podání vstupního souhrnného celního prohlášení v britském ICS je nutné britské číslo EORI (UK EORI Number). (Požadavek </a:t>
            </a:r>
            <a:r>
              <a:rPr lang="cs-CZ" sz="1050" dirty="0">
                <a:solidFill>
                  <a:schemeClr val="tx1"/>
                </a:solidFill>
              </a:rPr>
              <a:t>od 31. října 2019 po dobu nejméně šesti měsíců)</a:t>
            </a:r>
            <a:endParaRPr lang="cs-CZ" sz="1050" dirty="0">
              <a:solidFill>
                <a:schemeClr val="tx1"/>
              </a:solidFill>
              <a:cs typeface="Calibri"/>
            </a:endParaRPr>
          </a:p>
          <a:p>
            <a:pPr lvl="1" defTabSz="914156"/>
            <a:endParaRPr lang="cs-CZ" sz="1050"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Je pro získání britského čísla EORI (UK EORI Number) vyžadována adresa firmy ve Spojeném království?</a:t>
            </a:r>
          </a:p>
          <a:p>
            <a:pPr marL="628650" lvl="1" indent="-171450" defTabSz="914156">
              <a:buFont typeface="Courier New" panose="02070309020205020404" pitchFamily="49" charset="0"/>
              <a:buChar char="o"/>
            </a:pPr>
            <a:r>
              <a:rPr lang="cs-CZ" sz="1050" dirty="0">
                <a:solidFill>
                  <a:schemeClr val="tx1"/>
                </a:solidFill>
                <a:cs typeface="Calibri"/>
              </a:rPr>
              <a:t>Ne, obchodník RoW může požádat o britské číslo EORI (UK EORI Number), i když firma není usazena ve Spojeném království. </a:t>
            </a:r>
          </a:p>
          <a:p>
            <a:pPr lvl="1" defTabSz="914156"/>
            <a:endParaRPr lang="cs-CZ" sz="1050"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Musí se přepravce / obchodník zaregistrovat pro britské číslo EORI (UK EORI Number), když využívá služeb zástupce / prostředníka pro podání prohlášení jeho jménem?</a:t>
            </a:r>
          </a:p>
          <a:p>
            <a:pPr marL="628650" lvl="1" indent="-171450" defTabSz="914156">
              <a:buFont typeface="Courier New" panose="02070309020205020404" pitchFamily="49" charset="0"/>
              <a:buChar char="o"/>
            </a:pPr>
            <a:r>
              <a:rPr lang="cs-CZ" sz="1050" dirty="0">
                <a:solidFill>
                  <a:schemeClr val="tx1"/>
                </a:solidFill>
                <a:cs typeface="Calibri"/>
              </a:rPr>
              <a:t>Ne, buď obchodník / přepravce, </a:t>
            </a:r>
            <a:r>
              <a:rPr lang="cs-CZ" sz="1050" b="1" u="sng" dirty="0">
                <a:solidFill>
                  <a:schemeClr val="tx1"/>
                </a:solidFill>
                <a:cs typeface="Calibri"/>
              </a:rPr>
              <a:t>nebo</a:t>
            </a:r>
            <a:r>
              <a:rPr lang="cs-CZ" sz="1050" dirty="0">
                <a:solidFill>
                  <a:schemeClr val="tx1"/>
                </a:solidFill>
                <a:cs typeface="Calibri"/>
              </a:rPr>
              <a:t> jeho oprávněný zástupce musí mít platné číslo EORI.</a:t>
            </a:r>
          </a:p>
          <a:p>
            <a:pPr marL="171450" indent="-171450" defTabSz="914156">
              <a:buFont typeface="Wingdings" panose="05000000000000000000" pitchFamily="2" charset="2"/>
              <a:buChar char="q"/>
            </a:pPr>
            <a:endParaRPr lang="cs-CZ" sz="1000" b="1"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Může mít firma číslo EORI jak pro EU </a:t>
            </a:r>
            <a:r>
              <a:rPr lang="it-IT" sz="1050" b="1" dirty="0">
                <a:solidFill>
                  <a:schemeClr val="tx1"/>
                </a:solidFill>
                <a:cs typeface="Calibri"/>
              </a:rPr>
              <a:t>(EU EORI Number)</a:t>
            </a:r>
            <a:r>
              <a:rPr lang="cs-CZ" sz="1050" b="1" dirty="0">
                <a:solidFill>
                  <a:schemeClr val="tx1"/>
                </a:solidFill>
                <a:cs typeface="Calibri"/>
              </a:rPr>
              <a:t>, tak britské (UK EORI Number)?</a:t>
            </a:r>
          </a:p>
          <a:p>
            <a:pPr marL="628650" lvl="1" indent="-171450" defTabSz="914156">
              <a:buFont typeface="Courier New" panose="02070309020205020404" pitchFamily="49" charset="0"/>
              <a:buChar char="o"/>
            </a:pPr>
            <a:r>
              <a:rPr lang="cs-CZ" sz="1050" dirty="0">
                <a:solidFill>
                  <a:schemeClr val="tx1"/>
                </a:solidFill>
                <a:cs typeface="Calibri"/>
              </a:rPr>
              <a:t>Ano, ale pouze v situaci D1ND. Pro obchod se zbožím s EU je žádost o </a:t>
            </a:r>
            <a:r>
              <a:rPr lang="it-IT" sz="1050" dirty="0">
                <a:solidFill>
                  <a:schemeClr val="tx1"/>
                </a:solidFill>
                <a:cs typeface="Calibri"/>
              </a:rPr>
              <a:t>číslo EORI pro EU (EU EORI Number)</a:t>
            </a:r>
            <a:r>
              <a:rPr lang="cs-CZ" sz="1050" dirty="0">
                <a:solidFill>
                  <a:schemeClr val="tx1"/>
                </a:solidFill>
                <a:cs typeface="Calibri"/>
              </a:rPr>
              <a:t> nutná pro případ, kdy zboží poprvé vstoupí do EU.</a:t>
            </a:r>
          </a:p>
          <a:p>
            <a:pPr defTabSz="914156"/>
            <a:endParaRPr lang="cs-CZ" sz="1050" dirty="0">
              <a:solidFill>
                <a:schemeClr val="tx1"/>
              </a:solidFill>
              <a:cs typeface="Calibri"/>
            </a:endParaRPr>
          </a:p>
          <a:p>
            <a:pPr defTabSz="914156"/>
            <a:endParaRPr lang="cs-CZ" sz="1200" dirty="0">
              <a:solidFill>
                <a:schemeClr val="tx1"/>
              </a:solidFill>
              <a:cs typeface="Calibri"/>
            </a:endParaRPr>
          </a:p>
        </p:txBody>
      </p:sp>
      <p:sp>
        <p:nvSpPr>
          <p:cNvPr id="35" name="Rectangle 34"/>
          <p:cNvSpPr/>
          <p:nvPr/>
        </p:nvSpPr>
        <p:spPr>
          <a:xfrm>
            <a:off x="155333" y="2731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KDYŽ NENÍ ZÍSKÁNO ČÍSLO EORI?</a:t>
            </a:r>
          </a:p>
          <a:p>
            <a:pPr defTabSz="914156"/>
            <a:r>
              <a:rPr lang="cs-CZ" sz="1050" dirty="0">
                <a:solidFill>
                  <a:schemeClr val="tx1"/>
                </a:solidFill>
              </a:rPr>
              <a:t>Obchodníci nebo jejich zástupci nebudou moci dovážet (nebo vyvážet) zboží. Dopravní společnosti, provozovatelé trajektů nebo jejich zástupci nebudou moci předložit vstupní souhrnná celní prohlášení.</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cs-CZ" smtClean="0">
                <a:solidFill>
                  <a:prstClr val="black">
                    <a:tint val="75000"/>
                  </a:prstClr>
                </a:solidFill>
              </a:rPr>
              <a:pPr/>
              <a:t>6</a:t>
            </a:fld>
            <a:endParaRPr lang="cs-CZ" dirty="0">
              <a:solidFill>
                <a:prstClr val="black">
                  <a:tint val="75000"/>
                </a:prstClr>
              </a:solidFill>
            </a:endParaRPr>
          </a:p>
        </p:txBody>
      </p:sp>
      <p:sp>
        <p:nvSpPr>
          <p:cNvPr id="17" name="Rectangle 16"/>
          <p:cNvSpPr/>
          <p:nvPr/>
        </p:nvSpPr>
        <p:spPr>
          <a:xfrm>
            <a:off x="149954" y="784058"/>
            <a:ext cx="11893164" cy="1903379"/>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POTŘEBUJE ČÍSLO EORI A PROČ?</a:t>
            </a:r>
          </a:p>
          <a:p>
            <a:pPr lvl="0" defTabSz="914156"/>
            <a:endParaRPr lang="cs-CZ" sz="1050" dirty="0">
              <a:solidFill>
                <a:schemeClr val="tx1"/>
              </a:solidFill>
              <a:cs typeface="Arial" panose="020B0604020202020204" pitchFamily="34" charset="0"/>
            </a:endParaRPr>
          </a:p>
          <a:p>
            <a:pPr marL="171450" indent="-171450" algn="just" defTabSz="914156">
              <a:buFont typeface="Arial"/>
              <a:buChar char="•"/>
            </a:pPr>
            <a:r>
              <a:rPr lang="cs-CZ" sz="1050" dirty="0">
                <a:solidFill>
                  <a:schemeClr val="tx1"/>
                </a:solidFill>
                <a:cs typeface="Calibri" panose="020F0502020204030204"/>
              </a:rPr>
              <a:t>Dovozci / jejich zástupci – k podání příslušného prohlášení k dovozu zboží pomocí systémů HMRC – CHIEF a CDS</a:t>
            </a:r>
          </a:p>
          <a:p>
            <a:pPr marL="171450" indent="-171450" algn="just" defTabSz="914156">
              <a:buFont typeface="Arial"/>
              <a:buChar char="•"/>
            </a:pPr>
            <a:r>
              <a:rPr lang="cs-CZ" sz="1050" dirty="0">
                <a:solidFill>
                  <a:schemeClr val="tx1"/>
                </a:solidFill>
                <a:cs typeface="Calibri" panose="020F0502020204030204"/>
              </a:rPr>
              <a:t>Přepravci / spediční firmy / jejich zástupci – vstupní souhrnná celní prohlášení (známá také jako prohlášení o bezpečnosti a zajištění) u dovozů směrem do Spojeného království nebudou od 31. října 2019 požadována po dobu nejméně šesti měsíců.</a:t>
            </a:r>
          </a:p>
          <a:p>
            <a:pPr marL="171450" indent="-171450" algn="just" defTabSz="914156">
              <a:buFont typeface="Arial"/>
              <a:buChar char="•"/>
            </a:pPr>
            <a:r>
              <a:rPr lang="cs-CZ" sz="1050" dirty="0">
                <a:solidFill>
                  <a:schemeClr val="tx1"/>
                </a:solidFill>
                <a:cs typeface="Calibri" panose="020F0502020204030204"/>
              </a:rPr>
              <a:t>Provozovatelé trajektů / jejich zástupci – </a:t>
            </a:r>
            <a:r>
              <a:rPr lang="cs-CZ" sz="1050" dirty="0" smtClean="0">
                <a:solidFill>
                  <a:schemeClr val="tx1"/>
                </a:solidFill>
                <a:cs typeface="Calibri" panose="020F0502020204030204"/>
              </a:rPr>
              <a:t>za </a:t>
            </a:r>
            <a:r>
              <a:rPr lang="cs-CZ" sz="1050" dirty="0">
                <a:solidFill>
                  <a:schemeClr val="tx1"/>
                </a:solidFill>
                <a:cs typeface="Calibri" panose="020F0502020204030204"/>
              </a:rPr>
              <a:t>účelem podání vstupních souhrnných celních prohlášení v ICS pro dovoz bez doprovodu. (</a:t>
            </a:r>
            <a:r>
              <a:rPr lang="cs-CZ" sz="1050" dirty="0">
                <a:solidFill>
                  <a:srgbClr val="FF0000"/>
                </a:solidFill>
                <a:cs typeface="Calibri" panose="020F0502020204030204"/>
              </a:rPr>
              <a:t>nebude vyžadováno od 31. října 2019 po dobu nejméně šesti měsíců</a:t>
            </a:r>
            <a:r>
              <a:rPr lang="cs-CZ" sz="1050" dirty="0">
                <a:solidFill>
                  <a:schemeClr val="tx1"/>
                </a:solidFill>
                <a:cs typeface="Calibri" panose="020F0502020204030204"/>
              </a:rPr>
              <a:t>).</a:t>
            </a:r>
          </a:p>
          <a:p>
            <a:pPr algn="just" defTabSz="914156"/>
            <a:r>
              <a:rPr lang="cs-CZ" sz="1050" dirty="0">
                <a:solidFill>
                  <a:schemeClr val="tx1"/>
                </a:solidFill>
                <a:cs typeface="Calibri" panose="020F0502020204030204"/>
              </a:rPr>
              <a:t>Číslo EORI je potřebné pro obchodování se zbožím do Spojeného království (nebo ze Spojeného království ) a pro žádost o povolení ke zjednodušení cel. Poté, co Spojené království opustí EU, budou britské podniky obchodující s EU potřebovat britské číslo EORI, aby mohly pokračovat v obchodování s EU a činit podání prostřednictvím CHIEF a CDS.</a:t>
            </a:r>
          </a:p>
          <a:p>
            <a:pPr algn="just" defTabSz="914156"/>
            <a:endParaRPr lang="cs-CZ" sz="700" dirty="0">
              <a:solidFill>
                <a:schemeClr val="tx1"/>
              </a:solidFill>
              <a:cs typeface="Calibri" panose="020F0502020204030204"/>
            </a:endParaRPr>
          </a:p>
          <a:p>
            <a:pPr lvl="0"/>
            <a:r>
              <a:rPr lang="cs-CZ" sz="1050" dirty="0">
                <a:solidFill>
                  <a:schemeClr val="tx1"/>
                </a:solidFill>
              </a:rPr>
              <a:t>Obchodníci, kteří dovážejí zboží do Spojeného království </a:t>
            </a:r>
            <a:r>
              <a:rPr lang="cs-CZ" sz="1050" u="sng" dirty="0">
                <a:solidFill>
                  <a:schemeClr val="tx1"/>
                </a:solidFill>
              </a:rPr>
              <a:t>a</a:t>
            </a:r>
            <a:r>
              <a:rPr lang="cs-CZ" sz="1050" dirty="0">
                <a:solidFill>
                  <a:schemeClr val="tx1"/>
                </a:solidFill>
              </a:rPr>
              <a:t> exportují zboží z EU, budou potřebovat britské číslo EORI (UK EORI) i číslo EORI pro EU (EU EORI). Pokud však britský obchodník přímo nekomunikuje s celními orgány EU; pokud například pro vývoz zboží z EU využívá dopravce nebo celního agenta, pak tento obchodník nepotřebuje číslo EU EORI. V tomto případě by musel mít pouze britské EORI, aby mohlo být zboží přepraveno britskou celnicí</a:t>
            </a:r>
            <a:r>
              <a:rPr lang="cs-CZ" sz="1050" dirty="0" smtClean="0">
                <a:solidFill>
                  <a:schemeClr val="tx1"/>
                </a:solidFill>
              </a:rPr>
              <a:t>.</a:t>
            </a:r>
            <a:endParaRPr lang="cs-CZ" sz="1050" dirty="0">
              <a:solidFill>
                <a:schemeClr val="tx1"/>
              </a:solidFill>
            </a:endParaRP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KDE JE MOŽNÉ ZJISTIT BLIŽŠÍ INFORMACE? </a:t>
            </a:r>
          </a:p>
          <a:p>
            <a:pPr defTabSz="914156"/>
            <a:r>
              <a:rPr lang="cs-CZ" sz="1050" dirty="0">
                <a:solidFill>
                  <a:schemeClr val="tx1"/>
                </a:solidFill>
              </a:rPr>
              <a:t>Aktuální informace týkající se procesu EORI, včetně toho, jak se zaregistrovat v případě, že jste registrováni k DPH, a v případě, že nejste, naleznete zde</a:t>
            </a:r>
            <a:r>
              <a:rPr lang="cs-CZ" sz="1050" b="1" dirty="0">
                <a:solidFill>
                  <a:schemeClr val="tx1"/>
                </a:solidFill>
              </a:rPr>
              <a:t>: </a:t>
            </a:r>
          </a:p>
          <a:p>
            <a:pPr defTabSz="914156"/>
            <a:r>
              <a:rPr lang="cs-CZ" sz="1050" b="1" dirty="0">
                <a:solidFill>
                  <a:schemeClr val="tx1"/>
                </a:solidFill>
              </a:rPr>
              <a:t> </a:t>
            </a:r>
            <a:r>
              <a:rPr lang="cs-CZ" sz="1050" dirty="0">
                <a:solidFill>
                  <a:schemeClr val="tx1"/>
                </a:solidFill>
                <a:hlinkClick r:id="rId2"/>
              </a:rPr>
              <a:t>https://www.gov.uk/eori</a:t>
            </a:r>
            <a:r>
              <a:rPr lang="cs-CZ" sz="1050" dirty="0">
                <a:solidFill>
                  <a:schemeClr val="tx1"/>
                </a:solidFill>
              </a:rPr>
              <a:t> </a:t>
            </a:r>
          </a:p>
          <a:p>
            <a:pPr defTabSz="914156"/>
            <a:r>
              <a:rPr lang="cs-CZ" sz="1050" dirty="0">
                <a:solidFill>
                  <a:schemeClr val="tx1"/>
                </a:solidFill>
              </a:rPr>
              <a:t> </a:t>
            </a:r>
            <a:r>
              <a:rPr lang="cs-CZ" sz="1050" dirty="0">
                <a:solidFill>
                  <a:schemeClr val="tx1"/>
                </a:solidFill>
                <a:hlinkClick r:id="rId3"/>
              </a:rPr>
              <a:t>https://www.gov.uk/guidance/get-a-uk-eori-number-to-trade-within-the-eu</a:t>
            </a:r>
            <a:endParaRPr lang="cs-CZ" sz="1050" dirty="0">
              <a:solidFill>
                <a:schemeClr val="tx1"/>
              </a:solidFill>
            </a:endParaRPr>
          </a:p>
          <a:p>
            <a:pPr defTabSz="914156"/>
            <a:endParaRPr lang="cs-CZ" sz="1050" dirty="0">
              <a:solidFill>
                <a:schemeClr val="tx1"/>
              </a:solidFill>
            </a:endParaRPr>
          </a:p>
          <a:p>
            <a:pPr defTabSz="914156"/>
            <a:endParaRPr lang="cs-CZ" sz="1050" dirty="0">
              <a:solidFill>
                <a:schemeClr val="tx1"/>
              </a:solidFill>
            </a:endParaRPr>
          </a:p>
          <a:p>
            <a:pPr marL="171450" indent="-171450" defTabSz="914156">
              <a:buFont typeface="Arial" panose="020B0604020202020204" pitchFamily="34" charset="0"/>
              <a:buChar char="•"/>
            </a:pPr>
            <a:endParaRPr lang="cs-CZ"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cs-CZ" dirty="0"/>
              <a:t>ÚŘEDNÍ DOK. </a:t>
            </a:r>
          </a:p>
        </p:txBody>
      </p:sp>
    </p:spTree>
    <p:extLst>
      <p:ext uri="{BB962C8B-B14F-4D97-AF65-F5344CB8AC3E}">
        <p14:creationId xmlns:p14="http://schemas.microsoft.com/office/powerpoint/2010/main" val="2672783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7484" y="2179281"/>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KDO TO BUDE PROVÁDĚT A KDY?</a:t>
            </a:r>
          </a:p>
          <a:p>
            <a:pPr defTabSz="914156"/>
            <a:r>
              <a:rPr lang="cs-CZ" sz="1200" dirty="0">
                <a:solidFill>
                  <a:prstClr val="black"/>
                </a:solidFill>
              </a:rPr>
              <a:t>3. </a:t>
            </a:r>
            <a:r>
              <a:rPr lang="cs-CZ" sz="1050" dirty="0">
                <a:solidFill>
                  <a:prstClr val="black"/>
                </a:solidFill>
                <a:cs typeface="Arial" panose="020B0604020202020204" pitchFamily="34" charset="0"/>
              </a:rPr>
              <a:t>Řidič při příjezdu na úřad určení musí předložit zboží a TAD, včetně </a:t>
            </a:r>
            <a:r>
              <a:rPr lang="cs-CZ" sz="1050" dirty="0" smtClean="0">
                <a:solidFill>
                  <a:prstClr val="black"/>
                </a:solidFill>
                <a:cs typeface="Arial" panose="020B0604020202020204" pitchFamily="34" charset="0"/>
              </a:rPr>
              <a:t>MRN.</a:t>
            </a:r>
            <a:endParaRPr lang="cs-CZ" sz="1050" dirty="0">
              <a:solidFill>
                <a:prstClr val="black"/>
              </a:solidFill>
              <a:cs typeface="Arial" panose="020B0604020202020204" pitchFamily="34" charset="0"/>
            </a:endParaRPr>
          </a:p>
        </p:txBody>
      </p:sp>
      <p:sp>
        <p:nvSpPr>
          <p:cNvPr id="27" name="Rectangle 26"/>
          <p:cNvSpPr/>
          <p:nvPr/>
        </p:nvSpPr>
        <p:spPr>
          <a:xfrm>
            <a:off x="167484" y="32555"/>
            <a:ext cx="11861267" cy="61277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CTC</a:t>
            </a:r>
          </a:p>
          <a:p>
            <a:pPr defTabSz="914156"/>
            <a:r>
              <a:rPr lang="cs-CZ" sz="1400" b="1" dirty="0">
                <a:solidFill>
                  <a:prstClr val="black"/>
                </a:solidFill>
              </a:rPr>
              <a:t>Řidič musí předložit zboží a tranzitní doprovodný doklad (TAD) včetně hlavního referenčního čísla (MRN)</a:t>
            </a:r>
          </a:p>
        </p:txBody>
      </p:sp>
      <p:sp>
        <p:nvSpPr>
          <p:cNvPr id="28" name="Rectangle 27"/>
          <p:cNvSpPr/>
          <p:nvPr/>
        </p:nvSpPr>
        <p:spPr>
          <a:xfrm>
            <a:off x="146138" y="3683140"/>
            <a:ext cx="4425862" cy="15235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a:t>
            </a:r>
          </a:p>
          <a:p>
            <a:pPr defTabSz="914156"/>
            <a:r>
              <a:rPr lang="cs-CZ" sz="1050" dirty="0">
                <a:solidFill>
                  <a:prstClr val="black"/>
                </a:solidFill>
                <a:cs typeface="Arial" panose="020B0604020202020204" pitchFamily="34" charset="0"/>
              </a:rPr>
              <a:t>Funkce úřadu odeslání a určení mohou být dokončeny na celním úřadu nebo na schváleném </a:t>
            </a:r>
            <a:r>
              <a:rPr lang="cs-CZ" sz="1050" dirty="0" smtClean="0">
                <a:solidFill>
                  <a:prstClr val="black"/>
                </a:solidFill>
                <a:cs typeface="Arial" panose="020B0604020202020204" pitchFamily="34" charset="0"/>
              </a:rPr>
              <a:t>místě. </a:t>
            </a:r>
            <a:endParaRPr lang="cs-CZ" sz="1050" dirty="0">
              <a:solidFill>
                <a:prstClr val="black"/>
              </a:solidFill>
              <a:cs typeface="Arial" panose="020B0604020202020204" pitchFamily="34" charset="0"/>
            </a:endParaRPr>
          </a:p>
          <a:p>
            <a:pPr defTabSz="914156"/>
            <a:endParaRPr lang="cs-CZ" sz="1050" dirty="0">
              <a:solidFill>
                <a:prstClr val="black"/>
              </a:solidFill>
              <a:cs typeface="Arial" panose="020B0604020202020204" pitchFamily="34" charset="0"/>
            </a:endParaRPr>
          </a:p>
          <a:p>
            <a:pPr defTabSz="914156"/>
            <a:r>
              <a:rPr lang="cs-CZ" sz="1050" dirty="0">
                <a:solidFill>
                  <a:prstClr val="black"/>
                </a:solidFill>
                <a:cs typeface="Arial" panose="020B0604020202020204" pitchFamily="34" charset="0"/>
              </a:rPr>
              <a:t>Funkce úřadu tranzitu jsou požadavky kladené na členy CTC, které musí být splněny, když zboží dorazí na nové celní území, a musí být splněny na celním úřadu při vstupu.</a:t>
            </a:r>
          </a:p>
        </p:txBody>
      </p:sp>
      <p:sp>
        <p:nvSpPr>
          <p:cNvPr id="29" name="Rectangle 28"/>
          <p:cNvSpPr/>
          <p:nvPr/>
        </p:nvSpPr>
        <p:spPr>
          <a:xfrm>
            <a:off x="4672361" y="3679861"/>
            <a:ext cx="7336891" cy="27209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cs-CZ" sz="1050" b="1" dirty="0">
                <a:solidFill>
                  <a:prstClr val="black"/>
                </a:solidFill>
              </a:rPr>
              <a:t>ČINNOSTI PROVÁDĚNÉ ZA ÚČELEM SPLNĚNÍ POŽADAVKU </a:t>
            </a:r>
          </a:p>
          <a:p>
            <a:pPr defTabSz="1087834"/>
            <a:endParaRPr lang="cs-CZ" sz="1050" b="1" dirty="0">
              <a:solidFill>
                <a:prstClr val="black"/>
              </a:solidFill>
            </a:endParaRPr>
          </a:p>
          <a:p>
            <a:pPr marL="228600" indent="-228600" algn="just">
              <a:buFont typeface="+mj-lt"/>
              <a:buAutoNum type="arabicPeriod"/>
            </a:pPr>
            <a:r>
              <a:rPr lang="cs-CZ" sz="1050" dirty="0">
                <a:solidFill>
                  <a:prstClr val="black"/>
                </a:solidFill>
                <a:cs typeface="Arial" panose="020B0604020202020204" pitchFamily="34" charset="0"/>
              </a:rPr>
              <a:t>Řidič při příjezdu na úřad odeslání musí předložit zboží a místní referenční číslo (LRN). (LRN poskytne zadavatel pohybu). </a:t>
            </a:r>
            <a:r>
              <a:rPr lang="cs-CZ" sz="1050" dirty="0">
                <a:solidFill>
                  <a:srgbClr val="FF0000"/>
                </a:solidFill>
                <a:cs typeface="Arial" panose="020B0604020202020204" pitchFamily="34" charset="0"/>
              </a:rPr>
              <a:t>Pokud je tranzitní pohyb zahájen v prostorách oprávněného odesílatele, není nutné předkládat zboží celnímu úřadu odeslání.</a:t>
            </a:r>
          </a:p>
          <a:p>
            <a:pPr marL="228600" indent="-228600" algn="just">
              <a:buFont typeface="+mj-lt"/>
              <a:buAutoNum type="arabicPeriod"/>
            </a:pPr>
            <a:endParaRPr lang="cs-CZ" sz="1050" dirty="0">
              <a:solidFill>
                <a:prstClr val="black"/>
              </a:solidFill>
              <a:cs typeface="Arial" panose="020B0604020202020204" pitchFamily="34" charset="0"/>
            </a:endParaRPr>
          </a:p>
          <a:p>
            <a:pPr marL="228600" indent="-228600" algn="just">
              <a:buFont typeface="+mj-lt"/>
              <a:buAutoNum type="arabicPeriod"/>
            </a:pPr>
            <a:r>
              <a:rPr lang="cs-CZ" sz="1050" dirty="0">
                <a:solidFill>
                  <a:prstClr val="black"/>
                </a:solidFill>
                <a:cs typeface="Arial" panose="020B0604020202020204" pitchFamily="34" charset="0"/>
              </a:rPr>
              <a:t>Řidič při příjezdu do úřadu tranzitu musí předložit zboží, TAD, včetně MRN a dalších průvodních </a:t>
            </a:r>
            <a:r>
              <a:rPr lang="cs-CZ" sz="1050" dirty="0" smtClean="0">
                <a:solidFill>
                  <a:prstClr val="black"/>
                </a:solidFill>
                <a:cs typeface="Arial" panose="020B0604020202020204" pitchFamily="34" charset="0"/>
              </a:rPr>
              <a:t>dokumentů.</a:t>
            </a:r>
            <a:endParaRPr lang="cs-CZ" sz="1050" dirty="0">
              <a:solidFill>
                <a:prstClr val="black"/>
              </a:solidFill>
              <a:cs typeface="Arial" panose="020B0604020202020204" pitchFamily="34" charset="0"/>
            </a:endParaRPr>
          </a:p>
          <a:p>
            <a:pPr marL="228600" indent="-228600" algn="just">
              <a:buFont typeface="+mj-lt"/>
              <a:buAutoNum type="arabicPeriod"/>
            </a:pPr>
            <a:endParaRPr lang="cs-CZ" sz="1050" dirty="0">
              <a:solidFill>
                <a:prstClr val="black"/>
              </a:solidFill>
              <a:cs typeface="Arial" panose="020B0604020202020204" pitchFamily="34" charset="0"/>
            </a:endParaRPr>
          </a:p>
          <a:p>
            <a:pPr marL="228600" indent="-228600" algn="just">
              <a:buFont typeface="+mj-lt"/>
              <a:buAutoNum type="arabicPeriod"/>
            </a:pPr>
            <a:r>
              <a:rPr lang="cs-CZ" sz="1050" dirty="0">
                <a:solidFill>
                  <a:prstClr val="black"/>
                </a:solidFill>
                <a:cs typeface="Arial" panose="020B0604020202020204" pitchFamily="34" charset="0"/>
              </a:rPr>
              <a:t>Řidič při příjezdu na úřad určení musí předložit zboží, TAD, včetně MRN a dalších průvodních </a:t>
            </a:r>
            <a:r>
              <a:rPr lang="cs-CZ" sz="1050" dirty="0" smtClean="0">
                <a:solidFill>
                  <a:prstClr val="black"/>
                </a:solidFill>
                <a:cs typeface="Arial" panose="020B0604020202020204" pitchFamily="34" charset="0"/>
              </a:rPr>
              <a:t>dokumentů.</a:t>
            </a:r>
            <a:endParaRPr lang="cs-CZ" sz="1050" dirty="0">
              <a:solidFill>
                <a:prstClr val="black"/>
              </a:solidFill>
              <a:cs typeface="Arial" panose="020B0604020202020204" pitchFamily="34" charset="0"/>
            </a:endParaRPr>
          </a:p>
          <a:p>
            <a:pPr defTabSz="1087834"/>
            <a:endParaRPr lang="cs-CZ" sz="1200" dirty="0">
              <a:solidFill>
                <a:prstClr val="black"/>
              </a:solidFill>
            </a:endParaRPr>
          </a:p>
          <a:p>
            <a:pPr defTabSz="1087834"/>
            <a:endParaRPr lang="cs-CZ" sz="1200" dirty="0">
              <a:solidFill>
                <a:prstClr val="black"/>
              </a:solidFill>
            </a:endParaRPr>
          </a:p>
          <a:p>
            <a:pPr marL="171450" indent="-171450" defTabSz="914156">
              <a:buFont typeface="Arial" panose="020B0604020202020204" pitchFamily="34" charset="0"/>
              <a:buChar char="•"/>
            </a:pPr>
            <a:endParaRPr lang="cs-CZ" sz="1000" b="1" dirty="0">
              <a:solidFill>
                <a:prstClr val="black"/>
              </a:solidFill>
            </a:endParaRPr>
          </a:p>
        </p:txBody>
      </p:sp>
      <p:sp>
        <p:nvSpPr>
          <p:cNvPr id="35" name="Rectangle 34"/>
          <p:cNvSpPr/>
          <p:nvPr/>
        </p:nvSpPr>
        <p:spPr>
          <a:xfrm>
            <a:off x="156811" y="2924474"/>
            <a:ext cx="11861268" cy="71343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SE ŘIDIČ NEDOSTAVÍ NA CELNÍ ÚŘAD NEBO NA SCHVÁLENÉ MÍSTO?</a:t>
            </a:r>
          </a:p>
          <a:p>
            <a:pPr defTabSz="914156"/>
            <a:endParaRPr lang="cs-CZ" sz="600" b="1" dirty="0">
              <a:solidFill>
                <a:prstClr val="black"/>
              </a:solidFill>
            </a:endParaRPr>
          </a:p>
          <a:p>
            <a:pPr defTabSz="914156"/>
            <a:r>
              <a:rPr lang="cs-CZ" sz="1050" dirty="0">
                <a:solidFill>
                  <a:prstClr val="black"/>
                </a:solidFill>
                <a:cs typeface="Arial" panose="020B0604020202020204" pitchFamily="34" charset="0"/>
              </a:rPr>
              <a:t>Zboží a TAD se nemohou pohybovat v tranzitním režimu, dokud je řidič nepředloží na úřad odeslání.</a:t>
            </a:r>
          </a:p>
          <a:p>
            <a:pPr defTabSz="914156"/>
            <a:r>
              <a:rPr lang="cs-CZ" sz="1050" dirty="0">
                <a:solidFill>
                  <a:prstClr val="black"/>
                </a:solidFill>
                <a:cs typeface="Arial" panose="020B0604020202020204" pitchFamily="34" charset="0"/>
              </a:rPr>
              <a:t>Pokud však zboží nedorazí do úřadu určení nebo do prostor oprávněných příjemců ve stanovené lhůtě, může vláda (HMG) zvážit nárokování odpovědnosti uplatněním záruky</a:t>
            </a:r>
            <a:r>
              <a:rPr lang="cs-CZ" sz="1050" b="1" dirty="0">
                <a:solidFill>
                  <a:prstClr val="black"/>
                </a:solidFill>
              </a:rPr>
              <a:t>.</a:t>
            </a:r>
          </a:p>
        </p:txBody>
      </p:sp>
      <p:sp>
        <p:nvSpPr>
          <p:cNvPr id="2" name="Slide Number Placeholder 1"/>
          <p:cNvSpPr>
            <a:spLocks noGrp="1"/>
          </p:cNvSpPr>
          <p:nvPr>
            <p:ph type="sldNum" sz="quarter" idx="12"/>
          </p:nvPr>
        </p:nvSpPr>
        <p:spPr>
          <a:xfrm>
            <a:off x="10906126" y="6356350"/>
            <a:ext cx="447674" cy="365125"/>
          </a:xfrm>
        </p:spPr>
        <p:txBody>
          <a:bodyPr/>
          <a:lstStyle/>
          <a:p>
            <a:fld id="{CB8872E7-E8E3-4D11-9C66-3A8487BE4944}" type="slidenum">
              <a:rPr lang="cs-CZ" smtClean="0">
                <a:solidFill>
                  <a:prstClr val="black">
                    <a:tint val="75000"/>
                  </a:prstClr>
                </a:solidFill>
              </a:rPr>
              <a:pPr/>
              <a:t>60</a:t>
            </a:fld>
            <a:endParaRPr lang="cs-CZ" dirty="0">
              <a:solidFill>
                <a:prstClr val="black">
                  <a:tint val="75000"/>
                </a:prstClr>
              </a:solidFill>
            </a:endParaRPr>
          </a:p>
        </p:txBody>
      </p:sp>
      <p:sp>
        <p:nvSpPr>
          <p:cNvPr id="17" name="Rectangle 16"/>
          <p:cNvSpPr/>
          <p:nvPr/>
        </p:nvSpPr>
        <p:spPr>
          <a:xfrm>
            <a:off x="167484" y="741759"/>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KDO TO BUDE PROVÁDĚT A KDY?</a:t>
            </a:r>
          </a:p>
          <a:p>
            <a:pPr defTabSz="914156"/>
            <a:r>
              <a:rPr lang="cs-CZ" sz="1200" dirty="0">
                <a:solidFill>
                  <a:prstClr val="black"/>
                </a:solidFill>
              </a:rPr>
              <a:t>1. </a:t>
            </a:r>
            <a:r>
              <a:rPr lang="cs-CZ" sz="1050" dirty="0">
                <a:solidFill>
                  <a:prstClr val="black"/>
                </a:solidFill>
                <a:cs typeface="Arial" panose="020B0604020202020204" pitchFamily="34" charset="0"/>
              </a:rPr>
              <a:t>Řidič při příjezdu na úřad odeslání musí předložit zboží a místní referenční číslo (LRN). (LRN poskytne zadavatel pohybu). </a:t>
            </a:r>
            <a:endParaRPr lang="cs-CZ" sz="1050" strike="sngStrike" dirty="0">
              <a:solidFill>
                <a:prstClr val="black"/>
              </a:solidFill>
              <a:cs typeface="Arial" panose="020B0604020202020204" pitchFamily="34" charset="0"/>
            </a:endParaRPr>
          </a:p>
        </p:txBody>
      </p:sp>
      <p:sp>
        <p:nvSpPr>
          <p:cNvPr id="20" name="Rectangle 19"/>
          <p:cNvSpPr/>
          <p:nvPr/>
        </p:nvSpPr>
        <p:spPr>
          <a:xfrm>
            <a:off x="5595457" y="752418"/>
            <a:ext cx="6424908" cy="6381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PROČ?</a:t>
            </a:r>
          </a:p>
          <a:p>
            <a:pPr defTabSz="914156"/>
            <a:r>
              <a:rPr lang="cs-CZ" sz="1200" dirty="0">
                <a:solidFill>
                  <a:prstClr val="black"/>
                </a:solidFill>
              </a:rPr>
              <a:t>1. Za účelem zahájení tranzitního pohybu zboží pak celní stráž nebo odesílatel předají řidiči TAD, včetně </a:t>
            </a:r>
            <a:r>
              <a:rPr lang="cs-CZ" sz="1050" dirty="0">
                <a:solidFill>
                  <a:prstClr val="black"/>
                </a:solidFill>
                <a:cs typeface="Arial" panose="020B0604020202020204" pitchFamily="34" charset="0"/>
              </a:rPr>
              <a:t>MRN.</a:t>
            </a:r>
          </a:p>
        </p:txBody>
      </p:sp>
      <p:sp>
        <p:nvSpPr>
          <p:cNvPr id="24" name="Rectangle 23"/>
          <p:cNvSpPr/>
          <p:nvPr/>
        </p:nvSpPr>
        <p:spPr>
          <a:xfrm>
            <a:off x="151475" y="5251888"/>
            <a:ext cx="4420526" cy="11489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1087834"/>
            <a:endParaRPr lang="cs-CZ" sz="1050" dirty="0">
              <a:solidFill>
                <a:prstClr val="black"/>
              </a:solidFill>
            </a:endParaRPr>
          </a:p>
          <a:p>
            <a:pPr defTabSz="914156"/>
            <a:r>
              <a:rPr lang="cs-CZ" sz="1050" dirty="0">
                <a:solidFill>
                  <a:prstClr val="black"/>
                </a:solidFill>
                <a:cs typeface="Arial" panose="020B0604020202020204" pitchFamily="34" charset="0"/>
              </a:rPr>
              <a:t>Další informace o CTC budou k dispozici na stránkách </a:t>
            </a:r>
            <a:r>
              <a:rPr lang="cs-CZ" sz="1050" dirty="0" smtClean="0">
                <a:solidFill>
                  <a:prstClr val="black"/>
                </a:solidFill>
                <a:cs typeface="Arial" panose="020B0604020202020204" pitchFamily="34" charset="0"/>
              </a:rPr>
              <a:t>gov.uk. </a:t>
            </a:r>
            <a:endParaRPr lang="cs-CZ" sz="1050" dirty="0">
              <a:solidFill>
                <a:prstClr val="black"/>
              </a:solidFill>
              <a:cs typeface="Arial" panose="020B0604020202020204" pitchFamily="34" charset="0"/>
            </a:endParaRPr>
          </a:p>
          <a:p>
            <a:pPr defTabSz="914156"/>
            <a:r>
              <a:rPr lang="cs-CZ" sz="1050" dirty="0">
                <a:solidFill>
                  <a:prstClr val="black"/>
                </a:solidFill>
                <a:cs typeface="Arial" panose="020B0604020202020204" pitchFamily="34" charset="0"/>
              </a:rPr>
              <a:t>Příručka k tranzitnímu režimu je k dispozici na stránkách </a:t>
            </a:r>
            <a:r>
              <a:rPr lang="cs-CZ" sz="1050" dirty="0" smtClean="0">
                <a:solidFill>
                  <a:prstClr val="black"/>
                </a:solidFill>
                <a:cs typeface="Arial" panose="020B0604020202020204" pitchFamily="34" charset="0"/>
              </a:rPr>
              <a:t>gov.uk. </a:t>
            </a:r>
            <a:endParaRPr lang="cs-CZ" sz="1050" dirty="0">
              <a:solidFill>
                <a:prstClr val="black"/>
              </a:solidFill>
              <a:cs typeface="Arial" panose="020B0604020202020204" pitchFamily="34" charset="0"/>
            </a:endParaRPr>
          </a:p>
          <a:p>
            <a:pPr marL="171450" indent="-171450" defTabSz="914156">
              <a:buFont typeface="Arial" panose="020B0604020202020204" pitchFamily="34" charset="0"/>
              <a:buChar char="•"/>
            </a:pPr>
            <a:endParaRPr lang="cs-CZ" sz="1000" b="1" dirty="0">
              <a:solidFill>
                <a:prstClr val="black"/>
              </a:solidFill>
            </a:endParaRPr>
          </a:p>
        </p:txBody>
      </p:sp>
      <p:sp>
        <p:nvSpPr>
          <p:cNvPr id="10" name="Rectangle 9"/>
          <p:cNvSpPr/>
          <p:nvPr/>
        </p:nvSpPr>
        <p:spPr>
          <a:xfrm>
            <a:off x="159096" y="1449540"/>
            <a:ext cx="5276970" cy="670720"/>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KDO TO BUDE PROVÁDĚT A KDY?</a:t>
            </a:r>
          </a:p>
          <a:p>
            <a:pPr defTabSz="914156"/>
            <a:r>
              <a:rPr lang="cs-CZ" sz="1200" dirty="0">
                <a:solidFill>
                  <a:prstClr val="black"/>
                </a:solidFill>
              </a:rPr>
              <a:t>2. </a:t>
            </a:r>
            <a:r>
              <a:rPr lang="cs-CZ" sz="1050" dirty="0">
                <a:solidFill>
                  <a:prstClr val="black"/>
                </a:solidFill>
                <a:cs typeface="Arial" panose="020B0604020202020204" pitchFamily="34" charset="0"/>
              </a:rPr>
              <a:t>Řidič při příjezdu do úřadu tranzitu musí předložit zboží a TAD, včetně </a:t>
            </a:r>
            <a:r>
              <a:rPr lang="cs-CZ" sz="1050" dirty="0" smtClean="0">
                <a:solidFill>
                  <a:prstClr val="black"/>
                </a:solidFill>
                <a:cs typeface="Arial" panose="020B0604020202020204" pitchFamily="34" charset="0"/>
              </a:rPr>
              <a:t>MRN.</a:t>
            </a:r>
            <a:endParaRPr lang="cs-CZ" sz="1050" dirty="0">
              <a:solidFill>
                <a:prstClr val="black"/>
              </a:solidFill>
              <a:cs typeface="Arial" panose="020B0604020202020204" pitchFamily="34" charset="0"/>
            </a:endParaRPr>
          </a:p>
          <a:p>
            <a:pPr defTabSz="914156"/>
            <a:endParaRPr lang="cs-CZ" sz="1050" b="1" dirty="0">
              <a:solidFill>
                <a:prstClr val="black"/>
              </a:solidFill>
              <a:cs typeface="Arial" panose="020B0604020202020204" pitchFamily="34" charset="0"/>
            </a:endParaRPr>
          </a:p>
        </p:txBody>
      </p:sp>
      <p:sp>
        <p:nvSpPr>
          <p:cNvPr id="12" name="Rectangle 11"/>
          <p:cNvSpPr/>
          <p:nvPr/>
        </p:nvSpPr>
        <p:spPr>
          <a:xfrm>
            <a:off x="5593171" y="1449540"/>
            <a:ext cx="6424908" cy="670719"/>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PROČ?</a:t>
            </a:r>
          </a:p>
          <a:p>
            <a:pPr defTabSz="914156"/>
            <a:r>
              <a:rPr lang="cs-CZ" sz="1200" dirty="0">
                <a:solidFill>
                  <a:prstClr val="black"/>
                </a:solidFill>
              </a:rPr>
              <a:t>2. Aby byl Informován úřad odeslání o jejich příjezdu na nové celní území. To potvrzuje, že pohyb dosáhl svého příslušného kontrolního bodu v tranzitním pohybu</a:t>
            </a:r>
            <a:r>
              <a:rPr lang="cs-CZ" sz="1050" dirty="0">
                <a:solidFill>
                  <a:prstClr val="black"/>
                </a:solidFill>
                <a:cs typeface="Arial" panose="020B0604020202020204" pitchFamily="34" charset="0"/>
              </a:rPr>
              <a:t>.</a:t>
            </a:r>
          </a:p>
        </p:txBody>
      </p:sp>
      <p:sp>
        <p:nvSpPr>
          <p:cNvPr id="13" name="Rectangle 12"/>
          <p:cNvSpPr/>
          <p:nvPr/>
        </p:nvSpPr>
        <p:spPr>
          <a:xfrm>
            <a:off x="5593171" y="2183028"/>
            <a:ext cx="6424908" cy="63172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PROČ?</a:t>
            </a:r>
          </a:p>
          <a:p>
            <a:pPr defTabSz="914156"/>
            <a:r>
              <a:rPr lang="cs-CZ" sz="1200" dirty="0">
                <a:solidFill>
                  <a:prstClr val="black"/>
                </a:solidFill>
              </a:rPr>
              <a:t>3. Aby byla uzavřen tranzitní pohyb zboží a aby úřad určení informoval úřad odeslání o uvolnění záruky</a:t>
            </a:r>
            <a:r>
              <a:rPr lang="cs-CZ" sz="1050" dirty="0">
                <a:solidFill>
                  <a:prstClr val="black"/>
                </a:solidFill>
                <a:cs typeface="Arial" panose="020B0604020202020204" pitchFamily="34" charset="0"/>
              </a:rPr>
              <a:t>.</a:t>
            </a:r>
          </a:p>
        </p:txBody>
      </p:sp>
      <p:sp>
        <p:nvSpPr>
          <p:cNvPr id="3" name="Footer Placeholder 2"/>
          <p:cNvSpPr>
            <a:spLocks noGrp="1"/>
          </p:cNvSpPr>
          <p:nvPr>
            <p:ph type="ftr" sz="quarter" idx="11"/>
          </p:nvPr>
        </p:nvSpPr>
        <p:spPr>
          <a:xfrm>
            <a:off x="7913951" y="6347416"/>
            <a:ext cx="4114800" cy="365125"/>
          </a:xfrm>
        </p:spPr>
        <p:txBody>
          <a:bodyPr/>
          <a:lstStyle/>
          <a:p>
            <a:r>
              <a:rPr lang="cs-CZ" dirty="0"/>
              <a:t>ÚŘEDNÍ DOK. </a:t>
            </a:r>
          </a:p>
        </p:txBody>
      </p:sp>
    </p:spTree>
    <p:extLst>
      <p:ext uri="{BB962C8B-B14F-4D97-AF65-F5344CB8AC3E}">
        <p14:creationId xmlns:p14="http://schemas.microsoft.com/office/powerpoint/2010/main" val="4182177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58325" y="227625"/>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 name="Rectangle 7"/>
          <p:cNvSpPr>
            <a:spLocks noChangeArrowheads="1"/>
          </p:cNvSpPr>
          <p:nvPr/>
        </p:nvSpPr>
        <p:spPr bwMode="auto">
          <a:xfrm>
            <a:off x="1125477" y="740775"/>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9" name="Rectangle 9"/>
          <p:cNvSpPr>
            <a:spLocks noChangeArrowheads="1"/>
          </p:cNvSpPr>
          <p:nvPr/>
        </p:nvSpPr>
        <p:spPr bwMode="auto">
          <a:xfrm>
            <a:off x="1125477" y="2080400"/>
            <a:ext cx="10872062" cy="1360407"/>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3" name="Rectangle 13"/>
          <p:cNvSpPr>
            <a:spLocks noChangeArrowheads="1"/>
          </p:cNvSpPr>
          <p:nvPr/>
        </p:nvSpPr>
        <p:spPr bwMode="auto">
          <a:xfrm>
            <a:off x="1125477" y="4475099"/>
            <a:ext cx="10872062" cy="83127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5" name="Rectangle 15"/>
          <p:cNvSpPr>
            <a:spLocks noChangeArrowheads="1"/>
          </p:cNvSpPr>
          <p:nvPr/>
        </p:nvSpPr>
        <p:spPr bwMode="auto">
          <a:xfrm>
            <a:off x="1125477" y="5306369"/>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6" name="Rectangle 26"/>
          <p:cNvSpPr>
            <a:spLocks noChangeArrowheads="1"/>
          </p:cNvSpPr>
          <p:nvPr/>
        </p:nvSpPr>
        <p:spPr bwMode="auto">
          <a:xfrm>
            <a:off x="235058" y="767951"/>
            <a:ext cx="341440"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Zadavatel</a:t>
            </a:r>
            <a:endParaRPr lang="cs-CZ" altLang="en-US" sz="650" dirty="0">
              <a:solidFill>
                <a:prstClr val="black"/>
              </a:solidFill>
            </a:endParaRPr>
          </a:p>
        </p:txBody>
      </p:sp>
      <p:sp>
        <p:nvSpPr>
          <p:cNvPr id="28" name="Rectangle 28"/>
          <p:cNvSpPr>
            <a:spLocks noChangeArrowheads="1"/>
          </p:cNvSpPr>
          <p:nvPr/>
        </p:nvSpPr>
        <p:spPr bwMode="auto">
          <a:xfrm>
            <a:off x="235058" y="862268"/>
            <a:ext cx="264496"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pohybu</a:t>
            </a:r>
            <a:endParaRPr lang="cs-CZ" altLang="en-US" sz="650" dirty="0">
              <a:solidFill>
                <a:prstClr val="black"/>
              </a:solidFill>
            </a:endParaRPr>
          </a:p>
        </p:txBody>
      </p:sp>
      <p:sp>
        <p:nvSpPr>
          <p:cNvPr id="30" name="Rectangle 29"/>
          <p:cNvSpPr>
            <a:spLocks noChangeArrowheads="1"/>
          </p:cNvSpPr>
          <p:nvPr/>
        </p:nvSpPr>
        <p:spPr bwMode="auto">
          <a:xfrm>
            <a:off x="235058" y="2110773"/>
            <a:ext cx="892873"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PŘEPRAVNÍ SPOLEČNOST </a:t>
            </a:r>
            <a:endParaRPr lang="cs-CZ" altLang="en-US" sz="650" dirty="0">
              <a:solidFill>
                <a:prstClr val="black"/>
              </a:solidFill>
            </a:endParaRPr>
          </a:p>
        </p:txBody>
      </p:sp>
      <p:sp>
        <p:nvSpPr>
          <p:cNvPr id="31" name="Rectangle 30"/>
          <p:cNvSpPr>
            <a:spLocks noChangeArrowheads="1"/>
          </p:cNvSpPr>
          <p:nvPr/>
        </p:nvSpPr>
        <p:spPr bwMode="auto">
          <a:xfrm>
            <a:off x="235058" y="3471179"/>
            <a:ext cx="934551"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PROVOZOVATEL TRAJEKTU</a:t>
            </a:r>
            <a:endParaRPr lang="cs-CZ" altLang="en-US" sz="650" dirty="0">
              <a:solidFill>
                <a:prstClr val="black"/>
              </a:solidFill>
            </a:endParaRPr>
          </a:p>
        </p:txBody>
      </p:sp>
      <p:sp>
        <p:nvSpPr>
          <p:cNvPr id="64" name="Rectangle 31"/>
          <p:cNvSpPr>
            <a:spLocks noChangeArrowheads="1"/>
          </p:cNvSpPr>
          <p:nvPr/>
        </p:nvSpPr>
        <p:spPr bwMode="auto">
          <a:xfrm>
            <a:off x="235058" y="4505472"/>
            <a:ext cx="937757"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PROVOZOVATEL PŘÍSTAVU</a:t>
            </a:r>
            <a:endParaRPr lang="cs-CZ" altLang="en-US" sz="650" dirty="0">
              <a:solidFill>
                <a:prstClr val="black"/>
              </a:solidFill>
            </a:endParaRPr>
          </a:p>
        </p:txBody>
      </p:sp>
      <p:sp>
        <p:nvSpPr>
          <p:cNvPr id="65" name="Rectangle 32"/>
          <p:cNvSpPr>
            <a:spLocks noChangeArrowheads="1"/>
          </p:cNvSpPr>
          <p:nvPr/>
        </p:nvSpPr>
        <p:spPr bwMode="auto">
          <a:xfrm>
            <a:off x="252642" y="5336743"/>
            <a:ext cx="577081"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GB" sz="500" b="1" dirty="0"/>
              <a:t>VLÁDA (HMG) </a:t>
            </a:r>
            <a:r>
              <a:rPr lang="cs-CZ" altLang="en-US" sz="650" b="1" dirty="0">
                <a:solidFill>
                  <a:srgbClr val="000000"/>
                </a:solidFill>
                <a:latin typeface="Calibri" panose="020F0502020204030204" pitchFamily="34" charset="0"/>
              </a:rPr>
              <a:t>/EU</a:t>
            </a:r>
            <a:endParaRPr lang="cs-CZ"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76621" y="265991"/>
            <a:ext cx="11778468" cy="6292080"/>
            <a:chOff x="215" y="250"/>
            <a:chExt cx="7368" cy="3936"/>
          </a:xfrm>
        </p:grpSpPr>
        <p:sp>
          <p:nvSpPr>
            <p:cNvPr id="1231" name="Freeform 213"/>
            <p:cNvSpPr>
              <a:spLocks noEditPoints="1"/>
            </p:cNvSpPr>
            <p:nvPr/>
          </p:nvSpPr>
          <p:spPr bwMode="auto">
            <a:xfrm>
              <a:off x="1671" y="3833"/>
              <a:ext cx="2648" cy="168"/>
            </a:xfrm>
            <a:custGeom>
              <a:avLst/>
              <a:gdLst>
                <a:gd name="T0" fmla="*/ 23 w 2648"/>
                <a:gd name="T1" fmla="*/ 100 h 168"/>
                <a:gd name="T2" fmla="*/ 23 w 2648"/>
                <a:gd name="T3" fmla="*/ 159 h 168"/>
                <a:gd name="T4" fmla="*/ 72 w 2648"/>
                <a:gd name="T5" fmla="*/ 164 h 168"/>
                <a:gd name="T6" fmla="*/ 111 w 2648"/>
                <a:gd name="T7" fmla="*/ 164 h 168"/>
                <a:gd name="T8" fmla="*/ 138 w 2648"/>
                <a:gd name="T9" fmla="*/ 164 h 168"/>
                <a:gd name="T10" fmla="*/ 194 w 2648"/>
                <a:gd name="T11" fmla="*/ 168 h 168"/>
                <a:gd name="T12" fmla="*/ 265 w 2648"/>
                <a:gd name="T13" fmla="*/ 168 h 168"/>
                <a:gd name="T14" fmla="*/ 320 w 2648"/>
                <a:gd name="T15" fmla="*/ 164 h 168"/>
                <a:gd name="T16" fmla="*/ 359 w 2648"/>
                <a:gd name="T17" fmla="*/ 164 h 168"/>
                <a:gd name="T18" fmla="*/ 387 w 2648"/>
                <a:gd name="T19" fmla="*/ 164 h 168"/>
                <a:gd name="T20" fmla="*/ 442 w 2648"/>
                <a:gd name="T21" fmla="*/ 168 h 168"/>
                <a:gd name="T22" fmla="*/ 513 w 2648"/>
                <a:gd name="T23" fmla="*/ 168 h 168"/>
                <a:gd name="T24" fmla="*/ 568 w 2648"/>
                <a:gd name="T25" fmla="*/ 164 h 168"/>
                <a:gd name="T26" fmla="*/ 607 w 2648"/>
                <a:gd name="T27" fmla="*/ 164 h 168"/>
                <a:gd name="T28" fmla="*/ 635 w 2648"/>
                <a:gd name="T29" fmla="*/ 164 h 168"/>
                <a:gd name="T30" fmla="*/ 690 w 2648"/>
                <a:gd name="T31" fmla="*/ 168 h 168"/>
                <a:gd name="T32" fmla="*/ 761 w 2648"/>
                <a:gd name="T33" fmla="*/ 168 h 168"/>
                <a:gd name="T34" fmla="*/ 816 w 2648"/>
                <a:gd name="T35" fmla="*/ 164 h 168"/>
                <a:gd name="T36" fmla="*/ 855 w 2648"/>
                <a:gd name="T37" fmla="*/ 164 h 168"/>
                <a:gd name="T38" fmla="*/ 883 w 2648"/>
                <a:gd name="T39" fmla="*/ 164 h 168"/>
                <a:gd name="T40" fmla="*/ 938 w 2648"/>
                <a:gd name="T41" fmla="*/ 168 h 168"/>
                <a:gd name="T42" fmla="*/ 1009 w 2648"/>
                <a:gd name="T43" fmla="*/ 168 h 168"/>
                <a:gd name="T44" fmla="*/ 1064 w 2648"/>
                <a:gd name="T45" fmla="*/ 164 h 168"/>
                <a:gd name="T46" fmla="*/ 1104 w 2648"/>
                <a:gd name="T47" fmla="*/ 164 h 168"/>
                <a:gd name="T48" fmla="*/ 1131 w 2648"/>
                <a:gd name="T49" fmla="*/ 164 h 168"/>
                <a:gd name="T50" fmla="*/ 1186 w 2648"/>
                <a:gd name="T51" fmla="*/ 168 h 168"/>
                <a:gd name="T52" fmla="*/ 1257 w 2648"/>
                <a:gd name="T53" fmla="*/ 168 h 168"/>
                <a:gd name="T54" fmla="*/ 1312 w 2648"/>
                <a:gd name="T55" fmla="*/ 164 h 168"/>
                <a:gd name="T56" fmla="*/ 1352 w 2648"/>
                <a:gd name="T57" fmla="*/ 164 h 168"/>
                <a:gd name="T58" fmla="*/ 1379 w 2648"/>
                <a:gd name="T59" fmla="*/ 164 h 168"/>
                <a:gd name="T60" fmla="*/ 1434 w 2648"/>
                <a:gd name="T61" fmla="*/ 168 h 168"/>
                <a:gd name="T62" fmla="*/ 1505 w 2648"/>
                <a:gd name="T63" fmla="*/ 168 h 168"/>
                <a:gd name="T64" fmla="*/ 1561 w 2648"/>
                <a:gd name="T65" fmla="*/ 164 h 168"/>
                <a:gd name="T66" fmla="*/ 1600 w 2648"/>
                <a:gd name="T67" fmla="*/ 164 h 168"/>
                <a:gd name="T68" fmla="*/ 1627 w 2648"/>
                <a:gd name="T69" fmla="*/ 164 h 168"/>
                <a:gd name="T70" fmla="*/ 1683 w 2648"/>
                <a:gd name="T71" fmla="*/ 168 h 168"/>
                <a:gd name="T72" fmla="*/ 1754 w 2648"/>
                <a:gd name="T73" fmla="*/ 168 h 168"/>
                <a:gd name="T74" fmla="*/ 1809 w 2648"/>
                <a:gd name="T75" fmla="*/ 164 h 168"/>
                <a:gd name="T76" fmla="*/ 1848 w 2648"/>
                <a:gd name="T77" fmla="*/ 164 h 168"/>
                <a:gd name="T78" fmla="*/ 1876 w 2648"/>
                <a:gd name="T79" fmla="*/ 164 h 168"/>
                <a:gd name="T80" fmla="*/ 1931 w 2648"/>
                <a:gd name="T81" fmla="*/ 168 h 168"/>
                <a:gd name="T82" fmla="*/ 2002 w 2648"/>
                <a:gd name="T83" fmla="*/ 168 h 168"/>
                <a:gd name="T84" fmla="*/ 2057 w 2648"/>
                <a:gd name="T85" fmla="*/ 164 h 168"/>
                <a:gd name="T86" fmla="*/ 2096 w 2648"/>
                <a:gd name="T87" fmla="*/ 164 h 168"/>
                <a:gd name="T88" fmla="*/ 2124 w 2648"/>
                <a:gd name="T89" fmla="*/ 164 h 168"/>
                <a:gd name="T90" fmla="*/ 2179 w 2648"/>
                <a:gd name="T91" fmla="*/ 168 h 168"/>
                <a:gd name="T92" fmla="*/ 2250 w 2648"/>
                <a:gd name="T93" fmla="*/ 168 h 168"/>
                <a:gd name="T94" fmla="*/ 2305 w 2648"/>
                <a:gd name="T95" fmla="*/ 164 h 168"/>
                <a:gd name="T96" fmla="*/ 2344 w 2648"/>
                <a:gd name="T97" fmla="*/ 164 h 168"/>
                <a:gd name="T98" fmla="*/ 2372 w 2648"/>
                <a:gd name="T99" fmla="*/ 164 h 168"/>
                <a:gd name="T100" fmla="*/ 2427 w 2648"/>
                <a:gd name="T101" fmla="*/ 168 h 168"/>
                <a:gd name="T102" fmla="*/ 2498 w 2648"/>
                <a:gd name="T103" fmla="*/ 168 h 168"/>
                <a:gd name="T104" fmla="*/ 2553 w 2648"/>
                <a:gd name="T105" fmla="*/ 164 h 168"/>
                <a:gd name="T106" fmla="*/ 2593 w 2648"/>
                <a:gd name="T107" fmla="*/ 164 h 168"/>
                <a:gd name="T108" fmla="*/ 2626 w 2648"/>
                <a:gd name="T109" fmla="*/ 156 h 168"/>
                <a:gd name="T110" fmla="*/ 2622 w 2648"/>
                <a:gd name="T111" fmla="*/ 123 h 168"/>
                <a:gd name="T112" fmla="*/ 2622 w 2648"/>
                <a:gd name="T113" fmla="*/ 100 h 168"/>
                <a:gd name="T114" fmla="*/ 2626 w 2648"/>
                <a:gd name="T115" fmla="*/ 54 h 168"/>
                <a:gd name="T116" fmla="*/ 2599 w 2648"/>
                <a:gd name="T1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8" h="168">
                  <a:moveTo>
                    <a:pt x="26" y="77"/>
                  </a:moveTo>
                  <a:lnTo>
                    <a:pt x="26" y="90"/>
                  </a:lnTo>
                  <a:lnTo>
                    <a:pt x="23" y="90"/>
                  </a:lnTo>
                  <a:lnTo>
                    <a:pt x="23" y="77"/>
                  </a:lnTo>
                  <a:lnTo>
                    <a:pt x="26" y="77"/>
                  </a:lnTo>
                  <a:close/>
                  <a:moveTo>
                    <a:pt x="26" y="100"/>
                  </a:moveTo>
                  <a:lnTo>
                    <a:pt x="26" y="113"/>
                  </a:lnTo>
                  <a:lnTo>
                    <a:pt x="23" y="113"/>
                  </a:lnTo>
                  <a:lnTo>
                    <a:pt x="23" y="100"/>
                  </a:lnTo>
                  <a:lnTo>
                    <a:pt x="26" y="100"/>
                  </a:lnTo>
                  <a:close/>
                  <a:moveTo>
                    <a:pt x="26" y="123"/>
                  </a:moveTo>
                  <a:lnTo>
                    <a:pt x="26" y="136"/>
                  </a:lnTo>
                  <a:lnTo>
                    <a:pt x="23" y="136"/>
                  </a:lnTo>
                  <a:lnTo>
                    <a:pt x="23" y="123"/>
                  </a:lnTo>
                  <a:lnTo>
                    <a:pt x="26" y="123"/>
                  </a:lnTo>
                  <a:close/>
                  <a:moveTo>
                    <a:pt x="26" y="146"/>
                  </a:moveTo>
                  <a:lnTo>
                    <a:pt x="26" y="159"/>
                  </a:lnTo>
                  <a:lnTo>
                    <a:pt x="23" y="159"/>
                  </a:lnTo>
                  <a:lnTo>
                    <a:pt x="23" y="146"/>
                  </a:lnTo>
                  <a:lnTo>
                    <a:pt x="26" y="146"/>
                  </a:lnTo>
                  <a:close/>
                  <a:moveTo>
                    <a:pt x="28" y="164"/>
                  </a:moveTo>
                  <a:lnTo>
                    <a:pt x="44" y="164"/>
                  </a:lnTo>
                  <a:lnTo>
                    <a:pt x="44" y="168"/>
                  </a:lnTo>
                  <a:lnTo>
                    <a:pt x="28" y="168"/>
                  </a:lnTo>
                  <a:lnTo>
                    <a:pt x="28" y="164"/>
                  </a:lnTo>
                  <a:close/>
                  <a:moveTo>
                    <a:pt x="56" y="164"/>
                  </a:moveTo>
                  <a:lnTo>
                    <a:pt x="72" y="164"/>
                  </a:lnTo>
                  <a:lnTo>
                    <a:pt x="72" y="168"/>
                  </a:lnTo>
                  <a:lnTo>
                    <a:pt x="56" y="168"/>
                  </a:lnTo>
                  <a:lnTo>
                    <a:pt x="56" y="164"/>
                  </a:lnTo>
                  <a:close/>
                  <a:moveTo>
                    <a:pt x="83" y="164"/>
                  </a:moveTo>
                  <a:lnTo>
                    <a:pt x="99" y="164"/>
                  </a:lnTo>
                  <a:lnTo>
                    <a:pt x="99" y="168"/>
                  </a:lnTo>
                  <a:lnTo>
                    <a:pt x="83" y="168"/>
                  </a:lnTo>
                  <a:lnTo>
                    <a:pt x="83" y="164"/>
                  </a:lnTo>
                  <a:close/>
                  <a:moveTo>
                    <a:pt x="111" y="164"/>
                  </a:moveTo>
                  <a:lnTo>
                    <a:pt x="127" y="164"/>
                  </a:lnTo>
                  <a:lnTo>
                    <a:pt x="127" y="168"/>
                  </a:lnTo>
                  <a:lnTo>
                    <a:pt x="111" y="168"/>
                  </a:lnTo>
                  <a:lnTo>
                    <a:pt x="111" y="164"/>
                  </a:lnTo>
                  <a:close/>
                  <a:moveTo>
                    <a:pt x="138" y="164"/>
                  </a:moveTo>
                  <a:lnTo>
                    <a:pt x="154" y="164"/>
                  </a:lnTo>
                  <a:lnTo>
                    <a:pt x="154" y="168"/>
                  </a:lnTo>
                  <a:lnTo>
                    <a:pt x="138" y="168"/>
                  </a:lnTo>
                  <a:lnTo>
                    <a:pt x="138" y="164"/>
                  </a:lnTo>
                  <a:close/>
                  <a:moveTo>
                    <a:pt x="166" y="164"/>
                  </a:moveTo>
                  <a:lnTo>
                    <a:pt x="182" y="164"/>
                  </a:lnTo>
                  <a:lnTo>
                    <a:pt x="182" y="168"/>
                  </a:lnTo>
                  <a:lnTo>
                    <a:pt x="166" y="168"/>
                  </a:lnTo>
                  <a:lnTo>
                    <a:pt x="166" y="164"/>
                  </a:lnTo>
                  <a:close/>
                  <a:moveTo>
                    <a:pt x="194" y="164"/>
                  </a:moveTo>
                  <a:lnTo>
                    <a:pt x="209" y="164"/>
                  </a:lnTo>
                  <a:lnTo>
                    <a:pt x="209" y="168"/>
                  </a:lnTo>
                  <a:lnTo>
                    <a:pt x="194" y="168"/>
                  </a:lnTo>
                  <a:lnTo>
                    <a:pt x="194" y="164"/>
                  </a:lnTo>
                  <a:close/>
                  <a:moveTo>
                    <a:pt x="221" y="164"/>
                  </a:moveTo>
                  <a:lnTo>
                    <a:pt x="237" y="164"/>
                  </a:lnTo>
                  <a:lnTo>
                    <a:pt x="237" y="168"/>
                  </a:lnTo>
                  <a:lnTo>
                    <a:pt x="221" y="168"/>
                  </a:lnTo>
                  <a:lnTo>
                    <a:pt x="221" y="164"/>
                  </a:lnTo>
                  <a:close/>
                  <a:moveTo>
                    <a:pt x="249" y="164"/>
                  </a:moveTo>
                  <a:lnTo>
                    <a:pt x="265" y="164"/>
                  </a:lnTo>
                  <a:lnTo>
                    <a:pt x="265" y="168"/>
                  </a:lnTo>
                  <a:lnTo>
                    <a:pt x="249" y="168"/>
                  </a:lnTo>
                  <a:lnTo>
                    <a:pt x="249" y="164"/>
                  </a:lnTo>
                  <a:close/>
                  <a:moveTo>
                    <a:pt x="276" y="164"/>
                  </a:moveTo>
                  <a:lnTo>
                    <a:pt x="292" y="164"/>
                  </a:lnTo>
                  <a:lnTo>
                    <a:pt x="292" y="168"/>
                  </a:lnTo>
                  <a:lnTo>
                    <a:pt x="276" y="168"/>
                  </a:lnTo>
                  <a:lnTo>
                    <a:pt x="276" y="164"/>
                  </a:lnTo>
                  <a:close/>
                  <a:moveTo>
                    <a:pt x="304" y="164"/>
                  </a:moveTo>
                  <a:lnTo>
                    <a:pt x="320" y="164"/>
                  </a:lnTo>
                  <a:lnTo>
                    <a:pt x="320" y="168"/>
                  </a:lnTo>
                  <a:lnTo>
                    <a:pt x="304" y="168"/>
                  </a:lnTo>
                  <a:lnTo>
                    <a:pt x="304" y="164"/>
                  </a:lnTo>
                  <a:close/>
                  <a:moveTo>
                    <a:pt x="332" y="164"/>
                  </a:moveTo>
                  <a:lnTo>
                    <a:pt x="347" y="164"/>
                  </a:lnTo>
                  <a:lnTo>
                    <a:pt x="347" y="168"/>
                  </a:lnTo>
                  <a:lnTo>
                    <a:pt x="332" y="168"/>
                  </a:lnTo>
                  <a:lnTo>
                    <a:pt x="332" y="164"/>
                  </a:lnTo>
                  <a:close/>
                  <a:moveTo>
                    <a:pt x="359" y="164"/>
                  </a:moveTo>
                  <a:lnTo>
                    <a:pt x="375" y="164"/>
                  </a:lnTo>
                  <a:lnTo>
                    <a:pt x="375" y="168"/>
                  </a:lnTo>
                  <a:lnTo>
                    <a:pt x="359" y="168"/>
                  </a:lnTo>
                  <a:lnTo>
                    <a:pt x="359" y="164"/>
                  </a:lnTo>
                  <a:close/>
                  <a:moveTo>
                    <a:pt x="387" y="164"/>
                  </a:moveTo>
                  <a:lnTo>
                    <a:pt x="402" y="164"/>
                  </a:lnTo>
                  <a:lnTo>
                    <a:pt x="402" y="168"/>
                  </a:lnTo>
                  <a:lnTo>
                    <a:pt x="387" y="168"/>
                  </a:lnTo>
                  <a:lnTo>
                    <a:pt x="387" y="164"/>
                  </a:lnTo>
                  <a:close/>
                  <a:moveTo>
                    <a:pt x="414" y="164"/>
                  </a:moveTo>
                  <a:lnTo>
                    <a:pt x="430" y="164"/>
                  </a:lnTo>
                  <a:lnTo>
                    <a:pt x="430" y="168"/>
                  </a:lnTo>
                  <a:lnTo>
                    <a:pt x="414" y="168"/>
                  </a:lnTo>
                  <a:lnTo>
                    <a:pt x="414" y="164"/>
                  </a:lnTo>
                  <a:close/>
                  <a:moveTo>
                    <a:pt x="442" y="164"/>
                  </a:moveTo>
                  <a:lnTo>
                    <a:pt x="458" y="164"/>
                  </a:lnTo>
                  <a:lnTo>
                    <a:pt x="458" y="168"/>
                  </a:lnTo>
                  <a:lnTo>
                    <a:pt x="442" y="168"/>
                  </a:lnTo>
                  <a:lnTo>
                    <a:pt x="442" y="164"/>
                  </a:lnTo>
                  <a:close/>
                  <a:moveTo>
                    <a:pt x="469" y="164"/>
                  </a:moveTo>
                  <a:lnTo>
                    <a:pt x="485" y="164"/>
                  </a:lnTo>
                  <a:lnTo>
                    <a:pt x="485" y="168"/>
                  </a:lnTo>
                  <a:lnTo>
                    <a:pt x="469" y="168"/>
                  </a:lnTo>
                  <a:lnTo>
                    <a:pt x="469" y="164"/>
                  </a:lnTo>
                  <a:close/>
                  <a:moveTo>
                    <a:pt x="497" y="164"/>
                  </a:moveTo>
                  <a:lnTo>
                    <a:pt x="513" y="164"/>
                  </a:lnTo>
                  <a:lnTo>
                    <a:pt x="513" y="168"/>
                  </a:lnTo>
                  <a:lnTo>
                    <a:pt x="497" y="168"/>
                  </a:lnTo>
                  <a:lnTo>
                    <a:pt x="497" y="164"/>
                  </a:lnTo>
                  <a:close/>
                  <a:moveTo>
                    <a:pt x="525" y="164"/>
                  </a:moveTo>
                  <a:lnTo>
                    <a:pt x="540" y="164"/>
                  </a:lnTo>
                  <a:lnTo>
                    <a:pt x="540" y="168"/>
                  </a:lnTo>
                  <a:lnTo>
                    <a:pt x="525" y="168"/>
                  </a:lnTo>
                  <a:lnTo>
                    <a:pt x="525" y="164"/>
                  </a:lnTo>
                  <a:close/>
                  <a:moveTo>
                    <a:pt x="552" y="164"/>
                  </a:moveTo>
                  <a:lnTo>
                    <a:pt x="568" y="164"/>
                  </a:lnTo>
                  <a:lnTo>
                    <a:pt x="568" y="168"/>
                  </a:lnTo>
                  <a:lnTo>
                    <a:pt x="552" y="168"/>
                  </a:lnTo>
                  <a:lnTo>
                    <a:pt x="552" y="164"/>
                  </a:lnTo>
                  <a:close/>
                  <a:moveTo>
                    <a:pt x="580" y="164"/>
                  </a:moveTo>
                  <a:lnTo>
                    <a:pt x="595" y="164"/>
                  </a:lnTo>
                  <a:lnTo>
                    <a:pt x="595" y="168"/>
                  </a:lnTo>
                  <a:lnTo>
                    <a:pt x="580" y="168"/>
                  </a:lnTo>
                  <a:lnTo>
                    <a:pt x="580" y="164"/>
                  </a:lnTo>
                  <a:close/>
                  <a:moveTo>
                    <a:pt x="607" y="164"/>
                  </a:moveTo>
                  <a:lnTo>
                    <a:pt x="623" y="164"/>
                  </a:lnTo>
                  <a:lnTo>
                    <a:pt x="623" y="168"/>
                  </a:lnTo>
                  <a:lnTo>
                    <a:pt x="607" y="168"/>
                  </a:lnTo>
                  <a:lnTo>
                    <a:pt x="607" y="164"/>
                  </a:lnTo>
                  <a:close/>
                  <a:moveTo>
                    <a:pt x="635" y="164"/>
                  </a:moveTo>
                  <a:lnTo>
                    <a:pt x="651" y="164"/>
                  </a:lnTo>
                  <a:lnTo>
                    <a:pt x="651" y="168"/>
                  </a:lnTo>
                  <a:lnTo>
                    <a:pt x="635" y="168"/>
                  </a:lnTo>
                  <a:lnTo>
                    <a:pt x="635" y="164"/>
                  </a:lnTo>
                  <a:close/>
                  <a:moveTo>
                    <a:pt x="662" y="164"/>
                  </a:moveTo>
                  <a:lnTo>
                    <a:pt x="678" y="164"/>
                  </a:lnTo>
                  <a:lnTo>
                    <a:pt x="678" y="168"/>
                  </a:lnTo>
                  <a:lnTo>
                    <a:pt x="662" y="168"/>
                  </a:lnTo>
                  <a:lnTo>
                    <a:pt x="662" y="164"/>
                  </a:lnTo>
                  <a:close/>
                  <a:moveTo>
                    <a:pt x="690" y="164"/>
                  </a:moveTo>
                  <a:lnTo>
                    <a:pt x="706" y="164"/>
                  </a:lnTo>
                  <a:lnTo>
                    <a:pt x="706" y="168"/>
                  </a:lnTo>
                  <a:lnTo>
                    <a:pt x="690" y="168"/>
                  </a:lnTo>
                  <a:lnTo>
                    <a:pt x="690" y="164"/>
                  </a:lnTo>
                  <a:close/>
                  <a:moveTo>
                    <a:pt x="718" y="164"/>
                  </a:moveTo>
                  <a:lnTo>
                    <a:pt x="733" y="164"/>
                  </a:lnTo>
                  <a:lnTo>
                    <a:pt x="733" y="168"/>
                  </a:lnTo>
                  <a:lnTo>
                    <a:pt x="718" y="168"/>
                  </a:lnTo>
                  <a:lnTo>
                    <a:pt x="718" y="164"/>
                  </a:lnTo>
                  <a:close/>
                  <a:moveTo>
                    <a:pt x="745" y="164"/>
                  </a:moveTo>
                  <a:lnTo>
                    <a:pt x="761" y="164"/>
                  </a:lnTo>
                  <a:lnTo>
                    <a:pt x="761" y="168"/>
                  </a:lnTo>
                  <a:lnTo>
                    <a:pt x="745" y="168"/>
                  </a:lnTo>
                  <a:lnTo>
                    <a:pt x="745" y="164"/>
                  </a:lnTo>
                  <a:close/>
                  <a:moveTo>
                    <a:pt x="773" y="164"/>
                  </a:moveTo>
                  <a:lnTo>
                    <a:pt x="788" y="164"/>
                  </a:lnTo>
                  <a:lnTo>
                    <a:pt x="788" y="168"/>
                  </a:lnTo>
                  <a:lnTo>
                    <a:pt x="773" y="168"/>
                  </a:lnTo>
                  <a:lnTo>
                    <a:pt x="773" y="164"/>
                  </a:lnTo>
                  <a:close/>
                  <a:moveTo>
                    <a:pt x="800" y="164"/>
                  </a:moveTo>
                  <a:lnTo>
                    <a:pt x="816" y="164"/>
                  </a:lnTo>
                  <a:lnTo>
                    <a:pt x="816" y="168"/>
                  </a:lnTo>
                  <a:lnTo>
                    <a:pt x="800" y="168"/>
                  </a:lnTo>
                  <a:lnTo>
                    <a:pt x="800" y="164"/>
                  </a:lnTo>
                  <a:close/>
                  <a:moveTo>
                    <a:pt x="828" y="164"/>
                  </a:moveTo>
                  <a:lnTo>
                    <a:pt x="844" y="164"/>
                  </a:lnTo>
                  <a:lnTo>
                    <a:pt x="844" y="168"/>
                  </a:lnTo>
                  <a:lnTo>
                    <a:pt x="828" y="168"/>
                  </a:lnTo>
                  <a:lnTo>
                    <a:pt x="828" y="164"/>
                  </a:lnTo>
                  <a:close/>
                  <a:moveTo>
                    <a:pt x="855" y="164"/>
                  </a:moveTo>
                  <a:lnTo>
                    <a:pt x="871" y="164"/>
                  </a:lnTo>
                  <a:lnTo>
                    <a:pt x="871" y="168"/>
                  </a:lnTo>
                  <a:lnTo>
                    <a:pt x="855" y="168"/>
                  </a:lnTo>
                  <a:lnTo>
                    <a:pt x="855" y="164"/>
                  </a:lnTo>
                  <a:close/>
                  <a:moveTo>
                    <a:pt x="883" y="164"/>
                  </a:moveTo>
                  <a:lnTo>
                    <a:pt x="899" y="164"/>
                  </a:lnTo>
                  <a:lnTo>
                    <a:pt x="899" y="168"/>
                  </a:lnTo>
                  <a:lnTo>
                    <a:pt x="883" y="168"/>
                  </a:lnTo>
                  <a:lnTo>
                    <a:pt x="883" y="164"/>
                  </a:lnTo>
                  <a:close/>
                  <a:moveTo>
                    <a:pt x="911" y="164"/>
                  </a:moveTo>
                  <a:lnTo>
                    <a:pt x="926" y="164"/>
                  </a:lnTo>
                  <a:lnTo>
                    <a:pt x="926" y="168"/>
                  </a:lnTo>
                  <a:lnTo>
                    <a:pt x="911" y="168"/>
                  </a:lnTo>
                  <a:lnTo>
                    <a:pt x="911" y="164"/>
                  </a:lnTo>
                  <a:close/>
                  <a:moveTo>
                    <a:pt x="938" y="164"/>
                  </a:moveTo>
                  <a:lnTo>
                    <a:pt x="954" y="164"/>
                  </a:lnTo>
                  <a:lnTo>
                    <a:pt x="954" y="168"/>
                  </a:lnTo>
                  <a:lnTo>
                    <a:pt x="938" y="168"/>
                  </a:lnTo>
                  <a:lnTo>
                    <a:pt x="938" y="164"/>
                  </a:lnTo>
                  <a:close/>
                  <a:moveTo>
                    <a:pt x="966" y="164"/>
                  </a:moveTo>
                  <a:lnTo>
                    <a:pt x="981" y="164"/>
                  </a:lnTo>
                  <a:lnTo>
                    <a:pt x="981" y="168"/>
                  </a:lnTo>
                  <a:lnTo>
                    <a:pt x="966" y="168"/>
                  </a:lnTo>
                  <a:lnTo>
                    <a:pt x="966" y="164"/>
                  </a:lnTo>
                  <a:close/>
                  <a:moveTo>
                    <a:pt x="993" y="164"/>
                  </a:moveTo>
                  <a:lnTo>
                    <a:pt x="1009" y="164"/>
                  </a:lnTo>
                  <a:lnTo>
                    <a:pt x="1009" y="168"/>
                  </a:lnTo>
                  <a:lnTo>
                    <a:pt x="993" y="168"/>
                  </a:lnTo>
                  <a:lnTo>
                    <a:pt x="993" y="164"/>
                  </a:lnTo>
                  <a:close/>
                  <a:moveTo>
                    <a:pt x="1021" y="164"/>
                  </a:moveTo>
                  <a:lnTo>
                    <a:pt x="1037" y="164"/>
                  </a:lnTo>
                  <a:lnTo>
                    <a:pt x="1037" y="168"/>
                  </a:lnTo>
                  <a:lnTo>
                    <a:pt x="1021" y="168"/>
                  </a:lnTo>
                  <a:lnTo>
                    <a:pt x="1021" y="164"/>
                  </a:lnTo>
                  <a:close/>
                  <a:moveTo>
                    <a:pt x="1048" y="164"/>
                  </a:moveTo>
                  <a:lnTo>
                    <a:pt x="1064" y="164"/>
                  </a:lnTo>
                  <a:lnTo>
                    <a:pt x="1064" y="168"/>
                  </a:lnTo>
                  <a:lnTo>
                    <a:pt x="1048" y="168"/>
                  </a:lnTo>
                  <a:lnTo>
                    <a:pt x="1048" y="164"/>
                  </a:lnTo>
                  <a:close/>
                  <a:moveTo>
                    <a:pt x="1076" y="164"/>
                  </a:moveTo>
                  <a:lnTo>
                    <a:pt x="1092" y="164"/>
                  </a:lnTo>
                  <a:lnTo>
                    <a:pt x="1092" y="168"/>
                  </a:lnTo>
                  <a:lnTo>
                    <a:pt x="1076" y="168"/>
                  </a:lnTo>
                  <a:lnTo>
                    <a:pt x="1076" y="164"/>
                  </a:lnTo>
                  <a:close/>
                  <a:moveTo>
                    <a:pt x="1104" y="164"/>
                  </a:moveTo>
                  <a:lnTo>
                    <a:pt x="1119" y="164"/>
                  </a:lnTo>
                  <a:lnTo>
                    <a:pt x="1119" y="168"/>
                  </a:lnTo>
                  <a:lnTo>
                    <a:pt x="1104" y="168"/>
                  </a:lnTo>
                  <a:lnTo>
                    <a:pt x="1104" y="164"/>
                  </a:lnTo>
                  <a:close/>
                  <a:moveTo>
                    <a:pt x="1131" y="164"/>
                  </a:moveTo>
                  <a:lnTo>
                    <a:pt x="1147" y="164"/>
                  </a:lnTo>
                  <a:lnTo>
                    <a:pt x="1147" y="168"/>
                  </a:lnTo>
                  <a:lnTo>
                    <a:pt x="1131" y="168"/>
                  </a:lnTo>
                  <a:lnTo>
                    <a:pt x="1131" y="164"/>
                  </a:lnTo>
                  <a:close/>
                  <a:moveTo>
                    <a:pt x="1159" y="164"/>
                  </a:moveTo>
                  <a:lnTo>
                    <a:pt x="1174" y="164"/>
                  </a:lnTo>
                  <a:lnTo>
                    <a:pt x="1174" y="168"/>
                  </a:lnTo>
                  <a:lnTo>
                    <a:pt x="1159" y="168"/>
                  </a:lnTo>
                  <a:lnTo>
                    <a:pt x="1159" y="164"/>
                  </a:lnTo>
                  <a:close/>
                  <a:moveTo>
                    <a:pt x="1186" y="164"/>
                  </a:moveTo>
                  <a:lnTo>
                    <a:pt x="1202" y="164"/>
                  </a:lnTo>
                  <a:lnTo>
                    <a:pt x="1202" y="168"/>
                  </a:lnTo>
                  <a:lnTo>
                    <a:pt x="1186" y="168"/>
                  </a:lnTo>
                  <a:lnTo>
                    <a:pt x="1186" y="164"/>
                  </a:lnTo>
                  <a:close/>
                  <a:moveTo>
                    <a:pt x="1214" y="164"/>
                  </a:moveTo>
                  <a:lnTo>
                    <a:pt x="1230" y="164"/>
                  </a:lnTo>
                  <a:lnTo>
                    <a:pt x="1230" y="168"/>
                  </a:lnTo>
                  <a:lnTo>
                    <a:pt x="1214" y="168"/>
                  </a:lnTo>
                  <a:lnTo>
                    <a:pt x="1214" y="164"/>
                  </a:lnTo>
                  <a:close/>
                  <a:moveTo>
                    <a:pt x="1241" y="164"/>
                  </a:moveTo>
                  <a:lnTo>
                    <a:pt x="1257" y="164"/>
                  </a:lnTo>
                  <a:lnTo>
                    <a:pt x="1257" y="168"/>
                  </a:lnTo>
                  <a:lnTo>
                    <a:pt x="1241" y="168"/>
                  </a:lnTo>
                  <a:lnTo>
                    <a:pt x="1241" y="164"/>
                  </a:lnTo>
                  <a:close/>
                  <a:moveTo>
                    <a:pt x="1269" y="164"/>
                  </a:moveTo>
                  <a:lnTo>
                    <a:pt x="1285" y="164"/>
                  </a:lnTo>
                  <a:lnTo>
                    <a:pt x="1285" y="168"/>
                  </a:lnTo>
                  <a:lnTo>
                    <a:pt x="1269" y="168"/>
                  </a:lnTo>
                  <a:lnTo>
                    <a:pt x="1269" y="164"/>
                  </a:lnTo>
                  <a:close/>
                  <a:moveTo>
                    <a:pt x="1297" y="164"/>
                  </a:moveTo>
                  <a:lnTo>
                    <a:pt x="1312" y="164"/>
                  </a:lnTo>
                  <a:lnTo>
                    <a:pt x="1312" y="168"/>
                  </a:lnTo>
                  <a:lnTo>
                    <a:pt x="1297" y="168"/>
                  </a:lnTo>
                  <a:lnTo>
                    <a:pt x="1297" y="164"/>
                  </a:lnTo>
                  <a:close/>
                  <a:moveTo>
                    <a:pt x="1324" y="164"/>
                  </a:moveTo>
                  <a:lnTo>
                    <a:pt x="1340" y="164"/>
                  </a:lnTo>
                  <a:lnTo>
                    <a:pt x="1340" y="168"/>
                  </a:lnTo>
                  <a:lnTo>
                    <a:pt x="1324" y="168"/>
                  </a:lnTo>
                  <a:lnTo>
                    <a:pt x="1324" y="164"/>
                  </a:lnTo>
                  <a:close/>
                  <a:moveTo>
                    <a:pt x="1352" y="164"/>
                  </a:moveTo>
                  <a:lnTo>
                    <a:pt x="1368" y="164"/>
                  </a:lnTo>
                  <a:lnTo>
                    <a:pt x="1368" y="168"/>
                  </a:lnTo>
                  <a:lnTo>
                    <a:pt x="1352" y="168"/>
                  </a:lnTo>
                  <a:lnTo>
                    <a:pt x="1352" y="164"/>
                  </a:lnTo>
                  <a:close/>
                  <a:moveTo>
                    <a:pt x="1379" y="164"/>
                  </a:moveTo>
                  <a:lnTo>
                    <a:pt x="1395" y="164"/>
                  </a:lnTo>
                  <a:lnTo>
                    <a:pt x="1395" y="168"/>
                  </a:lnTo>
                  <a:lnTo>
                    <a:pt x="1379" y="168"/>
                  </a:lnTo>
                  <a:lnTo>
                    <a:pt x="1379" y="164"/>
                  </a:lnTo>
                  <a:close/>
                  <a:moveTo>
                    <a:pt x="1407" y="164"/>
                  </a:moveTo>
                  <a:lnTo>
                    <a:pt x="1423" y="164"/>
                  </a:lnTo>
                  <a:lnTo>
                    <a:pt x="1423" y="168"/>
                  </a:lnTo>
                  <a:lnTo>
                    <a:pt x="1407" y="168"/>
                  </a:lnTo>
                  <a:lnTo>
                    <a:pt x="1407" y="164"/>
                  </a:lnTo>
                  <a:close/>
                  <a:moveTo>
                    <a:pt x="1434" y="164"/>
                  </a:moveTo>
                  <a:lnTo>
                    <a:pt x="1450" y="164"/>
                  </a:lnTo>
                  <a:lnTo>
                    <a:pt x="1450" y="168"/>
                  </a:lnTo>
                  <a:lnTo>
                    <a:pt x="1434" y="168"/>
                  </a:lnTo>
                  <a:lnTo>
                    <a:pt x="1434" y="164"/>
                  </a:lnTo>
                  <a:close/>
                  <a:moveTo>
                    <a:pt x="1462" y="164"/>
                  </a:moveTo>
                  <a:lnTo>
                    <a:pt x="1478" y="164"/>
                  </a:lnTo>
                  <a:lnTo>
                    <a:pt x="1478" y="168"/>
                  </a:lnTo>
                  <a:lnTo>
                    <a:pt x="1462" y="168"/>
                  </a:lnTo>
                  <a:lnTo>
                    <a:pt x="1462" y="164"/>
                  </a:lnTo>
                  <a:close/>
                  <a:moveTo>
                    <a:pt x="1490" y="164"/>
                  </a:moveTo>
                  <a:lnTo>
                    <a:pt x="1505" y="164"/>
                  </a:lnTo>
                  <a:lnTo>
                    <a:pt x="1505" y="168"/>
                  </a:lnTo>
                  <a:lnTo>
                    <a:pt x="1490" y="168"/>
                  </a:lnTo>
                  <a:lnTo>
                    <a:pt x="1490" y="164"/>
                  </a:lnTo>
                  <a:close/>
                  <a:moveTo>
                    <a:pt x="1517" y="164"/>
                  </a:moveTo>
                  <a:lnTo>
                    <a:pt x="1533" y="164"/>
                  </a:lnTo>
                  <a:lnTo>
                    <a:pt x="1533" y="168"/>
                  </a:lnTo>
                  <a:lnTo>
                    <a:pt x="1517" y="168"/>
                  </a:lnTo>
                  <a:lnTo>
                    <a:pt x="1517" y="164"/>
                  </a:lnTo>
                  <a:close/>
                  <a:moveTo>
                    <a:pt x="1545" y="164"/>
                  </a:moveTo>
                  <a:lnTo>
                    <a:pt x="1561" y="164"/>
                  </a:lnTo>
                  <a:lnTo>
                    <a:pt x="1561" y="168"/>
                  </a:lnTo>
                  <a:lnTo>
                    <a:pt x="1545" y="168"/>
                  </a:lnTo>
                  <a:lnTo>
                    <a:pt x="1545" y="164"/>
                  </a:lnTo>
                  <a:close/>
                  <a:moveTo>
                    <a:pt x="1572" y="164"/>
                  </a:moveTo>
                  <a:lnTo>
                    <a:pt x="1588" y="164"/>
                  </a:lnTo>
                  <a:lnTo>
                    <a:pt x="1588" y="168"/>
                  </a:lnTo>
                  <a:lnTo>
                    <a:pt x="1572" y="168"/>
                  </a:lnTo>
                  <a:lnTo>
                    <a:pt x="1572" y="164"/>
                  </a:lnTo>
                  <a:close/>
                  <a:moveTo>
                    <a:pt x="1600" y="164"/>
                  </a:moveTo>
                  <a:lnTo>
                    <a:pt x="1616" y="164"/>
                  </a:lnTo>
                  <a:lnTo>
                    <a:pt x="1616" y="168"/>
                  </a:lnTo>
                  <a:lnTo>
                    <a:pt x="1600" y="168"/>
                  </a:lnTo>
                  <a:lnTo>
                    <a:pt x="1600" y="164"/>
                  </a:lnTo>
                  <a:close/>
                  <a:moveTo>
                    <a:pt x="1627" y="164"/>
                  </a:moveTo>
                  <a:lnTo>
                    <a:pt x="1643" y="164"/>
                  </a:lnTo>
                  <a:lnTo>
                    <a:pt x="1643" y="168"/>
                  </a:lnTo>
                  <a:lnTo>
                    <a:pt x="1627" y="168"/>
                  </a:lnTo>
                  <a:lnTo>
                    <a:pt x="1627" y="164"/>
                  </a:lnTo>
                  <a:close/>
                  <a:moveTo>
                    <a:pt x="1655" y="164"/>
                  </a:moveTo>
                  <a:lnTo>
                    <a:pt x="1671" y="164"/>
                  </a:lnTo>
                  <a:lnTo>
                    <a:pt x="1671" y="168"/>
                  </a:lnTo>
                  <a:lnTo>
                    <a:pt x="1655" y="168"/>
                  </a:lnTo>
                  <a:lnTo>
                    <a:pt x="1655" y="164"/>
                  </a:lnTo>
                  <a:close/>
                  <a:moveTo>
                    <a:pt x="1683" y="164"/>
                  </a:moveTo>
                  <a:lnTo>
                    <a:pt x="1698" y="164"/>
                  </a:lnTo>
                  <a:lnTo>
                    <a:pt x="1698" y="168"/>
                  </a:lnTo>
                  <a:lnTo>
                    <a:pt x="1683" y="168"/>
                  </a:lnTo>
                  <a:lnTo>
                    <a:pt x="1683" y="164"/>
                  </a:lnTo>
                  <a:close/>
                  <a:moveTo>
                    <a:pt x="1710" y="164"/>
                  </a:moveTo>
                  <a:lnTo>
                    <a:pt x="1726" y="164"/>
                  </a:lnTo>
                  <a:lnTo>
                    <a:pt x="1726" y="168"/>
                  </a:lnTo>
                  <a:lnTo>
                    <a:pt x="1710" y="168"/>
                  </a:lnTo>
                  <a:lnTo>
                    <a:pt x="1710" y="164"/>
                  </a:lnTo>
                  <a:close/>
                  <a:moveTo>
                    <a:pt x="1738" y="164"/>
                  </a:moveTo>
                  <a:lnTo>
                    <a:pt x="1754" y="164"/>
                  </a:lnTo>
                  <a:lnTo>
                    <a:pt x="1754" y="168"/>
                  </a:lnTo>
                  <a:lnTo>
                    <a:pt x="1738" y="168"/>
                  </a:lnTo>
                  <a:lnTo>
                    <a:pt x="1738" y="164"/>
                  </a:lnTo>
                  <a:close/>
                  <a:moveTo>
                    <a:pt x="1765" y="164"/>
                  </a:moveTo>
                  <a:lnTo>
                    <a:pt x="1781" y="164"/>
                  </a:lnTo>
                  <a:lnTo>
                    <a:pt x="1781" y="168"/>
                  </a:lnTo>
                  <a:lnTo>
                    <a:pt x="1765" y="168"/>
                  </a:lnTo>
                  <a:lnTo>
                    <a:pt x="1765" y="164"/>
                  </a:lnTo>
                  <a:close/>
                  <a:moveTo>
                    <a:pt x="1793" y="164"/>
                  </a:moveTo>
                  <a:lnTo>
                    <a:pt x="1809" y="164"/>
                  </a:lnTo>
                  <a:lnTo>
                    <a:pt x="1809" y="168"/>
                  </a:lnTo>
                  <a:lnTo>
                    <a:pt x="1793" y="168"/>
                  </a:lnTo>
                  <a:lnTo>
                    <a:pt x="1793" y="164"/>
                  </a:lnTo>
                  <a:close/>
                  <a:moveTo>
                    <a:pt x="1821" y="164"/>
                  </a:moveTo>
                  <a:lnTo>
                    <a:pt x="1836" y="164"/>
                  </a:lnTo>
                  <a:lnTo>
                    <a:pt x="1836" y="168"/>
                  </a:lnTo>
                  <a:lnTo>
                    <a:pt x="1821" y="168"/>
                  </a:lnTo>
                  <a:lnTo>
                    <a:pt x="1821" y="164"/>
                  </a:lnTo>
                  <a:close/>
                  <a:moveTo>
                    <a:pt x="1848" y="164"/>
                  </a:moveTo>
                  <a:lnTo>
                    <a:pt x="1864" y="164"/>
                  </a:lnTo>
                  <a:lnTo>
                    <a:pt x="1864" y="168"/>
                  </a:lnTo>
                  <a:lnTo>
                    <a:pt x="1848" y="168"/>
                  </a:lnTo>
                  <a:lnTo>
                    <a:pt x="1848" y="164"/>
                  </a:lnTo>
                  <a:close/>
                  <a:moveTo>
                    <a:pt x="1876" y="164"/>
                  </a:moveTo>
                  <a:lnTo>
                    <a:pt x="1891" y="164"/>
                  </a:lnTo>
                  <a:lnTo>
                    <a:pt x="1891" y="168"/>
                  </a:lnTo>
                  <a:lnTo>
                    <a:pt x="1876" y="168"/>
                  </a:lnTo>
                  <a:lnTo>
                    <a:pt x="1876" y="164"/>
                  </a:lnTo>
                  <a:close/>
                  <a:moveTo>
                    <a:pt x="1903" y="164"/>
                  </a:moveTo>
                  <a:lnTo>
                    <a:pt x="1919" y="164"/>
                  </a:lnTo>
                  <a:lnTo>
                    <a:pt x="1919" y="168"/>
                  </a:lnTo>
                  <a:lnTo>
                    <a:pt x="1903" y="168"/>
                  </a:lnTo>
                  <a:lnTo>
                    <a:pt x="1903" y="164"/>
                  </a:lnTo>
                  <a:close/>
                  <a:moveTo>
                    <a:pt x="1931" y="164"/>
                  </a:moveTo>
                  <a:lnTo>
                    <a:pt x="1947" y="164"/>
                  </a:lnTo>
                  <a:lnTo>
                    <a:pt x="1947" y="168"/>
                  </a:lnTo>
                  <a:lnTo>
                    <a:pt x="1931" y="168"/>
                  </a:lnTo>
                  <a:lnTo>
                    <a:pt x="1931" y="164"/>
                  </a:lnTo>
                  <a:close/>
                  <a:moveTo>
                    <a:pt x="1958" y="164"/>
                  </a:moveTo>
                  <a:lnTo>
                    <a:pt x="1974" y="164"/>
                  </a:lnTo>
                  <a:lnTo>
                    <a:pt x="1974" y="168"/>
                  </a:lnTo>
                  <a:lnTo>
                    <a:pt x="1958" y="168"/>
                  </a:lnTo>
                  <a:lnTo>
                    <a:pt x="1958" y="164"/>
                  </a:lnTo>
                  <a:close/>
                  <a:moveTo>
                    <a:pt x="1986" y="164"/>
                  </a:moveTo>
                  <a:lnTo>
                    <a:pt x="2002" y="164"/>
                  </a:lnTo>
                  <a:lnTo>
                    <a:pt x="2002" y="168"/>
                  </a:lnTo>
                  <a:lnTo>
                    <a:pt x="1986" y="168"/>
                  </a:lnTo>
                  <a:lnTo>
                    <a:pt x="1986" y="164"/>
                  </a:lnTo>
                  <a:close/>
                  <a:moveTo>
                    <a:pt x="2014" y="164"/>
                  </a:moveTo>
                  <a:lnTo>
                    <a:pt x="2029" y="164"/>
                  </a:lnTo>
                  <a:lnTo>
                    <a:pt x="2029" y="168"/>
                  </a:lnTo>
                  <a:lnTo>
                    <a:pt x="2014" y="168"/>
                  </a:lnTo>
                  <a:lnTo>
                    <a:pt x="2014" y="164"/>
                  </a:lnTo>
                  <a:close/>
                  <a:moveTo>
                    <a:pt x="2041" y="164"/>
                  </a:moveTo>
                  <a:lnTo>
                    <a:pt x="2057" y="164"/>
                  </a:lnTo>
                  <a:lnTo>
                    <a:pt x="2057" y="168"/>
                  </a:lnTo>
                  <a:lnTo>
                    <a:pt x="2041" y="168"/>
                  </a:lnTo>
                  <a:lnTo>
                    <a:pt x="2041" y="164"/>
                  </a:lnTo>
                  <a:close/>
                  <a:moveTo>
                    <a:pt x="2069" y="164"/>
                  </a:moveTo>
                  <a:lnTo>
                    <a:pt x="2084" y="164"/>
                  </a:lnTo>
                  <a:lnTo>
                    <a:pt x="2084" y="168"/>
                  </a:lnTo>
                  <a:lnTo>
                    <a:pt x="2069" y="168"/>
                  </a:lnTo>
                  <a:lnTo>
                    <a:pt x="2069" y="164"/>
                  </a:lnTo>
                  <a:close/>
                  <a:moveTo>
                    <a:pt x="2096" y="164"/>
                  </a:moveTo>
                  <a:lnTo>
                    <a:pt x="2112" y="164"/>
                  </a:lnTo>
                  <a:lnTo>
                    <a:pt x="2112" y="168"/>
                  </a:lnTo>
                  <a:lnTo>
                    <a:pt x="2096" y="168"/>
                  </a:lnTo>
                  <a:lnTo>
                    <a:pt x="2096" y="164"/>
                  </a:lnTo>
                  <a:close/>
                  <a:moveTo>
                    <a:pt x="2124" y="164"/>
                  </a:moveTo>
                  <a:lnTo>
                    <a:pt x="2140" y="164"/>
                  </a:lnTo>
                  <a:lnTo>
                    <a:pt x="2140" y="168"/>
                  </a:lnTo>
                  <a:lnTo>
                    <a:pt x="2124" y="168"/>
                  </a:lnTo>
                  <a:lnTo>
                    <a:pt x="2124" y="164"/>
                  </a:lnTo>
                  <a:close/>
                  <a:moveTo>
                    <a:pt x="2151" y="164"/>
                  </a:moveTo>
                  <a:lnTo>
                    <a:pt x="2167" y="164"/>
                  </a:lnTo>
                  <a:lnTo>
                    <a:pt x="2167" y="168"/>
                  </a:lnTo>
                  <a:lnTo>
                    <a:pt x="2151" y="168"/>
                  </a:lnTo>
                  <a:lnTo>
                    <a:pt x="2151" y="164"/>
                  </a:lnTo>
                  <a:close/>
                  <a:moveTo>
                    <a:pt x="2179" y="164"/>
                  </a:moveTo>
                  <a:lnTo>
                    <a:pt x="2195" y="164"/>
                  </a:lnTo>
                  <a:lnTo>
                    <a:pt x="2195" y="168"/>
                  </a:lnTo>
                  <a:lnTo>
                    <a:pt x="2179" y="168"/>
                  </a:lnTo>
                  <a:lnTo>
                    <a:pt x="2179" y="164"/>
                  </a:lnTo>
                  <a:close/>
                  <a:moveTo>
                    <a:pt x="2207" y="164"/>
                  </a:moveTo>
                  <a:lnTo>
                    <a:pt x="2222" y="164"/>
                  </a:lnTo>
                  <a:lnTo>
                    <a:pt x="2222" y="168"/>
                  </a:lnTo>
                  <a:lnTo>
                    <a:pt x="2207" y="168"/>
                  </a:lnTo>
                  <a:lnTo>
                    <a:pt x="2207" y="164"/>
                  </a:lnTo>
                  <a:close/>
                  <a:moveTo>
                    <a:pt x="2234" y="164"/>
                  </a:moveTo>
                  <a:lnTo>
                    <a:pt x="2250" y="164"/>
                  </a:lnTo>
                  <a:lnTo>
                    <a:pt x="2250" y="168"/>
                  </a:lnTo>
                  <a:lnTo>
                    <a:pt x="2234" y="168"/>
                  </a:lnTo>
                  <a:lnTo>
                    <a:pt x="2234" y="164"/>
                  </a:lnTo>
                  <a:close/>
                  <a:moveTo>
                    <a:pt x="2262" y="164"/>
                  </a:moveTo>
                  <a:lnTo>
                    <a:pt x="2277" y="164"/>
                  </a:lnTo>
                  <a:lnTo>
                    <a:pt x="2277" y="168"/>
                  </a:lnTo>
                  <a:lnTo>
                    <a:pt x="2262" y="168"/>
                  </a:lnTo>
                  <a:lnTo>
                    <a:pt x="2262" y="164"/>
                  </a:lnTo>
                  <a:close/>
                  <a:moveTo>
                    <a:pt x="2289" y="164"/>
                  </a:moveTo>
                  <a:lnTo>
                    <a:pt x="2305" y="164"/>
                  </a:lnTo>
                  <a:lnTo>
                    <a:pt x="2305" y="168"/>
                  </a:lnTo>
                  <a:lnTo>
                    <a:pt x="2289" y="168"/>
                  </a:lnTo>
                  <a:lnTo>
                    <a:pt x="2289" y="164"/>
                  </a:lnTo>
                  <a:close/>
                  <a:moveTo>
                    <a:pt x="2317" y="164"/>
                  </a:moveTo>
                  <a:lnTo>
                    <a:pt x="2333" y="164"/>
                  </a:lnTo>
                  <a:lnTo>
                    <a:pt x="2333" y="168"/>
                  </a:lnTo>
                  <a:lnTo>
                    <a:pt x="2317" y="168"/>
                  </a:lnTo>
                  <a:lnTo>
                    <a:pt x="2317" y="164"/>
                  </a:lnTo>
                  <a:close/>
                  <a:moveTo>
                    <a:pt x="2344" y="164"/>
                  </a:moveTo>
                  <a:lnTo>
                    <a:pt x="2360" y="164"/>
                  </a:lnTo>
                  <a:lnTo>
                    <a:pt x="2360" y="168"/>
                  </a:lnTo>
                  <a:lnTo>
                    <a:pt x="2344" y="168"/>
                  </a:lnTo>
                  <a:lnTo>
                    <a:pt x="2344" y="164"/>
                  </a:lnTo>
                  <a:close/>
                  <a:moveTo>
                    <a:pt x="2372" y="164"/>
                  </a:moveTo>
                  <a:lnTo>
                    <a:pt x="2388" y="164"/>
                  </a:lnTo>
                  <a:lnTo>
                    <a:pt x="2388" y="168"/>
                  </a:lnTo>
                  <a:lnTo>
                    <a:pt x="2372" y="168"/>
                  </a:lnTo>
                  <a:lnTo>
                    <a:pt x="2372" y="164"/>
                  </a:lnTo>
                  <a:close/>
                  <a:moveTo>
                    <a:pt x="2400" y="164"/>
                  </a:moveTo>
                  <a:lnTo>
                    <a:pt x="2415" y="164"/>
                  </a:lnTo>
                  <a:lnTo>
                    <a:pt x="2415" y="168"/>
                  </a:lnTo>
                  <a:lnTo>
                    <a:pt x="2400" y="168"/>
                  </a:lnTo>
                  <a:lnTo>
                    <a:pt x="2400" y="164"/>
                  </a:lnTo>
                  <a:close/>
                  <a:moveTo>
                    <a:pt x="2427" y="164"/>
                  </a:moveTo>
                  <a:lnTo>
                    <a:pt x="2443" y="164"/>
                  </a:lnTo>
                  <a:lnTo>
                    <a:pt x="2443" y="168"/>
                  </a:lnTo>
                  <a:lnTo>
                    <a:pt x="2427" y="168"/>
                  </a:lnTo>
                  <a:lnTo>
                    <a:pt x="2427" y="164"/>
                  </a:lnTo>
                  <a:close/>
                  <a:moveTo>
                    <a:pt x="2455" y="164"/>
                  </a:moveTo>
                  <a:lnTo>
                    <a:pt x="2470" y="164"/>
                  </a:lnTo>
                  <a:lnTo>
                    <a:pt x="2470" y="168"/>
                  </a:lnTo>
                  <a:lnTo>
                    <a:pt x="2455" y="168"/>
                  </a:lnTo>
                  <a:lnTo>
                    <a:pt x="2455" y="164"/>
                  </a:lnTo>
                  <a:close/>
                  <a:moveTo>
                    <a:pt x="2482" y="164"/>
                  </a:moveTo>
                  <a:lnTo>
                    <a:pt x="2498" y="164"/>
                  </a:lnTo>
                  <a:lnTo>
                    <a:pt x="2498" y="168"/>
                  </a:lnTo>
                  <a:lnTo>
                    <a:pt x="2482" y="168"/>
                  </a:lnTo>
                  <a:lnTo>
                    <a:pt x="2482" y="164"/>
                  </a:lnTo>
                  <a:close/>
                  <a:moveTo>
                    <a:pt x="2510" y="164"/>
                  </a:moveTo>
                  <a:lnTo>
                    <a:pt x="2526" y="164"/>
                  </a:lnTo>
                  <a:lnTo>
                    <a:pt x="2526" y="168"/>
                  </a:lnTo>
                  <a:lnTo>
                    <a:pt x="2510" y="168"/>
                  </a:lnTo>
                  <a:lnTo>
                    <a:pt x="2510" y="164"/>
                  </a:lnTo>
                  <a:close/>
                  <a:moveTo>
                    <a:pt x="2537" y="164"/>
                  </a:moveTo>
                  <a:lnTo>
                    <a:pt x="2553" y="164"/>
                  </a:lnTo>
                  <a:lnTo>
                    <a:pt x="2553" y="168"/>
                  </a:lnTo>
                  <a:lnTo>
                    <a:pt x="2537" y="168"/>
                  </a:lnTo>
                  <a:lnTo>
                    <a:pt x="2537" y="164"/>
                  </a:lnTo>
                  <a:close/>
                  <a:moveTo>
                    <a:pt x="2565" y="164"/>
                  </a:moveTo>
                  <a:lnTo>
                    <a:pt x="2581" y="164"/>
                  </a:lnTo>
                  <a:lnTo>
                    <a:pt x="2581" y="168"/>
                  </a:lnTo>
                  <a:lnTo>
                    <a:pt x="2565" y="168"/>
                  </a:lnTo>
                  <a:lnTo>
                    <a:pt x="2565" y="164"/>
                  </a:lnTo>
                  <a:close/>
                  <a:moveTo>
                    <a:pt x="2593" y="164"/>
                  </a:moveTo>
                  <a:lnTo>
                    <a:pt x="2608" y="164"/>
                  </a:lnTo>
                  <a:lnTo>
                    <a:pt x="2608" y="168"/>
                  </a:lnTo>
                  <a:lnTo>
                    <a:pt x="2593" y="168"/>
                  </a:lnTo>
                  <a:lnTo>
                    <a:pt x="2593" y="164"/>
                  </a:lnTo>
                  <a:close/>
                  <a:moveTo>
                    <a:pt x="2620" y="164"/>
                  </a:moveTo>
                  <a:lnTo>
                    <a:pt x="2624" y="164"/>
                  </a:lnTo>
                  <a:lnTo>
                    <a:pt x="2622" y="166"/>
                  </a:lnTo>
                  <a:lnTo>
                    <a:pt x="2622" y="156"/>
                  </a:lnTo>
                  <a:lnTo>
                    <a:pt x="2626" y="156"/>
                  </a:lnTo>
                  <a:lnTo>
                    <a:pt x="2626" y="168"/>
                  </a:lnTo>
                  <a:lnTo>
                    <a:pt x="2620" y="168"/>
                  </a:lnTo>
                  <a:lnTo>
                    <a:pt x="2620" y="164"/>
                  </a:lnTo>
                  <a:close/>
                  <a:moveTo>
                    <a:pt x="2622" y="146"/>
                  </a:moveTo>
                  <a:lnTo>
                    <a:pt x="2622" y="133"/>
                  </a:lnTo>
                  <a:lnTo>
                    <a:pt x="2626" y="133"/>
                  </a:lnTo>
                  <a:lnTo>
                    <a:pt x="2626" y="146"/>
                  </a:lnTo>
                  <a:lnTo>
                    <a:pt x="2622" y="146"/>
                  </a:lnTo>
                  <a:close/>
                  <a:moveTo>
                    <a:pt x="2622" y="123"/>
                  </a:moveTo>
                  <a:lnTo>
                    <a:pt x="2622" y="110"/>
                  </a:lnTo>
                  <a:lnTo>
                    <a:pt x="2626" y="110"/>
                  </a:lnTo>
                  <a:lnTo>
                    <a:pt x="2626" y="123"/>
                  </a:lnTo>
                  <a:lnTo>
                    <a:pt x="2622" y="123"/>
                  </a:lnTo>
                  <a:close/>
                  <a:moveTo>
                    <a:pt x="2622" y="100"/>
                  </a:moveTo>
                  <a:lnTo>
                    <a:pt x="2622" y="87"/>
                  </a:lnTo>
                  <a:lnTo>
                    <a:pt x="2626" y="87"/>
                  </a:lnTo>
                  <a:lnTo>
                    <a:pt x="2626" y="100"/>
                  </a:lnTo>
                  <a:lnTo>
                    <a:pt x="2622" y="100"/>
                  </a:lnTo>
                  <a:close/>
                  <a:moveTo>
                    <a:pt x="2622" y="77"/>
                  </a:moveTo>
                  <a:lnTo>
                    <a:pt x="2622" y="64"/>
                  </a:lnTo>
                  <a:lnTo>
                    <a:pt x="2626" y="64"/>
                  </a:lnTo>
                  <a:lnTo>
                    <a:pt x="2626" y="77"/>
                  </a:lnTo>
                  <a:lnTo>
                    <a:pt x="2622" y="77"/>
                  </a:lnTo>
                  <a:close/>
                  <a:moveTo>
                    <a:pt x="2622" y="54"/>
                  </a:moveTo>
                  <a:lnTo>
                    <a:pt x="2622" y="41"/>
                  </a:lnTo>
                  <a:lnTo>
                    <a:pt x="2626" y="41"/>
                  </a:lnTo>
                  <a:lnTo>
                    <a:pt x="2626" y="54"/>
                  </a:lnTo>
                  <a:lnTo>
                    <a:pt x="2622" y="54"/>
                  </a:lnTo>
                  <a:close/>
                  <a:moveTo>
                    <a:pt x="0" y="84"/>
                  </a:moveTo>
                  <a:lnTo>
                    <a:pt x="24" y="43"/>
                  </a:lnTo>
                  <a:lnTo>
                    <a:pt x="49" y="84"/>
                  </a:lnTo>
                  <a:lnTo>
                    <a:pt x="0" y="84"/>
                  </a:lnTo>
                  <a:close/>
                  <a:moveTo>
                    <a:pt x="2599" y="41"/>
                  </a:moveTo>
                  <a:lnTo>
                    <a:pt x="2624" y="0"/>
                  </a:lnTo>
                  <a:lnTo>
                    <a:pt x="2648" y="41"/>
                  </a:lnTo>
                  <a:lnTo>
                    <a:pt x="2599"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eeform 38"/>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93" name="Freeform 39"/>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94" name="Rectangle 40"/>
            <p:cNvSpPr>
              <a:spLocks noChangeArrowheads="1"/>
            </p:cNvSpPr>
            <p:nvPr/>
          </p:nvSpPr>
          <p:spPr bwMode="auto">
            <a:xfrm>
              <a:off x="3517" y="369"/>
              <a:ext cx="87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900" dirty="0">
                  <a:solidFill>
                    <a:srgbClr val="FFFFFF"/>
                  </a:solidFill>
                  <a:latin typeface="Calibri" panose="020F0502020204030204" pitchFamily="34" charset="0"/>
                </a:rPr>
                <a:t>Zboží dorazí do úřadu tranzitu</a:t>
              </a:r>
              <a:endParaRPr lang="cs-CZ" altLang="en-US" sz="650" dirty="0">
                <a:solidFill>
                  <a:prstClr val="black"/>
                </a:solidFill>
              </a:endParaRPr>
            </a:p>
          </p:txBody>
        </p:sp>
        <p:sp>
          <p:nvSpPr>
            <p:cNvPr id="95" name="Rectangle 41"/>
            <p:cNvSpPr>
              <a:spLocks noChangeArrowheads="1"/>
            </p:cNvSpPr>
            <p:nvPr/>
          </p:nvSpPr>
          <p:spPr bwMode="auto">
            <a:xfrm>
              <a:off x="4044"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56" name="Rectangle 42"/>
            <p:cNvSpPr>
              <a:spLocks noChangeArrowheads="1"/>
            </p:cNvSpPr>
            <p:nvPr/>
          </p:nvSpPr>
          <p:spPr bwMode="auto">
            <a:xfrm>
              <a:off x="4283" y="364"/>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900" dirty="0">
                <a:solidFill>
                  <a:prstClr val="black"/>
                </a:solidFill>
              </a:endParaRPr>
            </a:p>
          </p:txBody>
        </p:sp>
        <p:sp>
          <p:nvSpPr>
            <p:cNvPr id="1060" name="Rectangle 43"/>
            <p:cNvSpPr>
              <a:spLocks noChangeArrowheads="1"/>
            </p:cNvSpPr>
            <p:nvPr/>
          </p:nvSpPr>
          <p:spPr bwMode="auto">
            <a:xfrm>
              <a:off x="4378"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62" name="Freeform 44"/>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3" name="Freeform 45"/>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4" name="Rectangle 46"/>
            <p:cNvSpPr>
              <a:spLocks noChangeArrowheads="1"/>
            </p:cNvSpPr>
            <p:nvPr/>
          </p:nvSpPr>
          <p:spPr bwMode="auto">
            <a:xfrm>
              <a:off x="5025" y="35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65" name="Rectangle 47"/>
            <p:cNvSpPr>
              <a:spLocks noChangeArrowheads="1"/>
            </p:cNvSpPr>
            <p:nvPr/>
          </p:nvSpPr>
          <p:spPr bwMode="auto">
            <a:xfrm>
              <a:off x="5303" y="358"/>
              <a:ext cx="15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900" dirty="0">
                  <a:solidFill>
                    <a:srgbClr val="FFFFFF"/>
                  </a:solidFill>
                  <a:latin typeface="Calibri" panose="020F0502020204030204" pitchFamily="34" charset="0"/>
                </a:rPr>
                <a:t>Dorazí do úřadu tranzitu / místa schváleného příjemce</a:t>
              </a:r>
              <a:endParaRPr lang="cs-CZ"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7" name="Freeform 49"/>
            <p:cNvSpPr>
              <a:spLocks noEditPoints="1"/>
            </p:cNvSpPr>
            <p:nvPr/>
          </p:nvSpPr>
          <p:spPr bwMode="auto">
            <a:xfrm>
              <a:off x="3363" y="258"/>
              <a:ext cx="33" cy="3928"/>
            </a:xfrm>
            <a:custGeom>
              <a:avLst/>
              <a:gdLst>
                <a:gd name="T0" fmla="*/ 10 w 33"/>
                <a:gd name="T1" fmla="*/ 58 h 3928"/>
                <a:gd name="T2" fmla="*/ 11 w 33"/>
                <a:gd name="T3" fmla="*/ 148 h 3928"/>
                <a:gd name="T4" fmla="*/ 1 w 33"/>
                <a:gd name="T5" fmla="*/ 206 h 3928"/>
                <a:gd name="T6" fmla="*/ 1 w 33"/>
                <a:gd name="T7" fmla="*/ 230 h 3928"/>
                <a:gd name="T8" fmla="*/ 11 w 33"/>
                <a:gd name="T9" fmla="*/ 287 h 3928"/>
                <a:gd name="T10" fmla="*/ 12 w 33"/>
                <a:gd name="T11" fmla="*/ 402 h 3928"/>
                <a:gd name="T12" fmla="*/ 13 w 33"/>
                <a:gd name="T13" fmla="*/ 492 h 3928"/>
                <a:gd name="T14" fmla="*/ 3 w 33"/>
                <a:gd name="T15" fmla="*/ 550 h 3928"/>
                <a:gd name="T16" fmla="*/ 3 w 33"/>
                <a:gd name="T17" fmla="*/ 574 h 3928"/>
                <a:gd name="T18" fmla="*/ 13 w 33"/>
                <a:gd name="T19" fmla="*/ 632 h 3928"/>
                <a:gd name="T20" fmla="*/ 14 w 33"/>
                <a:gd name="T21" fmla="*/ 746 h 3928"/>
                <a:gd name="T22" fmla="*/ 15 w 33"/>
                <a:gd name="T23" fmla="*/ 836 h 3928"/>
                <a:gd name="T24" fmla="*/ 5 w 33"/>
                <a:gd name="T25" fmla="*/ 894 h 3928"/>
                <a:gd name="T26" fmla="*/ 5 w 33"/>
                <a:gd name="T27" fmla="*/ 919 h 3928"/>
                <a:gd name="T28" fmla="*/ 15 w 33"/>
                <a:gd name="T29" fmla="*/ 976 h 3928"/>
                <a:gd name="T30" fmla="*/ 16 w 33"/>
                <a:gd name="T31" fmla="*/ 1091 h 3928"/>
                <a:gd name="T32" fmla="*/ 16 w 33"/>
                <a:gd name="T33" fmla="*/ 1181 h 3928"/>
                <a:gd name="T34" fmla="*/ 7 w 33"/>
                <a:gd name="T35" fmla="*/ 1238 h 3928"/>
                <a:gd name="T36" fmla="*/ 7 w 33"/>
                <a:gd name="T37" fmla="*/ 1263 h 3928"/>
                <a:gd name="T38" fmla="*/ 17 w 33"/>
                <a:gd name="T39" fmla="*/ 1320 h 3928"/>
                <a:gd name="T40" fmla="*/ 18 w 33"/>
                <a:gd name="T41" fmla="*/ 1435 h 3928"/>
                <a:gd name="T42" fmla="*/ 18 w 33"/>
                <a:gd name="T43" fmla="*/ 1525 h 3928"/>
                <a:gd name="T44" fmla="*/ 9 w 33"/>
                <a:gd name="T45" fmla="*/ 1582 h 3928"/>
                <a:gd name="T46" fmla="*/ 9 w 33"/>
                <a:gd name="T47" fmla="*/ 1607 h 3928"/>
                <a:gd name="T48" fmla="*/ 19 w 33"/>
                <a:gd name="T49" fmla="*/ 1664 h 3928"/>
                <a:gd name="T50" fmla="*/ 20 w 33"/>
                <a:gd name="T51" fmla="*/ 1779 h 3928"/>
                <a:gd name="T52" fmla="*/ 20 w 33"/>
                <a:gd name="T53" fmla="*/ 1869 h 3928"/>
                <a:gd name="T54" fmla="*/ 11 w 33"/>
                <a:gd name="T55" fmla="*/ 1927 h 3928"/>
                <a:gd name="T56" fmla="*/ 11 w 33"/>
                <a:gd name="T57" fmla="*/ 1951 h 3928"/>
                <a:gd name="T58" fmla="*/ 21 w 33"/>
                <a:gd name="T59" fmla="*/ 2009 h 3928"/>
                <a:gd name="T60" fmla="*/ 22 w 33"/>
                <a:gd name="T61" fmla="*/ 2123 h 3928"/>
                <a:gd name="T62" fmla="*/ 22 w 33"/>
                <a:gd name="T63" fmla="*/ 2214 h 3928"/>
                <a:gd name="T64" fmla="*/ 13 w 33"/>
                <a:gd name="T65" fmla="*/ 2271 h 3928"/>
                <a:gd name="T66" fmla="*/ 13 w 33"/>
                <a:gd name="T67" fmla="*/ 2295 h 3928"/>
                <a:gd name="T68" fmla="*/ 23 w 33"/>
                <a:gd name="T69" fmla="*/ 2353 h 3928"/>
                <a:gd name="T70" fmla="*/ 24 w 33"/>
                <a:gd name="T71" fmla="*/ 2468 h 3928"/>
                <a:gd name="T72" fmla="*/ 24 w 33"/>
                <a:gd name="T73" fmla="*/ 2558 h 3928"/>
                <a:gd name="T74" fmla="*/ 15 w 33"/>
                <a:gd name="T75" fmla="*/ 2615 h 3928"/>
                <a:gd name="T76" fmla="*/ 15 w 33"/>
                <a:gd name="T77" fmla="*/ 2640 h 3928"/>
                <a:gd name="T78" fmla="*/ 25 w 33"/>
                <a:gd name="T79" fmla="*/ 2697 h 3928"/>
                <a:gd name="T80" fmla="*/ 26 w 33"/>
                <a:gd name="T81" fmla="*/ 2812 h 3928"/>
                <a:gd name="T82" fmla="*/ 27 w 33"/>
                <a:gd name="T83" fmla="*/ 2902 h 3928"/>
                <a:gd name="T84" fmla="*/ 17 w 33"/>
                <a:gd name="T85" fmla="*/ 2959 h 3928"/>
                <a:gd name="T86" fmla="*/ 17 w 33"/>
                <a:gd name="T87" fmla="*/ 2984 h 3928"/>
                <a:gd name="T88" fmla="*/ 27 w 33"/>
                <a:gd name="T89" fmla="*/ 3041 h 3928"/>
                <a:gd name="T90" fmla="*/ 28 w 33"/>
                <a:gd name="T91" fmla="*/ 3156 h 3928"/>
                <a:gd name="T92" fmla="*/ 29 w 33"/>
                <a:gd name="T93" fmla="*/ 3246 h 3928"/>
                <a:gd name="T94" fmla="*/ 19 w 33"/>
                <a:gd name="T95" fmla="*/ 3304 h 3928"/>
                <a:gd name="T96" fmla="*/ 19 w 33"/>
                <a:gd name="T97" fmla="*/ 3328 h 3928"/>
                <a:gd name="T98" fmla="*/ 29 w 33"/>
                <a:gd name="T99" fmla="*/ 3386 h 3928"/>
                <a:gd name="T100" fmla="*/ 30 w 33"/>
                <a:gd name="T101" fmla="*/ 3500 h 3928"/>
                <a:gd name="T102" fmla="*/ 31 w 33"/>
                <a:gd name="T103" fmla="*/ 3591 h 3928"/>
                <a:gd name="T104" fmla="*/ 21 w 33"/>
                <a:gd name="T105" fmla="*/ 3648 h 3928"/>
                <a:gd name="T106" fmla="*/ 21 w 33"/>
                <a:gd name="T107" fmla="*/ 3673 h 3928"/>
                <a:gd name="T108" fmla="*/ 31 w 33"/>
                <a:gd name="T109" fmla="*/ 3730 h 3928"/>
                <a:gd name="T110" fmla="*/ 32 w 33"/>
                <a:gd name="T111" fmla="*/ 3845 h 3928"/>
                <a:gd name="T112" fmla="*/ 33 w 33"/>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3928">
                  <a:moveTo>
                    <a:pt x="10" y="0"/>
                  </a:moveTo>
                  <a:lnTo>
                    <a:pt x="10" y="33"/>
                  </a:lnTo>
                  <a:lnTo>
                    <a:pt x="0" y="33"/>
                  </a:lnTo>
                  <a:lnTo>
                    <a:pt x="0" y="1"/>
                  </a:lnTo>
                  <a:lnTo>
                    <a:pt x="10" y="0"/>
                  </a:lnTo>
                  <a:close/>
                  <a:moveTo>
                    <a:pt x="10" y="58"/>
                  </a:moveTo>
                  <a:lnTo>
                    <a:pt x="10" y="91"/>
                  </a:lnTo>
                  <a:lnTo>
                    <a:pt x="0" y="91"/>
                  </a:lnTo>
                  <a:lnTo>
                    <a:pt x="0" y="58"/>
                  </a:lnTo>
                  <a:lnTo>
                    <a:pt x="10" y="58"/>
                  </a:lnTo>
                  <a:close/>
                  <a:moveTo>
                    <a:pt x="10" y="115"/>
                  </a:moveTo>
                  <a:lnTo>
                    <a:pt x="11" y="148"/>
                  </a:lnTo>
                  <a:lnTo>
                    <a:pt x="1" y="148"/>
                  </a:lnTo>
                  <a:lnTo>
                    <a:pt x="0" y="115"/>
                  </a:lnTo>
                  <a:lnTo>
                    <a:pt x="10" y="115"/>
                  </a:lnTo>
                  <a:close/>
                  <a:moveTo>
                    <a:pt x="11" y="173"/>
                  </a:moveTo>
                  <a:lnTo>
                    <a:pt x="11" y="205"/>
                  </a:lnTo>
                  <a:lnTo>
                    <a:pt x="1" y="206"/>
                  </a:lnTo>
                  <a:lnTo>
                    <a:pt x="1" y="173"/>
                  </a:lnTo>
                  <a:lnTo>
                    <a:pt x="11" y="173"/>
                  </a:lnTo>
                  <a:close/>
                  <a:moveTo>
                    <a:pt x="11" y="230"/>
                  </a:moveTo>
                  <a:lnTo>
                    <a:pt x="11" y="263"/>
                  </a:lnTo>
                  <a:lnTo>
                    <a:pt x="1" y="263"/>
                  </a:lnTo>
                  <a:lnTo>
                    <a:pt x="1" y="230"/>
                  </a:lnTo>
                  <a:lnTo>
                    <a:pt x="11" y="230"/>
                  </a:lnTo>
                  <a:close/>
                  <a:moveTo>
                    <a:pt x="11" y="287"/>
                  </a:moveTo>
                  <a:lnTo>
                    <a:pt x="12" y="320"/>
                  </a:lnTo>
                  <a:lnTo>
                    <a:pt x="2" y="320"/>
                  </a:lnTo>
                  <a:lnTo>
                    <a:pt x="1" y="287"/>
                  </a:lnTo>
                  <a:lnTo>
                    <a:pt x="11" y="287"/>
                  </a:lnTo>
                  <a:close/>
                  <a:moveTo>
                    <a:pt x="12" y="345"/>
                  </a:moveTo>
                  <a:lnTo>
                    <a:pt x="12" y="377"/>
                  </a:lnTo>
                  <a:lnTo>
                    <a:pt x="2" y="378"/>
                  </a:lnTo>
                  <a:lnTo>
                    <a:pt x="2" y="345"/>
                  </a:lnTo>
                  <a:lnTo>
                    <a:pt x="12" y="345"/>
                  </a:lnTo>
                  <a:close/>
                  <a:moveTo>
                    <a:pt x="12" y="402"/>
                  </a:moveTo>
                  <a:lnTo>
                    <a:pt x="12" y="435"/>
                  </a:lnTo>
                  <a:lnTo>
                    <a:pt x="2" y="435"/>
                  </a:lnTo>
                  <a:lnTo>
                    <a:pt x="2" y="402"/>
                  </a:lnTo>
                  <a:lnTo>
                    <a:pt x="12" y="402"/>
                  </a:lnTo>
                  <a:close/>
                  <a:moveTo>
                    <a:pt x="12" y="459"/>
                  </a:moveTo>
                  <a:lnTo>
                    <a:pt x="13" y="492"/>
                  </a:lnTo>
                  <a:lnTo>
                    <a:pt x="3" y="492"/>
                  </a:lnTo>
                  <a:lnTo>
                    <a:pt x="2" y="460"/>
                  </a:lnTo>
                  <a:lnTo>
                    <a:pt x="12" y="459"/>
                  </a:lnTo>
                  <a:close/>
                  <a:moveTo>
                    <a:pt x="13" y="517"/>
                  </a:moveTo>
                  <a:lnTo>
                    <a:pt x="13" y="550"/>
                  </a:lnTo>
                  <a:lnTo>
                    <a:pt x="3" y="550"/>
                  </a:lnTo>
                  <a:lnTo>
                    <a:pt x="3" y="517"/>
                  </a:lnTo>
                  <a:lnTo>
                    <a:pt x="13" y="517"/>
                  </a:lnTo>
                  <a:close/>
                  <a:moveTo>
                    <a:pt x="13" y="574"/>
                  </a:moveTo>
                  <a:lnTo>
                    <a:pt x="13" y="607"/>
                  </a:lnTo>
                  <a:lnTo>
                    <a:pt x="3" y="607"/>
                  </a:lnTo>
                  <a:lnTo>
                    <a:pt x="3" y="574"/>
                  </a:lnTo>
                  <a:lnTo>
                    <a:pt x="13" y="574"/>
                  </a:lnTo>
                  <a:close/>
                  <a:moveTo>
                    <a:pt x="13" y="632"/>
                  </a:moveTo>
                  <a:lnTo>
                    <a:pt x="14" y="664"/>
                  </a:lnTo>
                  <a:lnTo>
                    <a:pt x="4" y="665"/>
                  </a:lnTo>
                  <a:lnTo>
                    <a:pt x="3" y="632"/>
                  </a:lnTo>
                  <a:lnTo>
                    <a:pt x="13" y="632"/>
                  </a:lnTo>
                  <a:close/>
                  <a:moveTo>
                    <a:pt x="14" y="689"/>
                  </a:moveTo>
                  <a:lnTo>
                    <a:pt x="14" y="722"/>
                  </a:lnTo>
                  <a:lnTo>
                    <a:pt x="4" y="722"/>
                  </a:lnTo>
                  <a:lnTo>
                    <a:pt x="4" y="689"/>
                  </a:lnTo>
                  <a:lnTo>
                    <a:pt x="14" y="689"/>
                  </a:lnTo>
                  <a:close/>
                  <a:moveTo>
                    <a:pt x="14" y="746"/>
                  </a:moveTo>
                  <a:lnTo>
                    <a:pt x="14" y="779"/>
                  </a:lnTo>
                  <a:lnTo>
                    <a:pt x="4" y="779"/>
                  </a:lnTo>
                  <a:lnTo>
                    <a:pt x="4" y="747"/>
                  </a:lnTo>
                  <a:lnTo>
                    <a:pt x="14" y="746"/>
                  </a:lnTo>
                  <a:close/>
                  <a:moveTo>
                    <a:pt x="14" y="804"/>
                  </a:moveTo>
                  <a:lnTo>
                    <a:pt x="15" y="836"/>
                  </a:lnTo>
                  <a:lnTo>
                    <a:pt x="5" y="837"/>
                  </a:lnTo>
                  <a:lnTo>
                    <a:pt x="4" y="804"/>
                  </a:lnTo>
                  <a:lnTo>
                    <a:pt x="14" y="804"/>
                  </a:lnTo>
                  <a:close/>
                  <a:moveTo>
                    <a:pt x="15" y="861"/>
                  </a:moveTo>
                  <a:lnTo>
                    <a:pt x="15" y="894"/>
                  </a:lnTo>
                  <a:lnTo>
                    <a:pt x="5" y="894"/>
                  </a:lnTo>
                  <a:lnTo>
                    <a:pt x="5" y="861"/>
                  </a:lnTo>
                  <a:lnTo>
                    <a:pt x="15" y="861"/>
                  </a:lnTo>
                  <a:close/>
                  <a:moveTo>
                    <a:pt x="15" y="918"/>
                  </a:moveTo>
                  <a:lnTo>
                    <a:pt x="15" y="951"/>
                  </a:lnTo>
                  <a:lnTo>
                    <a:pt x="5" y="951"/>
                  </a:lnTo>
                  <a:lnTo>
                    <a:pt x="5" y="919"/>
                  </a:lnTo>
                  <a:lnTo>
                    <a:pt x="15" y="918"/>
                  </a:lnTo>
                  <a:close/>
                  <a:moveTo>
                    <a:pt x="15" y="976"/>
                  </a:moveTo>
                  <a:lnTo>
                    <a:pt x="16" y="1009"/>
                  </a:lnTo>
                  <a:lnTo>
                    <a:pt x="6" y="1009"/>
                  </a:lnTo>
                  <a:lnTo>
                    <a:pt x="5" y="976"/>
                  </a:lnTo>
                  <a:lnTo>
                    <a:pt x="15" y="976"/>
                  </a:lnTo>
                  <a:close/>
                  <a:moveTo>
                    <a:pt x="16" y="1033"/>
                  </a:moveTo>
                  <a:lnTo>
                    <a:pt x="16" y="1066"/>
                  </a:lnTo>
                  <a:lnTo>
                    <a:pt x="6" y="1066"/>
                  </a:lnTo>
                  <a:lnTo>
                    <a:pt x="6" y="1033"/>
                  </a:lnTo>
                  <a:lnTo>
                    <a:pt x="16" y="1033"/>
                  </a:lnTo>
                  <a:close/>
                  <a:moveTo>
                    <a:pt x="16" y="1091"/>
                  </a:moveTo>
                  <a:lnTo>
                    <a:pt x="16" y="1123"/>
                  </a:lnTo>
                  <a:lnTo>
                    <a:pt x="6" y="1123"/>
                  </a:lnTo>
                  <a:lnTo>
                    <a:pt x="6" y="1091"/>
                  </a:lnTo>
                  <a:lnTo>
                    <a:pt x="16" y="1091"/>
                  </a:lnTo>
                  <a:close/>
                  <a:moveTo>
                    <a:pt x="16" y="1148"/>
                  </a:moveTo>
                  <a:lnTo>
                    <a:pt x="16" y="1181"/>
                  </a:lnTo>
                  <a:lnTo>
                    <a:pt x="7" y="1181"/>
                  </a:lnTo>
                  <a:lnTo>
                    <a:pt x="6" y="1148"/>
                  </a:lnTo>
                  <a:lnTo>
                    <a:pt x="16" y="1148"/>
                  </a:lnTo>
                  <a:close/>
                  <a:moveTo>
                    <a:pt x="17" y="1205"/>
                  </a:moveTo>
                  <a:lnTo>
                    <a:pt x="17" y="1238"/>
                  </a:lnTo>
                  <a:lnTo>
                    <a:pt x="7" y="1238"/>
                  </a:lnTo>
                  <a:lnTo>
                    <a:pt x="7" y="1205"/>
                  </a:lnTo>
                  <a:lnTo>
                    <a:pt x="17" y="1205"/>
                  </a:lnTo>
                  <a:close/>
                  <a:moveTo>
                    <a:pt x="17" y="1263"/>
                  </a:moveTo>
                  <a:lnTo>
                    <a:pt x="17" y="1295"/>
                  </a:lnTo>
                  <a:lnTo>
                    <a:pt x="7" y="1295"/>
                  </a:lnTo>
                  <a:lnTo>
                    <a:pt x="7" y="1263"/>
                  </a:lnTo>
                  <a:lnTo>
                    <a:pt x="17" y="1263"/>
                  </a:lnTo>
                  <a:close/>
                  <a:moveTo>
                    <a:pt x="17" y="1320"/>
                  </a:moveTo>
                  <a:lnTo>
                    <a:pt x="17" y="1353"/>
                  </a:lnTo>
                  <a:lnTo>
                    <a:pt x="8" y="1353"/>
                  </a:lnTo>
                  <a:lnTo>
                    <a:pt x="7" y="1320"/>
                  </a:lnTo>
                  <a:lnTo>
                    <a:pt x="17" y="1320"/>
                  </a:lnTo>
                  <a:close/>
                  <a:moveTo>
                    <a:pt x="18" y="1377"/>
                  </a:moveTo>
                  <a:lnTo>
                    <a:pt x="18" y="1410"/>
                  </a:lnTo>
                  <a:lnTo>
                    <a:pt x="8" y="1410"/>
                  </a:lnTo>
                  <a:lnTo>
                    <a:pt x="8" y="1377"/>
                  </a:lnTo>
                  <a:lnTo>
                    <a:pt x="18" y="1377"/>
                  </a:lnTo>
                  <a:close/>
                  <a:moveTo>
                    <a:pt x="18" y="1435"/>
                  </a:moveTo>
                  <a:lnTo>
                    <a:pt x="18" y="1468"/>
                  </a:lnTo>
                  <a:lnTo>
                    <a:pt x="8" y="1468"/>
                  </a:lnTo>
                  <a:lnTo>
                    <a:pt x="8" y="1435"/>
                  </a:lnTo>
                  <a:lnTo>
                    <a:pt x="18" y="1435"/>
                  </a:lnTo>
                  <a:close/>
                  <a:moveTo>
                    <a:pt x="18" y="1492"/>
                  </a:moveTo>
                  <a:lnTo>
                    <a:pt x="18" y="1525"/>
                  </a:lnTo>
                  <a:lnTo>
                    <a:pt x="9" y="1525"/>
                  </a:lnTo>
                  <a:lnTo>
                    <a:pt x="8" y="1492"/>
                  </a:lnTo>
                  <a:lnTo>
                    <a:pt x="18" y="1492"/>
                  </a:lnTo>
                  <a:close/>
                  <a:moveTo>
                    <a:pt x="19" y="1550"/>
                  </a:moveTo>
                  <a:lnTo>
                    <a:pt x="19" y="1582"/>
                  </a:lnTo>
                  <a:lnTo>
                    <a:pt x="9" y="1582"/>
                  </a:lnTo>
                  <a:lnTo>
                    <a:pt x="9" y="1550"/>
                  </a:lnTo>
                  <a:lnTo>
                    <a:pt x="19" y="1550"/>
                  </a:lnTo>
                  <a:close/>
                  <a:moveTo>
                    <a:pt x="19" y="1607"/>
                  </a:moveTo>
                  <a:lnTo>
                    <a:pt x="19" y="1640"/>
                  </a:lnTo>
                  <a:lnTo>
                    <a:pt x="9" y="1640"/>
                  </a:lnTo>
                  <a:lnTo>
                    <a:pt x="9" y="1607"/>
                  </a:lnTo>
                  <a:lnTo>
                    <a:pt x="19" y="1607"/>
                  </a:lnTo>
                  <a:close/>
                  <a:moveTo>
                    <a:pt x="19" y="1664"/>
                  </a:moveTo>
                  <a:lnTo>
                    <a:pt x="19" y="1697"/>
                  </a:lnTo>
                  <a:lnTo>
                    <a:pt x="10" y="1697"/>
                  </a:lnTo>
                  <a:lnTo>
                    <a:pt x="9" y="1664"/>
                  </a:lnTo>
                  <a:lnTo>
                    <a:pt x="19" y="1664"/>
                  </a:lnTo>
                  <a:close/>
                  <a:moveTo>
                    <a:pt x="20" y="1722"/>
                  </a:moveTo>
                  <a:lnTo>
                    <a:pt x="20" y="1754"/>
                  </a:lnTo>
                  <a:lnTo>
                    <a:pt x="10" y="1754"/>
                  </a:lnTo>
                  <a:lnTo>
                    <a:pt x="10" y="1722"/>
                  </a:lnTo>
                  <a:lnTo>
                    <a:pt x="20" y="1722"/>
                  </a:lnTo>
                  <a:close/>
                  <a:moveTo>
                    <a:pt x="20" y="1779"/>
                  </a:moveTo>
                  <a:lnTo>
                    <a:pt x="20" y="1812"/>
                  </a:lnTo>
                  <a:lnTo>
                    <a:pt x="10" y="1812"/>
                  </a:lnTo>
                  <a:lnTo>
                    <a:pt x="10" y="1779"/>
                  </a:lnTo>
                  <a:lnTo>
                    <a:pt x="20" y="1779"/>
                  </a:lnTo>
                  <a:close/>
                  <a:moveTo>
                    <a:pt x="20" y="1836"/>
                  </a:moveTo>
                  <a:lnTo>
                    <a:pt x="20" y="1869"/>
                  </a:lnTo>
                  <a:lnTo>
                    <a:pt x="11" y="1869"/>
                  </a:lnTo>
                  <a:lnTo>
                    <a:pt x="11" y="1836"/>
                  </a:lnTo>
                  <a:lnTo>
                    <a:pt x="20" y="1836"/>
                  </a:lnTo>
                  <a:close/>
                  <a:moveTo>
                    <a:pt x="21" y="1894"/>
                  </a:moveTo>
                  <a:lnTo>
                    <a:pt x="21" y="1927"/>
                  </a:lnTo>
                  <a:lnTo>
                    <a:pt x="11" y="1927"/>
                  </a:lnTo>
                  <a:lnTo>
                    <a:pt x="11" y="1894"/>
                  </a:lnTo>
                  <a:lnTo>
                    <a:pt x="21" y="1894"/>
                  </a:lnTo>
                  <a:close/>
                  <a:moveTo>
                    <a:pt x="21" y="1951"/>
                  </a:moveTo>
                  <a:lnTo>
                    <a:pt x="21" y="1984"/>
                  </a:lnTo>
                  <a:lnTo>
                    <a:pt x="11" y="1984"/>
                  </a:lnTo>
                  <a:lnTo>
                    <a:pt x="11" y="1951"/>
                  </a:lnTo>
                  <a:lnTo>
                    <a:pt x="21" y="1951"/>
                  </a:lnTo>
                  <a:close/>
                  <a:moveTo>
                    <a:pt x="21" y="2009"/>
                  </a:moveTo>
                  <a:lnTo>
                    <a:pt x="21" y="2041"/>
                  </a:lnTo>
                  <a:lnTo>
                    <a:pt x="12" y="2041"/>
                  </a:lnTo>
                  <a:lnTo>
                    <a:pt x="12" y="2009"/>
                  </a:lnTo>
                  <a:lnTo>
                    <a:pt x="21" y="2009"/>
                  </a:lnTo>
                  <a:close/>
                  <a:moveTo>
                    <a:pt x="22" y="2066"/>
                  </a:moveTo>
                  <a:lnTo>
                    <a:pt x="22" y="2099"/>
                  </a:lnTo>
                  <a:lnTo>
                    <a:pt x="12" y="2099"/>
                  </a:lnTo>
                  <a:lnTo>
                    <a:pt x="12" y="2066"/>
                  </a:lnTo>
                  <a:lnTo>
                    <a:pt x="22" y="2066"/>
                  </a:lnTo>
                  <a:close/>
                  <a:moveTo>
                    <a:pt x="22" y="2123"/>
                  </a:moveTo>
                  <a:lnTo>
                    <a:pt x="22" y="2156"/>
                  </a:lnTo>
                  <a:lnTo>
                    <a:pt x="12" y="2156"/>
                  </a:lnTo>
                  <a:lnTo>
                    <a:pt x="12" y="2123"/>
                  </a:lnTo>
                  <a:lnTo>
                    <a:pt x="22" y="2123"/>
                  </a:lnTo>
                  <a:close/>
                  <a:moveTo>
                    <a:pt x="22" y="2181"/>
                  </a:moveTo>
                  <a:lnTo>
                    <a:pt x="22" y="2214"/>
                  </a:lnTo>
                  <a:lnTo>
                    <a:pt x="13" y="2214"/>
                  </a:lnTo>
                  <a:lnTo>
                    <a:pt x="13" y="2181"/>
                  </a:lnTo>
                  <a:lnTo>
                    <a:pt x="22" y="2181"/>
                  </a:lnTo>
                  <a:close/>
                  <a:moveTo>
                    <a:pt x="23" y="2238"/>
                  </a:moveTo>
                  <a:lnTo>
                    <a:pt x="23" y="2271"/>
                  </a:lnTo>
                  <a:lnTo>
                    <a:pt x="13" y="2271"/>
                  </a:lnTo>
                  <a:lnTo>
                    <a:pt x="13" y="2238"/>
                  </a:lnTo>
                  <a:lnTo>
                    <a:pt x="23" y="2238"/>
                  </a:lnTo>
                  <a:close/>
                  <a:moveTo>
                    <a:pt x="23" y="2295"/>
                  </a:moveTo>
                  <a:lnTo>
                    <a:pt x="23" y="2328"/>
                  </a:lnTo>
                  <a:lnTo>
                    <a:pt x="13" y="2328"/>
                  </a:lnTo>
                  <a:lnTo>
                    <a:pt x="13" y="2295"/>
                  </a:lnTo>
                  <a:lnTo>
                    <a:pt x="23" y="2295"/>
                  </a:lnTo>
                  <a:close/>
                  <a:moveTo>
                    <a:pt x="23" y="2353"/>
                  </a:moveTo>
                  <a:lnTo>
                    <a:pt x="23" y="2386"/>
                  </a:lnTo>
                  <a:lnTo>
                    <a:pt x="14" y="2386"/>
                  </a:lnTo>
                  <a:lnTo>
                    <a:pt x="14" y="2353"/>
                  </a:lnTo>
                  <a:lnTo>
                    <a:pt x="23" y="2353"/>
                  </a:lnTo>
                  <a:close/>
                  <a:moveTo>
                    <a:pt x="24" y="2410"/>
                  </a:moveTo>
                  <a:lnTo>
                    <a:pt x="24" y="2443"/>
                  </a:lnTo>
                  <a:lnTo>
                    <a:pt x="14" y="2443"/>
                  </a:lnTo>
                  <a:lnTo>
                    <a:pt x="14" y="2410"/>
                  </a:lnTo>
                  <a:lnTo>
                    <a:pt x="24" y="2410"/>
                  </a:lnTo>
                  <a:close/>
                  <a:moveTo>
                    <a:pt x="24" y="2468"/>
                  </a:moveTo>
                  <a:lnTo>
                    <a:pt x="24" y="2500"/>
                  </a:lnTo>
                  <a:lnTo>
                    <a:pt x="14" y="2500"/>
                  </a:lnTo>
                  <a:lnTo>
                    <a:pt x="14" y="2468"/>
                  </a:lnTo>
                  <a:lnTo>
                    <a:pt x="24" y="2468"/>
                  </a:lnTo>
                  <a:close/>
                  <a:moveTo>
                    <a:pt x="24" y="2525"/>
                  </a:moveTo>
                  <a:lnTo>
                    <a:pt x="24" y="2558"/>
                  </a:lnTo>
                  <a:lnTo>
                    <a:pt x="15" y="2558"/>
                  </a:lnTo>
                  <a:lnTo>
                    <a:pt x="15" y="2525"/>
                  </a:lnTo>
                  <a:lnTo>
                    <a:pt x="24" y="2525"/>
                  </a:lnTo>
                  <a:close/>
                  <a:moveTo>
                    <a:pt x="25" y="2582"/>
                  </a:moveTo>
                  <a:lnTo>
                    <a:pt x="25" y="2615"/>
                  </a:lnTo>
                  <a:lnTo>
                    <a:pt x="15" y="2615"/>
                  </a:lnTo>
                  <a:lnTo>
                    <a:pt x="15" y="2582"/>
                  </a:lnTo>
                  <a:lnTo>
                    <a:pt x="25" y="2582"/>
                  </a:lnTo>
                  <a:close/>
                  <a:moveTo>
                    <a:pt x="25" y="2640"/>
                  </a:moveTo>
                  <a:lnTo>
                    <a:pt x="25" y="2673"/>
                  </a:lnTo>
                  <a:lnTo>
                    <a:pt x="15" y="2673"/>
                  </a:lnTo>
                  <a:lnTo>
                    <a:pt x="15" y="2640"/>
                  </a:lnTo>
                  <a:lnTo>
                    <a:pt x="25" y="2640"/>
                  </a:lnTo>
                  <a:close/>
                  <a:moveTo>
                    <a:pt x="25" y="2697"/>
                  </a:moveTo>
                  <a:lnTo>
                    <a:pt x="25" y="2730"/>
                  </a:lnTo>
                  <a:lnTo>
                    <a:pt x="16" y="2730"/>
                  </a:lnTo>
                  <a:lnTo>
                    <a:pt x="16" y="2697"/>
                  </a:lnTo>
                  <a:lnTo>
                    <a:pt x="25" y="2697"/>
                  </a:lnTo>
                  <a:close/>
                  <a:moveTo>
                    <a:pt x="26" y="2754"/>
                  </a:moveTo>
                  <a:lnTo>
                    <a:pt x="26" y="2787"/>
                  </a:lnTo>
                  <a:lnTo>
                    <a:pt x="16" y="2787"/>
                  </a:lnTo>
                  <a:lnTo>
                    <a:pt x="16" y="2754"/>
                  </a:lnTo>
                  <a:lnTo>
                    <a:pt x="26" y="2754"/>
                  </a:lnTo>
                  <a:close/>
                  <a:moveTo>
                    <a:pt x="26" y="2812"/>
                  </a:moveTo>
                  <a:lnTo>
                    <a:pt x="26" y="2845"/>
                  </a:lnTo>
                  <a:lnTo>
                    <a:pt x="16" y="2845"/>
                  </a:lnTo>
                  <a:lnTo>
                    <a:pt x="16" y="2812"/>
                  </a:lnTo>
                  <a:lnTo>
                    <a:pt x="26" y="2812"/>
                  </a:lnTo>
                  <a:close/>
                  <a:moveTo>
                    <a:pt x="26" y="2869"/>
                  </a:moveTo>
                  <a:lnTo>
                    <a:pt x="27" y="2902"/>
                  </a:lnTo>
                  <a:lnTo>
                    <a:pt x="17" y="2902"/>
                  </a:lnTo>
                  <a:lnTo>
                    <a:pt x="16" y="2869"/>
                  </a:lnTo>
                  <a:lnTo>
                    <a:pt x="26" y="2869"/>
                  </a:lnTo>
                  <a:close/>
                  <a:moveTo>
                    <a:pt x="27" y="2927"/>
                  </a:moveTo>
                  <a:lnTo>
                    <a:pt x="27" y="2959"/>
                  </a:lnTo>
                  <a:lnTo>
                    <a:pt x="17" y="2959"/>
                  </a:lnTo>
                  <a:lnTo>
                    <a:pt x="17" y="2927"/>
                  </a:lnTo>
                  <a:lnTo>
                    <a:pt x="27" y="2927"/>
                  </a:lnTo>
                  <a:close/>
                  <a:moveTo>
                    <a:pt x="27" y="2984"/>
                  </a:moveTo>
                  <a:lnTo>
                    <a:pt x="27" y="3017"/>
                  </a:lnTo>
                  <a:lnTo>
                    <a:pt x="17" y="3017"/>
                  </a:lnTo>
                  <a:lnTo>
                    <a:pt x="17" y="2984"/>
                  </a:lnTo>
                  <a:lnTo>
                    <a:pt x="27" y="2984"/>
                  </a:lnTo>
                  <a:close/>
                  <a:moveTo>
                    <a:pt x="27" y="3041"/>
                  </a:moveTo>
                  <a:lnTo>
                    <a:pt x="28" y="3074"/>
                  </a:lnTo>
                  <a:lnTo>
                    <a:pt x="18" y="3074"/>
                  </a:lnTo>
                  <a:lnTo>
                    <a:pt x="17" y="3041"/>
                  </a:lnTo>
                  <a:lnTo>
                    <a:pt x="27" y="3041"/>
                  </a:lnTo>
                  <a:close/>
                  <a:moveTo>
                    <a:pt x="28" y="3099"/>
                  </a:moveTo>
                  <a:lnTo>
                    <a:pt x="28" y="3132"/>
                  </a:lnTo>
                  <a:lnTo>
                    <a:pt x="18" y="3132"/>
                  </a:lnTo>
                  <a:lnTo>
                    <a:pt x="18" y="3099"/>
                  </a:lnTo>
                  <a:lnTo>
                    <a:pt x="28" y="3099"/>
                  </a:lnTo>
                  <a:close/>
                  <a:moveTo>
                    <a:pt x="28" y="3156"/>
                  </a:moveTo>
                  <a:lnTo>
                    <a:pt x="28" y="3189"/>
                  </a:lnTo>
                  <a:lnTo>
                    <a:pt x="18" y="3189"/>
                  </a:lnTo>
                  <a:lnTo>
                    <a:pt x="18" y="3156"/>
                  </a:lnTo>
                  <a:lnTo>
                    <a:pt x="28" y="3156"/>
                  </a:lnTo>
                  <a:close/>
                  <a:moveTo>
                    <a:pt x="28" y="3214"/>
                  </a:moveTo>
                  <a:lnTo>
                    <a:pt x="29" y="3246"/>
                  </a:lnTo>
                  <a:lnTo>
                    <a:pt x="19" y="3246"/>
                  </a:lnTo>
                  <a:lnTo>
                    <a:pt x="18" y="3214"/>
                  </a:lnTo>
                  <a:lnTo>
                    <a:pt x="28" y="3214"/>
                  </a:lnTo>
                  <a:close/>
                  <a:moveTo>
                    <a:pt x="29" y="3271"/>
                  </a:moveTo>
                  <a:lnTo>
                    <a:pt x="29" y="3304"/>
                  </a:lnTo>
                  <a:lnTo>
                    <a:pt x="19" y="3304"/>
                  </a:lnTo>
                  <a:lnTo>
                    <a:pt x="19" y="3271"/>
                  </a:lnTo>
                  <a:lnTo>
                    <a:pt x="29" y="3271"/>
                  </a:lnTo>
                  <a:close/>
                  <a:moveTo>
                    <a:pt x="29" y="3328"/>
                  </a:moveTo>
                  <a:lnTo>
                    <a:pt x="29" y="3361"/>
                  </a:lnTo>
                  <a:lnTo>
                    <a:pt x="19" y="3361"/>
                  </a:lnTo>
                  <a:lnTo>
                    <a:pt x="19" y="3328"/>
                  </a:lnTo>
                  <a:lnTo>
                    <a:pt x="29" y="3328"/>
                  </a:lnTo>
                  <a:close/>
                  <a:moveTo>
                    <a:pt x="29" y="3386"/>
                  </a:moveTo>
                  <a:lnTo>
                    <a:pt x="30" y="3418"/>
                  </a:lnTo>
                  <a:lnTo>
                    <a:pt x="20" y="3418"/>
                  </a:lnTo>
                  <a:lnTo>
                    <a:pt x="19" y="3386"/>
                  </a:lnTo>
                  <a:lnTo>
                    <a:pt x="29" y="3386"/>
                  </a:lnTo>
                  <a:close/>
                  <a:moveTo>
                    <a:pt x="30" y="3443"/>
                  </a:moveTo>
                  <a:lnTo>
                    <a:pt x="30" y="3476"/>
                  </a:lnTo>
                  <a:lnTo>
                    <a:pt x="20" y="3476"/>
                  </a:lnTo>
                  <a:lnTo>
                    <a:pt x="20" y="3443"/>
                  </a:lnTo>
                  <a:lnTo>
                    <a:pt x="30" y="3443"/>
                  </a:lnTo>
                  <a:close/>
                  <a:moveTo>
                    <a:pt x="30" y="3500"/>
                  </a:moveTo>
                  <a:lnTo>
                    <a:pt x="30" y="3533"/>
                  </a:lnTo>
                  <a:lnTo>
                    <a:pt x="20" y="3533"/>
                  </a:lnTo>
                  <a:lnTo>
                    <a:pt x="20" y="3500"/>
                  </a:lnTo>
                  <a:lnTo>
                    <a:pt x="30" y="3500"/>
                  </a:lnTo>
                  <a:close/>
                  <a:moveTo>
                    <a:pt x="30" y="3558"/>
                  </a:moveTo>
                  <a:lnTo>
                    <a:pt x="31" y="3591"/>
                  </a:lnTo>
                  <a:lnTo>
                    <a:pt x="21" y="3591"/>
                  </a:lnTo>
                  <a:lnTo>
                    <a:pt x="20" y="3558"/>
                  </a:lnTo>
                  <a:lnTo>
                    <a:pt x="30" y="3558"/>
                  </a:lnTo>
                  <a:close/>
                  <a:moveTo>
                    <a:pt x="31" y="3615"/>
                  </a:moveTo>
                  <a:lnTo>
                    <a:pt x="31" y="3648"/>
                  </a:lnTo>
                  <a:lnTo>
                    <a:pt x="21" y="3648"/>
                  </a:lnTo>
                  <a:lnTo>
                    <a:pt x="21" y="3615"/>
                  </a:lnTo>
                  <a:lnTo>
                    <a:pt x="31" y="3615"/>
                  </a:lnTo>
                  <a:close/>
                  <a:moveTo>
                    <a:pt x="31" y="3673"/>
                  </a:moveTo>
                  <a:lnTo>
                    <a:pt x="31" y="3705"/>
                  </a:lnTo>
                  <a:lnTo>
                    <a:pt x="21" y="3705"/>
                  </a:lnTo>
                  <a:lnTo>
                    <a:pt x="21" y="3673"/>
                  </a:lnTo>
                  <a:lnTo>
                    <a:pt x="31" y="3673"/>
                  </a:lnTo>
                  <a:close/>
                  <a:moveTo>
                    <a:pt x="31" y="3730"/>
                  </a:moveTo>
                  <a:lnTo>
                    <a:pt x="32" y="3763"/>
                  </a:lnTo>
                  <a:lnTo>
                    <a:pt x="22" y="3763"/>
                  </a:lnTo>
                  <a:lnTo>
                    <a:pt x="21" y="3730"/>
                  </a:lnTo>
                  <a:lnTo>
                    <a:pt x="31" y="3730"/>
                  </a:lnTo>
                  <a:close/>
                  <a:moveTo>
                    <a:pt x="32" y="3787"/>
                  </a:moveTo>
                  <a:lnTo>
                    <a:pt x="32" y="3820"/>
                  </a:lnTo>
                  <a:lnTo>
                    <a:pt x="22" y="3820"/>
                  </a:lnTo>
                  <a:lnTo>
                    <a:pt x="22" y="3787"/>
                  </a:lnTo>
                  <a:lnTo>
                    <a:pt x="32" y="3787"/>
                  </a:lnTo>
                  <a:close/>
                  <a:moveTo>
                    <a:pt x="32" y="3845"/>
                  </a:moveTo>
                  <a:lnTo>
                    <a:pt x="32" y="3877"/>
                  </a:lnTo>
                  <a:lnTo>
                    <a:pt x="22" y="3877"/>
                  </a:lnTo>
                  <a:lnTo>
                    <a:pt x="22" y="3845"/>
                  </a:lnTo>
                  <a:lnTo>
                    <a:pt x="32" y="3845"/>
                  </a:lnTo>
                  <a:close/>
                  <a:moveTo>
                    <a:pt x="32" y="3902"/>
                  </a:moveTo>
                  <a:lnTo>
                    <a:pt x="33" y="3928"/>
                  </a:lnTo>
                  <a:lnTo>
                    <a:pt x="23" y="3928"/>
                  </a:lnTo>
                  <a:lnTo>
                    <a:pt x="22" y="3902"/>
                  </a:lnTo>
                  <a:lnTo>
                    <a:pt x="32"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8" name="Rectangle 50"/>
            <p:cNvSpPr>
              <a:spLocks noChangeArrowheads="1"/>
            </p:cNvSpPr>
            <p:nvPr/>
          </p:nvSpPr>
          <p:spPr bwMode="auto">
            <a:xfrm>
              <a:off x="5422" y="173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9" name="Rectangle 51"/>
            <p:cNvSpPr>
              <a:spLocks noChangeArrowheads="1"/>
            </p:cNvSpPr>
            <p:nvPr/>
          </p:nvSpPr>
          <p:spPr bwMode="auto">
            <a:xfrm>
              <a:off x="5422" y="173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0" name="Rectangle 52"/>
            <p:cNvSpPr>
              <a:spLocks noChangeArrowheads="1"/>
            </p:cNvSpPr>
            <p:nvPr/>
          </p:nvSpPr>
          <p:spPr bwMode="auto">
            <a:xfrm>
              <a:off x="5448" y="1740"/>
              <a:ext cx="5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Přepravce předloží zboží v úřadu </a:t>
              </a:r>
              <a:r>
                <a:rPr lang="cs-CZ" altLang="en-US" sz="650" b="1" dirty="0" smtClean="0">
                  <a:solidFill>
                    <a:srgbClr val="FFFFFF"/>
                  </a:solidFill>
                  <a:latin typeface="Calibri" panose="020F0502020204030204" pitchFamily="34" charset="0"/>
                </a:rPr>
                <a:t>určení.</a:t>
              </a:r>
              <a:endParaRPr lang="cs-CZ" altLang="en-US" sz="650" dirty="0">
                <a:solidFill>
                  <a:prstClr val="black"/>
                </a:solidFill>
              </a:endParaRPr>
            </a:p>
          </p:txBody>
        </p:sp>
        <p:sp>
          <p:nvSpPr>
            <p:cNvPr id="1071" name="Rectangle 53"/>
            <p:cNvSpPr>
              <a:spLocks noChangeArrowheads="1"/>
            </p:cNvSpPr>
            <p:nvPr/>
          </p:nvSpPr>
          <p:spPr bwMode="auto">
            <a:xfrm>
              <a:off x="5506" y="181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2" name="Rectangle 54"/>
            <p:cNvSpPr>
              <a:spLocks noChangeArrowheads="1"/>
            </p:cNvSpPr>
            <p:nvPr/>
          </p:nvSpPr>
          <p:spPr bwMode="auto">
            <a:xfrm>
              <a:off x="5639" y="181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3" name="Rectangle 55"/>
            <p:cNvSpPr>
              <a:spLocks noChangeArrowheads="1"/>
            </p:cNvSpPr>
            <p:nvPr/>
          </p:nvSpPr>
          <p:spPr bwMode="auto">
            <a:xfrm>
              <a:off x="5568" y="18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6" name="Rectangle 58"/>
            <p:cNvSpPr>
              <a:spLocks noChangeArrowheads="1"/>
            </p:cNvSpPr>
            <p:nvPr/>
          </p:nvSpPr>
          <p:spPr bwMode="auto">
            <a:xfrm>
              <a:off x="862" y="6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7" name="Rectangle 59"/>
            <p:cNvSpPr>
              <a:spLocks noChangeArrowheads="1"/>
            </p:cNvSpPr>
            <p:nvPr/>
          </p:nvSpPr>
          <p:spPr bwMode="auto">
            <a:xfrm>
              <a:off x="852" y="74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8" name="Rectangle 60"/>
            <p:cNvSpPr>
              <a:spLocks noChangeArrowheads="1"/>
            </p:cNvSpPr>
            <p:nvPr/>
          </p:nvSpPr>
          <p:spPr bwMode="auto">
            <a:xfrm>
              <a:off x="868" y="80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9" name="Rectangle 61"/>
            <p:cNvSpPr>
              <a:spLocks noChangeArrowheads="1"/>
            </p:cNvSpPr>
            <p:nvPr/>
          </p:nvSpPr>
          <p:spPr bwMode="auto">
            <a:xfrm>
              <a:off x="971" y="8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0" name="Rectangle 62"/>
            <p:cNvSpPr>
              <a:spLocks noChangeArrowheads="1"/>
            </p:cNvSpPr>
            <p:nvPr/>
          </p:nvSpPr>
          <p:spPr bwMode="auto">
            <a:xfrm>
              <a:off x="900" y="91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1" name="Rectangle 63"/>
            <p:cNvSpPr>
              <a:spLocks noChangeArrowheads="1"/>
            </p:cNvSpPr>
            <p:nvPr/>
          </p:nvSpPr>
          <p:spPr bwMode="auto">
            <a:xfrm>
              <a:off x="886" y="9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2" name="Rectangle 64"/>
            <p:cNvSpPr>
              <a:spLocks noChangeArrowheads="1"/>
            </p:cNvSpPr>
            <p:nvPr/>
          </p:nvSpPr>
          <p:spPr bwMode="auto">
            <a:xfrm>
              <a:off x="863" y="103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3" name="Rectangle 65"/>
            <p:cNvSpPr>
              <a:spLocks noChangeArrowheads="1"/>
            </p:cNvSpPr>
            <p:nvPr/>
          </p:nvSpPr>
          <p:spPr bwMode="auto">
            <a:xfrm>
              <a:off x="853" y="752"/>
              <a:ext cx="469"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Zadavatel pohybu podá tranzitní prohlášení (včetně záruky) a poskytne místní ref. č. (LRN</a:t>
              </a:r>
              <a:r>
                <a:rPr lang="cs-CZ" altLang="en-US" sz="650" b="1" dirty="0" smtClean="0">
                  <a:solidFill>
                    <a:srgbClr val="3B3A3D"/>
                  </a:solidFill>
                  <a:latin typeface="Calibri" panose="020F0502020204030204" pitchFamily="34" charset="0"/>
                </a:rPr>
                <a:t>).</a:t>
              </a:r>
              <a:endParaRPr lang="cs-CZ" altLang="en-US" sz="650" dirty="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86" name="Rectangle 68"/>
            <p:cNvSpPr>
              <a:spLocks noChangeArrowheads="1"/>
            </p:cNvSpPr>
            <p:nvPr/>
          </p:nvSpPr>
          <p:spPr bwMode="auto">
            <a:xfrm>
              <a:off x="805" y="3533"/>
              <a:ext cx="57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NCTS vytvoří ref. č. pohybu MRN po přijetí správného tranzitního prohlášení (EORI, záruka a riziko</a:t>
              </a:r>
              <a:r>
                <a:rPr lang="cs-CZ" altLang="en-US" sz="650" b="1" dirty="0" smtClean="0">
                  <a:solidFill>
                    <a:srgbClr val="3B3A3D"/>
                  </a:solidFill>
                  <a:latin typeface="Calibri" panose="020F0502020204030204" pitchFamily="34" charset="0"/>
                </a:rPr>
                <a:t>). </a:t>
              </a:r>
              <a:endParaRPr lang="cs-CZ" altLang="en-US" sz="650" dirty="0">
                <a:solidFill>
                  <a:prstClr val="black"/>
                </a:solidFill>
              </a:endParaRPr>
            </a:p>
          </p:txBody>
        </p:sp>
        <p:sp>
          <p:nvSpPr>
            <p:cNvPr id="1087" name="Rectangle 69"/>
            <p:cNvSpPr>
              <a:spLocks noChangeArrowheads="1"/>
            </p:cNvSpPr>
            <p:nvPr/>
          </p:nvSpPr>
          <p:spPr bwMode="auto">
            <a:xfrm>
              <a:off x="951" y="354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8" name="Rectangle 70"/>
            <p:cNvSpPr>
              <a:spLocks noChangeArrowheads="1"/>
            </p:cNvSpPr>
            <p:nvPr/>
          </p:nvSpPr>
          <p:spPr bwMode="auto">
            <a:xfrm>
              <a:off x="863" y="35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9" name="Rectangle 71"/>
            <p:cNvSpPr>
              <a:spLocks noChangeArrowheads="1"/>
            </p:cNvSpPr>
            <p:nvPr/>
          </p:nvSpPr>
          <p:spPr bwMode="auto">
            <a:xfrm>
              <a:off x="844" y="365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0" name="Rectangle 72"/>
            <p:cNvSpPr>
              <a:spLocks noChangeArrowheads="1"/>
            </p:cNvSpPr>
            <p:nvPr/>
          </p:nvSpPr>
          <p:spPr bwMode="auto">
            <a:xfrm>
              <a:off x="860" y="37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1" name="Rectangle 73"/>
            <p:cNvSpPr>
              <a:spLocks noChangeArrowheads="1"/>
            </p:cNvSpPr>
            <p:nvPr/>
          </p:nvSpPr>
          <p:spPr bwMode="auto">
            <a:xfrm>
              <a:off x="947" y="37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2" name="Rectangle 74"/>
            <p:cNvSpPr>
              <a:spLocks noChangeArrowheads="1"/>
            </p:cNvSpPr>
            <p:nvPr/>
          </p:nvSpPr>
          <p:spPr bwMode="auto">
            <a:xfrm>
              <a:off x="880" y="38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3" name="Rectangle 75"/>
            <p:cNvSpPr>
              <a:spLocks noChangeArrowheads="1"/>
            </p:cNvSpPr>
            <p:nvPr/>
          </p:nvSpPr>
          <p:spPr bwMode="auto">
            <a:xfrm>
              <a:off x="979" y="388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95" name="Rectangle 77"/>
            <p:cNvSpPr>
              <a:spLocks noChangeArrowheads="1"/>
            </p:cNvSpPr>
            <p:nvPr/>
          </p:nvSpPr>
          <p:spPr bwMode="auto">
            <a:xfrm>
              <a:off x="1424" y="1435"/>
              <a:ext cx="504" cy="47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96" name="Rectangle 78"/>
            <p:cNvSpPr>
              <a:spLocks noChangeArrowheads="1"/>
            </p:cNvSpPr>
            <p:nvPr/>
          </p:nvSpPr>
          <p:spPr bwMode="auto">
            <a:xfrm>
              <a:off x="1471" y="1498"/>
              <a:ext cx="428"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Vyzvedne zboží a předloží TAD v úřadu odeslání v první </a:t>
              </a:r>
              <a:r>
                <a:rPr lang="cs-CZ" altLang="en-US" sz="650" b="1" dirty="0" smtClean="0">
                  <a:solidFill>
                    <a:srgbClr val="FFFFFF"/>
                  </a:solidFill>
                  <a:latin typeface="Calibri" panose="020F0502020204030204" pitchFamily="34" charset="0"/>
                </a:rPr>
                <a:t>zemi, </a:t>
              </a:r>
              <a:r>
                <a:rPr lang="cs-CZ" altLang="en-US" sz="650" b="1" dirty="0">
                  <a:solidFill>
                    <a:srgbClr val="FFFFFF"/>
                  </a:solidFill>
                  <a:latin typeface="Calibri" panose="020F0502020204030204" pitchFamily="34" charset="0"/>
                </a:rPr>
                <a:t>kam </a:t>
              </a:r>
              <a:r>
                <a:rPr lang="cs-CZ" altLang="en-US" sz="650" b="1" dirty="0" smtClean="0">
                  <a:solidFill>
                    <a:srgbClr val="FFFFFF"/>
                  </a:solidFill>
                  <a:latin typeface="Calibri" panose="020F0502020204030204" pitchFamily="34" charset="0"/>
                </a:rPr>
                <a:t>dorazí.</a:t>
              </a:r>
              <a:endParaRPr lang="cs-CZ" altLang="en-US" sz="650" dirty="0">
                <a:solidFill>
                  <a:prstClr val="black"/>
                </a:solidFill>
              </a:endParaRPr>
            </a:p>
          </p:txBody>
        </p:sp>
        <p:sp>
          <p:nvSpPr>
            <p:cNvPr id="1097" name="Rectangle 79"/>
            <p:cNvSpPr>
              <a:spLocks noChangeArrowheads="1"/>
            </p:cNvSpPr>
            <p:nvPr/>
          </p:nvSpPr>
          <p:spPr bwMode="auto">
            <a:xfrm>
              <a:off x="1487" y="15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8" name="Rectangle 80"/>
            <p:cNvSpPr>
              <a:spLocks noChangeArrowheads="1"/>
            </p:cNvSpPr>
            <p:nvPr/>
          </p:nvSpPr>
          <p:spPr bwMode="auto">
            <a:xfrm>
              <a:off x="1574" y="161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9" name="Rectangle 81"/>
            <p:cNvSpPr>
              <a:spLocks noChangeArrowheads="1"/>
            </p:cNvSpPr>
            <p:nvPr/>
          </p:nvSpPr>
          <p:spPr bwMode="auto">
            <a:xfrm>
              <a:off x="1526" y="16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0" name="Rectangle 82"/>
            <p:cNvSpPr>
              <a:spLocks noChangeArrowheads="1"/>
            </p:cNvSpPr>
            <p:nvPr/>
          </p:nvSpPr>
          <p:spPr bwMode="auto">
            <a:xfrm>
              <a:off x="1484"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1" name="Rectangle 83"/>
            <p:cNvSpPr>
              <a:spLocks noChangeArrowheads="1"/>
            </p:cNvSpPr>
            <p:nvPr/>
          </p:nvSpPr>
          <p:spPr bwMode="auto">
            <a:xfrm>
              <a:off x="1685"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2" name="Rectangle 84"/>
            <p:cNvSpPr>
              <a:spLocks noChangeArrowheads="1"/>
            </p:cNvSpPr>
            <p:nvPr/>
          </p:nvSpPr>
          <p:spPr bwMode="auto">
            <a:xfrm>
              <a:off x="1575" y="179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6" name="Rectangle 88"/>
            <p:cNvSpPr>
              <a:spLocks noChangeArrowheads="1"/>
            </p:cNvSpPr>
            <p:nvPr/>
          </p:nvSpPr>
          <p:spPr bwMode="auto">
            <a:xfrm>
              <a:off x="1624" y="74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7" name="Rectangle 89"/>
            <p:cNvSpPr>
              <a:spLocks noChangeArrowheads="1"/>
            </p:cNvSpPr>
            <p:nvPr/>
          </p:nvSpPr>
          <p:spPr bwMode="auto">
            <a:xfrm>
              <a:off x="1529" y="80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8" name="Rectangle 90"/>
            <p:cNvSpPr>
              <a:spLocks noChangeArrowheads="1"/>
            </p:cNvSpPr>
            <p:nvPr/>
          </p:nvSpPr>
          <p:spPr bwMode="auto">
            <a:xfrm>
              <a:off x="1547" y="8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9" name="Rectangle 91"/>
            <p:cNvSpPr>
              <a:spLocks noChangeArrowheads="1"/>
            </p:cNvSpPr>
            <p:nvPr/>
          </p:nvSpPr>
          <p:spPr bwMode="auto">
            <a:xfrm>
              <a:off x="1598" y="91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0" name="Rectangle 92"/>
            <p:cNvSpPr>
              <a:spLocks noChangeArrowheads="1"/>
            </p:cNvSpPr>
            <p:nvPr/>
          </p:nvSpPr>
          <p:spPr bwMode="auto">
            <a:xfrm>
              <a:off x="1521" y="9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1" name="Rectangle 93"/>
            <p:cNvSpPr>
              <a:spLocks noChangeArrowheads="1"/>
            </p:cNvSpPr>
            <p:nvPr/>
          </p:nvSpPr>
          <p:spPr bwMode="auto">
            <a:xfrm>
              <a:off x="1524" y="735"/>
              <a:ext cx="43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Zadavatel poskytne přepravní firmě tranzitní doprovodný dokument  (TAD) a </a:t>
              </a:r>
              <a:r>
                <a:rPr lang="cs-CZ" altLang="en-US" sz="650" b="1" dirty="0" smtClean="0">
                  <a:solidFill>
                    <a:srgbClr val="3B3A3D"/>
                  </a:solidFill>
                  <a:latin typeface="Calibri" panose="020F0502020204030204" pitchFamily="34" charset="0"/>
                </a:rPr>
                <a:t>MRN.</a:t>
              </a:r>
              <a:endParaRPr lang="cs-CZ" altLang="en-US" sz="650" dirty="0">
                <a:solidFill>
                  <a:prstClr val="black"/>
                </a:solidFill>
              </a:endParaRPr>
            </a:p>
          </p:txBody>
        </p:sp>
        <p:sp>
          <p:nvSpPr>
            <p:cNvPr id="1112" name="Rectangle 94"/>
            <p:cNvSpPr>
              <a:spLocks noChangeArrowheads="1"/>
            </p:cNvSpPr>
            <p:nvPr/>
          </p:nvSpPr>
          <p:spPr bwMode="auto">
            <a:xfrm>
              <a:off x="4870" y="1565"/>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3" name="Rectangle 95"/>
            <p:cNvSpPr>
              <a:spLocks noChangeArrowheads="1"/>
            </p:cNvSpPr>
            <p:nvPr/>
          </p:nvSpPr>
          <p:spPr bwMode="auto">
            <a:xfrm>
              <a:off x="4870" y="1565"/>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4" name="Rectangle 96"/>
            <p:cNvSpPr>
              <a:spLocks noChangeArrowheads="1"/>
            </p:cNvSpPr>
            <p:nvPr/>
          </p:nvSpPr>
          <p:spPr bwMode="auto">
            <a:xfrm>
              <a:off x="4899" y="1622"/>
              <a:ext cx="38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Jede do úřadu </a:t>
              </a:r>
              <a:r>
                <a:rPr lang="cs-CZ" altLang="en-US" sz="650" b="1" dirty="0" smtClean="0">
                  <a:solidFill>
                    <a:srgbClr val="FFFFFF"/>
                  </a:solidFill>
                  <a:latin typeface="Calibri" panose="020F0502020204030204" pitchFamily="34" charset="0"/>
                </a:rPr>
                <a:t>určení.</a:t>
              </a:r>
              <a:endParaRPr lang="cs-CZ" altLang="en-US" sz="650" dirty="0">
                <a:solidFill>
                  <a:prstClr val="black"/>
                </a:solidFill>
              </a:endParaRPr>
            </a:p>
          </p:txBody>
        </p:sp>
        <p:sp>
          <p:nvSpPr>
            <p:cNvPr id="1115" name="Rectangle 97"/>
            <p:cNvSpPr>
              <a:spLocks noChangeArrowheads="1"/>
            </p:cNvSpPr>
            <p:nvPr/>
          </p:nvSpPr>
          <p:spPr bwMode="auto">
            <a:xfrm>
              <a:off x="4972" y="165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6" name="Rectangle 98"/>
            <p:cNvSpPr>
              <a:spLocks noChangeArrowheads="1"/>
            </p:cNvSpPr>
            <p:nvPr/>
          </p:nvSpPr>
          <p:spPr bwMode="auto">
            <a:xfrm>
              <a:off x="4936" y="170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7" name="Rectangle 99"/>
            <p:cNvSpPr>
              <a:spLocks noChangeArrowheads="1"/>
            </p:cNvSpPr>
            <p:nvPr/>
          </p:nvSpPr>
          <p:spPr bwMode="auto">
            <a:xfrm>
              <a:off x="4884" y="3525"/>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8" name="Rectangle 100"/>
            <p:cNvSpPr>
              <a:spLocks noChangeArrowheads="1"/>
            </p:cNvSpPr>
            <p:nvPr/>
          </p:nvSpPr>
          <p:spPr bwMode="auto">
            <a:xfrm>
              <a:off x="4884" y="3525"/>
              <a:ext cx="680" cy="378"/>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9" name="Rectangle 101"/>
            <p:cNvSpPr>
              <a:spLocks noChangeArrowheads="1"/>
            </p:cNvSpPr>
            <p:nvPr/>
          </p:nvSpPr>
          <p:spPr bwMode="auto">
            <a:xfrm>
              <a:off x="4891" y="3627"/>
              <a:ext cx="70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Úřad určení přijme zboží a odešle zprávu o příjezdu (NCTS) úřadu </a:t>
              </a:r>
              <a:r>
                <a:rPr lang="cs-CZ" altLang="en-US" sz="650" b="1" dirty="0" smtClean="0">
                  <a:solidFill>
                    <a:srgbClr val="3B3A3D"/>
                  </a:solidFill>
                  <a:latin typeface="Calibri" panose="020F0502020204030204" pitchFamily="34" charset="0"/>
                </a:rPr>
                <a:t>odeslání.</a:t>
              </a:r>
              <a:endParaRPr lang="cs-CZ" altLang="en-US" sz="650" dirty="0">
                <a:solidFill>
                  <a:prstClr val="black"/>
                </a:solidFill>
              </a:endParaRPr>
            </a:p>
          </p:txBody>
        </p:sp>
        <p:sp>
          <p:nvSpPr>
            <p:cNvPr id="1120" name="Rectangle 102"/>
            <p:cNvSpPr>
              <a:spLocks noChangeArrowheads="1"/>
            </p:cNvSpPr>
            <p:nvPr/>
          </p:nvSpPr>
          <p:spPr bwMode="auto">
            <a:xfrm>
              <a:off x="4983" y="362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1" name="Rectangle 103"/>
            <p:cNvSpPr>
              <a:spLocks noChangeArrowheads="1"/>
            </p:cNvSpPr>
            <p:nvPr/>
          </p:nvSpPr>
          <p:spPr bwMode="auto">
            <a:xfrm>
              <a:off x="4990" y="368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2" name="Rectangle 104"/>
            <p:cNvSpPr>
              <a:spLocks noChangeArrowheads="1"/>
            </p:cNvSpPr>
            <p:nvPr/>
          </p:nvSpPr>
          <p:spPr bwMode="auto">
            <a:xfrm>
              <a:off x="4952" y="37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3" name="Rectangle 105"/>
            <p:cNvSpPr>
              <a:spLocks noChangeArrowheads="1"/>
            </p:cNvSpPr>
            <p:nvPr/>
          </p:nvSpPr>
          <p:spPr bwMode="auto">
            <a:xfrm>
              <a:off x="4962" y="380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4" name="Rectangle 106"/>
            <p:cNvSpPr>
              <a:spLocks noChangeArrowheads="1"/>
            </p:cNvSpPr>
            <p:nvPr/>
          </p:nvSpPr>
          <p:spPr bwMode="auto">
            <a:xfrm>
              <a:off x="3405" y="3391"/>
              <a:ext cx="442" cy="366"/>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25" name="Rectangle 107"/>
            <p:cNvSpPr>
              <a:spLocks noChangeArrowheads="1"/>
            </p:cNvSpPr>
            <p:nvPr/>
          </p:nvSpPr>
          <p:spPr bwMode="auto">
            <a:xfrm>
              <a:off x="3405" y="3391"/>
              <a:ext cx="442" cy="366"/>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26" name="Rectangle 108"/>
            <p:cNvSpPr>
              <a:spLocks noChangeArrowheads="1"/>
            </p:cNvSpPr>
            <p:nvPr/>
          </p:nvSpPr>
          <p:spPr bwMode="auto">
            <a:xfrm>
              <a:off x="3436" y="3453"/>
              <a:ext cx="3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Zde může celní stráž/OGD provést kontroly v </a:t>
              </a:r>
              <a:r>
                <a:rPr lang="cs-CZ" altLang="en-US" sz="650" b="1" dirty="0" smtClean="0">
                  <a:solidFill>
                    <a:srgbClr val="3B3A3D"/>
                  </a:solidFill>
                  <a:latin typeface="Calibri" panose="020F0502020204030204" pitchFamily="34" charset="0"/>
                </a:rPr>
                <a:t>přístavu.</a:t>
              </a:r>
              <a:endParaRPr lang="cs-CZ" altLang="en-US" sz="650" dirty="0">
                <a:solidFill>
                  <a:prstClr val="black"/>
                </a:solidFill>
              </a:endParaRPr>
            </a:p>
          </p:txBody>
        </p:sp>
        <p:sp>
          <p:nvSpPr>
            <p:cNvPr id="1127" name="Rectangle 109"/>
            <p:cNvSpPr>
              <a:spLocks noChangeArrowheads="1"/>
            </p:cNvSpPr>
            <p:nvPr/>
          </p:nvSpPr>
          <p:spPr bwMode="auto">
            <a:xfrm>
              <a:off x="3487" y="34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8" name="Rectangle 110"/>
            <p:cNvSpPr>
              <a:spLocks noChangeArrowheads="1"/>
            </p:cNvSpPr>
            <p:nvPr/>
          </p:nvSpPr>
          <p:spPr bwMode="auto">
            <a:xfrm>
              <a:off x="3487" y="354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9" name="Rectangle 111"/>
            <p:cNvSpPr>
              <a:spLocks noChangeArrowheads="1"/>
            </p:cNvSpPr>
            <p:nvPr/>
          </p:nvSpPr>
          <p:spPr bwMode="auto">
            <a:xfrm>
              <a:off x="3498" y="360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0" name="Rectangle 112"/>
            <p:cNvSpPr>
              <a:spLocks noChangeArrowheads="1"/>
            </p:cNvSpPr>
            <p:nvPr/>
          </p:nvSpPr>
          <p:spPr bwMode="auto">
            <a:xfrm>
              <a:off x="3576" y="36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1" name="Rectangle 113"/>
            <p:cNvSpPr>
              <a:spLocks noChangeArrowheads="1"/>
            </p:cNvSpPr>
            <p:nvPr/>
          </p:nvSpPr>
          <p:spPr bwMode="auto">
            <a:xfrm>
              <a:off x="5414" y="319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2" name="Rectangle 114"/>
            <p:cNvSpPr>
              <a:spLocks noChangeArrowheads="1"/>
            </p:cNvSpPr>
            <p:nvPr/>
          </p:nvSpPr>
          <p:spPr bwMode="auto">
            <a:xfrm>
              <a:off x="5414" y="3190"/>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3" name="Rectangle 115"/>
            <p:cNvSpPr>
              <a:spLocks noChangeArrowheads="1"/>
            </p:cNvSpPr>
            <p:nvPr/>
          </p:nvSpPr>
          <p:spPr bwMode="auto">
            <a:xfrm>
              <a:off x="5424" y="3211"/>
              <a:ext cx="55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NCTS  odešle souhlas s vyložením schválenému </a:t>
              </a:r>
              <a:r>
                <a:rPr lang="cs-CZ" altLang="en-US" sz="650" b="1" dirty="0" smtClean="0">
                  <a:solidFill>
                    <a:srgbClr val="3B3A3D"/>
                  </a:solidFill>
                  <a:latin typeface="Calibri" panose="020F0502020204030204" pitchFamily="34" charset="0"/>
                </a:rPr>
                <a:t>příjemci.</a:t>
              </a:r>
              <a:endParaRPr lang="cs-CZ" altLang="en-US" sz="650" dirty="0">
                <a:solidFill>
                  <a:prstClr val="black"/>
                </a:solidFill>
              </a:endParaRPr>
            </a:p>
          </p:txBody>
        </p:sp>
        <p:sp>
          <p:nvSpPr>
            <p:cNvPr id="1134" name="Rectangle 116"/>
            <p:cNvSpPr>
              <a:spLocks noChangeArrowheads="1"/>
            </p:cNvSpPr>
            <p:nvPr/>
          </p:nvSpPr>
          <p:spPr bwMode="auto">
            <a:xfrm>
              <a:off x="5613" y="319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5" name="Rectangle 117"/>
            <p:cNvSpPr>
              <a:spLocks noChangeArrowheads="1"/>
            </p:cNvSpPr>
            <p:nvPr/>
          </p:nvSpPr>
          <p:spPr bwMode="auto">
            <a:xfrm>
              <a:off x="5495" y="325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6" name="Rectangle 118"/>
            <p:cNvSpPr>
              <a:spLocks noChangeArrowheads="1"/>
            </p:cNvSpPr>
            <p:nvPr/>
          </p:nvSpPr>
          <p:spPr bwMode="auto">
            <a:xfrm>
              <a:off x="5531" y="33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7" name="Rectangle 119"/>
            <p:cNvSpPr>
              <a:spLocks noChangeArrowheads="1"/>
            </p:cNvSpPr>
            <p:nvPr/>
          </p:nvSpPr>
          <p:spPr bwMode="auto">
            <a:xfrm>
              <a:off x="5573" y="336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8" name="Rectangle 120"/>
            <p:cNvSpPr>
              <a:spLocks noChangeArrowheads="1"/>
            </p:cNvSpPr>
            <p:nvPr/>
          </p:nvSpPr>
          <p:spPr bwMode="auto">
            <a:xfrm>
              <a:off x="6287" y="683"/>
              <a:ext cx="632" cy="402"/>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9" name="Rectangle 121"/>
            <p:cNvSpPr>
              <a:spLocks noChangeArrowheads="1"/>
            </p:cNvSpPr>
            <p:nvPr/>
          </p:nvSpPr>
          <p:spPr bwMode="auto">
            <a:xfrm>
              <a:off x="6287" y="683"/>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0" name="Rectangle 122"/>
            <p:cNvSpPr>
              <a:spLocks noChangeArrowheads="1"/>
            </p:cNvSpPr>
            <p:nvPr/>
          </p:nvSpPr>
          <p:spPr bwMode="auto">
            <a:xfrm>
              <a:off x="6342" y="767"/>
              <a:ext cx="69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Schválený příjemce/místo obdrží zboží a požádá o povolení k </a:t>
              </a:r>
              <a:r>
                <a:rPr lang="cs-CZ" altLang="en-US" sz="650" b="1" dirty="0" smtClean="0">
                  <a:solidFill>
                    <a:srgbClr val="000000"/>
                  </a:solidFill>
                  <a:latin typeface="Calibri" panose="020F0502020204030204" pitchFamily="34" charset="0"/>
                </a:rPr>
                <a:t>vyložení.</a:t>
              </a:r>
              <a:endParaRPr lang="cs-CZ" altLang="en-US" sz="650" dirty="0">
                <a:solidFill>
                  <a:prstClr val="black"/>
                </a:solidFill>
              </a:endParaRPr>
            </a:p>
          </p:txBody>
        </p:sp>
        <p:sp>
          <p:nvSpPr>
            <p:cNvPr id="1141" name="Rectangle 123"/>
            <p:cNvSpPr>
              <a:spLocks noChangeArrowheads="1"/>
            </p:cNvSpPr>
            <p:nvPr/>
          </p:nvSpPr>
          <p:spPr bwMode="auto">
            <a:xfrm>
              <a:off x="6378" y="7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2" name="Rectangle 124"/>
            <p:cNvSpPr>
              <a:spLocks noChangeArrowheads="1"/>
            </p:cNvSpPr>
            <p:nvPr/>
          </p:nvSpPr>
          <p:spPr bwMode="auto">
            <a:xfrm>
              <a:off x="6401" y="85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3" name="Rectangle 125"/>
            <p:cNvSpPr>
              <a:spLocks noChangeArrowheads="1"/>
            </p:cNvSpPr>
            <p:nvPr/>
          </p:nvSpPr>
          <p:spPr bwMode="auto">
            <a:xfrm>
              <a:off x="6365" y="91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4" name="Rectangle 126"/>
            <p:cNvSpPr>
              <a:spLocks noChangeArrowheads="1"/>
            </p:cNvSpPr>
            <p:nvPr/>
          </p:nvSpPr>
          <p:spPr bwMode="auto">
            <a:xfrm>
              <a:off x="6489" y="9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b="1" dirty="0">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9" name="Rectangle 131"/>
            <p:cNvSpPr>
              <a:spLocks noChangeArrowheads="1"/>
            </p:cNvSpPr>
            <p:nvPr/>
          </p:nvSpPr>
          <p:spPr bwMode="auto">
            <a:xfrm>
              <a:off x="1468" y="3460"/>
              <a:ext cx="47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NCTS automaticky ověří TAD, stanovený časový limit pro tranzit, zboží je propuštěno do </a:t>
              </a:r>
              <a:r>
                <a:rPr lang="cs-CZ" altLang="en-US" sz="650" b="1" dirty="0" smtClean="0">
                  <a:solidFill>
                    <a:srgbClr val="3B3A3D"/>
                  </a:solidFill>
                  <a:latin typeface="Calibri" panose="020F0502020204030204" pitchFamily="34" charset="0"/>
                </a:rPr>
                <a:t>tranzitu.</a:t>
              </a:r>
              <a:endParaRPr lang="cs-CZ" altLang="en-US" sz="650" dirty="0">
                <a:solidFill>
                  <a:prstClr val="black"/>
                </a:solidFill>
              </a:endParaRPr>
            </a:p>
          </p:txBody>
        </p:sp>
        <p:sp>
          <p:nvSpPr>
            <p:cNvPr id="1150" name="Rectangle 132"/>
            <p:cNvSpPr>
              <a:spLocks noChangeArrowheads="1"/>
            </p:cNvSpPr>
            <p:nvPr/>
          </p:nvSpPr>
          <p:spPr bwMode="auto">
            <a:xfrm>
              <a:off x="1531" y="34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1" name="Rectangle 133"/>
            <p:cNvSpPr>
              <a:spLocks noChangeArrowheads="1"/>
            </p:cNvSpPr>
            <p:nvPr/>
          </p:nvSpPr>
          <p:spPr bwMode="auto">
            <a:xfrm>
              <a:off x="1534" y="35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2" name="Rectangle 134"/>
            <p:cNvSpPr>
              <a:spLocks noChangeArrowheads="1"/>
            </p:cNvSpPr>
            <p:nvPr/>
          </p:nvSpPr>
          <p:spPr bwMode="auto">
            <a:xfrm>
              <a:off x="1527" y="359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3" name="Rectangle 135"/>
            <p:cNvSpPr>
              <a:spLocks noChangeArrowheads="1"/>
            </p:cNvSpPr>
            <p:nvPr/>
          </p:nvSpPr>
          <p:spPr bwMode="auto">
            <a:xfrm>
              <a:off x="1515" y="3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4" name="Rectangle 136"/>
            <p:cNvSpPr>
              <a:spLocks noChangeArrowheads="1"/>
            </p:cNvSpPr>
            <p:nvPr/>
          </p:nvSpPr>
          <p:spPr bwMode="auto">
            <a:xfrm>
              <a:off x="1571" y="3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5" name="Rectangle 137"/>
            <p:cNvSpPr>
              <a:spLocks noChangeArrowheads="1"/>
            </p:cNvSpPr>
            <p:nvPr/>
          </p:nvSpPr>
          <p:spPr bwMode="auto">
            <a:xfrm>
              <a:off x="1541" y="376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6" name="Rectangle 138"/>
            <p:cNvSpPr>
              <a:spLocks noChangeArrowheads="1"/>
            </p:cNvSpPr>
            <p:nvPr/>
          </p:nvSpPr>
          <p:spPr bwMode="auto">
            <a:xfrm>
              <a:off x="1611" y="38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59" name="Rectangle 141"/>
            <p:cNvSpPr>
              <a:spLocks noChangeArrowheads="1"/>
            </p:cNvSpPr>
            <p:nvPr/>
          </p:nvSpPr>
          <p:spPr bwMode="auto">
            <a:xfrm>
              <a:off x="2031" y="1495"/>
              <a:ext cx="4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Zboží propuštěno do tranzitního režimu, přepravce  zahájí tranzitní </a:t>
              </a:r>
              <a:r>
                <a:rPr lang="cs-CZ" altLang="en-US" sz="650" b="1" dirty="0" smtClean="0">
                  <a:solidFill>
                    <a:srgbClr val="FFFFFF"/>
                  </a:solidFill>
                  <a:latin typeface="Calibri" panose="020F0502020204030204" pitchFamily="34" charset="0"/>
                </a:rPr>
                <a:t>cestu.</a:t>
              </a:r>
              <a:endParaRPr lang="cs-CZ" altLang="en-US" sz="650" dirty="0">
                <a:solidFill>
                  <a:prstClr val="black"/>
                </a:solidFill>
              </a:endParaRPr>
            </a:p>
          </p:txBody>
        </p:sp>
        <p:sp>
          <p:nvSpPr>
            <p:cNvPr id="1160" name="Rectangle 142"/>
            <p:cNvSpPr>
              <a:spLocks noChangeArrowheads="1"/>
            </p:cNvSpPr>
            <p:nvPr/>
          </p:nvSpPr>
          <p:spPr bwMode="auto">
            <a:xfrm>
              <a:off x="2077"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1" name="Rectangle 143"/>
            <p:cNvSpPr>
              <a:spLocks noChangeArrowheads="1"/>
            </p:cNvSpPr>
            <p:nvPr/>
          </p:nvSpPr>
          <p:spPr bwMode="auto">
            <a:xfrm>
              <a:off x="2147" y="16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2" name="Rectangle 144"/>
            <p:cNvSpPr>
              <a:spLocks noChangeArrowheads="1"/>
            </p:cNvSpPr>
            <p:nvPr/>
          </p:nvSpPr>
          <p:spPr bwMode="auto">
            <a:xfrm>
              <a:off x="2146"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3" name="Rectangle 145"/>
            <p:cNvSpPr>
              <a:spLocks noChangeArrowheads="1"/>
            </p:cNvSpPr>
            <p:nvPr/>
          </p:nvSpPr>
          <p:spPr bwMode="auto">
            <a:xfrm>
              <a:off x="2092"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4" name="Rectangle 146"/>
            <p:cNvSpPr>
              <a:spLocks noChangeArrowheads="1"/>
            </p:cNvSpPr>
            <p:nvPr/>
          </p:nvSpPr>
          <p:spPr bwMode="auto">
            <a:xfrm>
              <a:off x="2057" y="179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66" name="Freeform 148"/>
            <p:cNvSpPr>
              <a:spLocks noEditPoints="1"/>
            </p:cNvSpPr>
            <p:nvPr/>
          </p:nvSpPr>
          <p:spPr bwMode="auto">
            <a:xfrm>
              <a:off x="4508" y="1658"/>
              <a:ext cx="362" cy="41"/>
            </a:xfrm>
            <a:custGeom>
              <a:avLst/>
              <a:gdLst>
                <a:gd name="T0" fmla="*/ 0 w 362"/>
                <a:gd name="T1" fmla="*/ 16 h 41"/>
                <a:gd name="T2" fmla="*/ 321 w 362"/>
                <a:gd name="T3" fmla="*/ 19 h 41"/>
                <a:gd name="T4" fmla="*/ 321 w 362"/>
                <a:gd name="T5" fmla="*/ 22 h 41"/>
                <a:gd name="T6" fmla="*/ 0 w 362"/>
                <a:gd name="T7" fmla="*/ 19 h 41"/>
                <a:gd name="T8" fmla="*/ 0 w 362"/>
                <a:gd name="T9" fmla="*/ 16 h 41"/>
                <a:gd name="T10" fmla="*/ 313 w 362"/>
                <a:gd name="T11" fmla="*/ 0 h 41"/>
                <a:gd name="T12" fmla="*/ 362 w 362"/>
                <a:gd name="T13" fmla="*/ 21 h 41"/>
                <a:gd name="T14" fmla="*/ 313 w 362"/>
                <a:gd name="T15" fmla="*/ 41 h 41"/>
                <a:gd name="T16" fmla="*/ 313 w 36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41">
                  <a:moveTo>
                    <a:pt x="0" y="16"/>
                  </a:moveTo>
                  <a:lnTo>
                    <a:pt x="321" y="19"/>
                  </a:lnTo>
                  <a:lnTo>
                    <a:pt x="321" y="22"/>
                  </a:lnTo>
                  <a:lnTo>
                    <a:pt x="0" y="19"/>
                  </a:lnTo>
                  <a:lnTo>
                    <a:pt x="0" y="16"/>
                  </a:lnTo>
                  <a:close/>
                  <a:moveTo>
                    <a:pt x="313" y="0"/>
                  </a:moveTo>
                  <a:lnTo>
                    <a:pt x="362" y="21"/>
                  </a:lnTo>
                  <a:lnTo>
                    <a:pt x="313" y="41"/>
                  </a:lnTo>
                  <a:lnTo>
                    <a:pt x="313"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b="1" dirty="0">
                <a:solidFill>
                  <a:prstClr val="black"/>
                </a:solidFill>
              </a:endParaRPr>
            </a:p>
          </p:txBody>
        </p:sp>
        <p:sp>
          <p:nvSpPr>
            <p:cNvPr id="1168" name="Freeform 150"/>
            <p:cNvSpPr>
              <a:spLocks noEditPoints="1"/>
            </p:cNvSpPr>
            <p:nvPr/>
          </p:nvSpPr>
          <p:spPr bwMode="auto">
            <a:xfrm>
              <a:off x="5274" y="1678"/>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69" name="Freeform 151"/>
            <p:cNvSpPr>
              <a:spLocks noEditPoints="1"/>
            </p:cNvSpPr>
            <p:nvPr/>
          </p:nvSpPr>
          <p:spPr bwMode="auto">
            <a:xfrm>
              <a:off x="1671" y="3872"/>
              <a:ext cx="3577" cy="212"/>
            </a:xfrm>
            <a:custGeom>
              <a:avLst/>
              <a:gdLst>
                <a:gd name="T0" fmla="*/ 23 w 3577"/>
                <a:gd name="T1" fmla="*/ 93 h 212"/>
                <a:gd name="T2" fmla="*/ 26 w 3577"/>
                <a:gd name="T3" fmla="*/ 126 h 212"/>
                <a:gd name="T4" fmla="*/ 23 w 3577"/>
                <a:gd name="T5" fmla="*/ 195 h 212"/>
                <a:gd name="T6" fmla="*/ 76 w 3577"/>
                <a:gd name="T7" fmla="*/ 209 h 212"/>
                <a:gd name="T8" fmla="*/ 116 w 3577"/>
                <a:gd name="T9" fmla="*/ 212 h 212"/>
                <a:gd name="T10" fmla="*/ 214 w 3577"/>
                <a:gd name="T11" fmla="*/ 212 h 212"/>
                <a:gd name="T12" fmla="*/ 254 w 3577"/>
                <a:gd name="T13" fmla="*/ 209 h 212"/>
                <a:gd name="T14" fmla="*/ 336 w 3577"/>
                <a:gd name="T15" fmla="*/ 212 h 212"/>
                <a:gd name="T16" fmla="*/ 407 w 3577"/>
                <a:gd name="T17" fmla="*/ 209 h 212"/>
                <a:gd name="T18" fmla="*/ 447 w 3577"/>
                <a:gd name="T19" fmla="*/ 212 h 212"/>
                <a:gd name="T20" fmla="*/ 545 w 3577"/>
                <a:gd name="T21" fmla="*/ 212 h 212"/>
                <a:gd name="T22" fmla="*/ 585 w 3577"/>
                <a:gd name="T23" fmla="*/ 209 h 212"/>
                <a:gd name="T24" fmla="*/ 667 w 3577"/>
                <a:gd name="T25" fmla="*/ 212 h 212"/>
                <a:gd name="T26" fmla="*/ 738 w 3577"/>
                <a:gd name="T27" fmla="*/ 209 h 212"/>
                <a:gd name="T28" fmla="*/ 778 w 3577"/>
                <a:gd name="T29" fmla="*/ 212 h 212"/>
                <a:gd name="T30" fmla="*/ 876 w 3577"/>
                <a:gd name="T31" fmla="*/ 212 h 212"/>
                <a:gd name="T32" fmla="*/ 915 w 3577"/>
                <a:gd name="T33" fmla="*/ 209 h 212"/>
                <a:gd name="T34" fmla="*/ 998 w 3577"/>
                <a:gd name="T35" fmla="*/ 212 h 212"/>
                <a:gd name="T36" fmla="*/ 1069 w 3577"/>
                <a:gd name="T37" fmla="*/ 209 h 212"/>
                <a:gd name="T38" fmla="*/ 1109 w 3577"/>
                <a:gd name="T39" fmla="*/ 212 h 212"/>
                <a:gd name="T40" fmla="*/ 1207 w 3577"/>
                <a:gd name="T41" fmla="*/ 212 h 212"/>
                <a:gd name="T42" fmla="*/ 1246 w 3577"/>
                <a:gd name="T43" fmla="*/ 209 h 212"/>
                <a:gd name="T44" fmla="*/ 1329 w 3577"/>
                <a:gd name="T45" fmla="*/ 212 h 212"/>
                <a:gd name="T46" fmla="*/ 1400 w 3577"/>
                <a:gd name="T47" fmla="*/ 209 h 212"/>
                <a:gd name="T48" fmla="*/ 1439 w 3577"/>
                <a:gd name="T49" fmla="*/ 212 h 212"/>
                <a:gd name="T50" fmla="*/ 1538 w 3577"/>
                <a:gd name="T51" fmla="*/ 212 h 212"/>
                <a:gd name="T52" fmla="*/ 1577 w 3577"/>
                <a:gd name="T53" fmla="*/ 209 h 212"/>
                <a:gd name="T54" fmla="*/ 1660 w 3577"/>
                <a:gd name="T55" fmla="*/ 212 h 212"/>
                <a:gd name="T56" fmla="*/ 1731 w 3577"/>
                <a:gd name="T57" fmla="*/ 209 h 212"/>
                <a:gd name="T58" fmla="*/ 1770 w 3577"/>
                <a:gd name="T59" fmla="*/ 212 h 212"/>
                <a:gd name="T60" fmla="*/ 1869 w 3577"/>
                <a:gd name="T61" fmla="*/ 212 h 212"/>
                <a:gd name="T62" fmla="*/ 1908 w 3577"/>
                <a:gd name="T63" fmla="*/ 209 h 212"/>
                <a:gd name="T64" fmla="*/ 1991 w 3577"/>
                <a:gd name="T65" fmla="*/ 212 h 212"/>
                <a:gd name="T66" fmla="*/ 2062 w 3577"/>
                <a:gd name="T67" fmla="*/ 209 h 212"/>
                <a:gd name="T68" fmla="*/ 2101 w 3577"/>
                <a:gd name="T69" fmla="*/ 212 h 212"/>
                <a:gd name="T70" fmla="*/ 2200 w 3577"/>
                <a:gd name="T71" fmla="*/ 212 h 212"/>
                <a:gd name="T72" fmla="*/ 2239 w 3577"/>
                <a:gd name="T73" fmla="*/ 209 h 212"/>
                <a:gd name="T74" fmla="*/ 2322 w 3577"/>
                <a:gd name="T75" fmla="*/ 212 h 212"/>
                <a:gd name="T76" fmla="*/ 2393 w 3577"/>
                <a:gd name="T77" fmla="*/ 209 h 212"/>
                <a:gd name="T78" fmla="*/ 2432 w 3577"/>
                <a:gd name="T79" fmla="*/ 212 h 212"/>
                <a:gd name="T80" fmla="*/ 2531 w 3577"/>
                <a:gd name="T81" fmla="*/ 212 h 212"/>
                <a:gd name="T82" fmla="*/ 2570 w 3577"/>
                <a:gd name="T83" fmla="*/ 209 h 212"/>
                <a:gd name="T84" fmla="*/ 2653 w 3577"/>
                <a:gd name="T85" fmla="*/ 212 h 212"/>
                <a:gd name="T86" fmla="*/ 2724 w 3577"/>
                <a:gd name="T87" fmla="*/ 209 h 212"/>
                <a:gd name="T88" fmla="*/ 2763 w 3577"/>
                <a:gd name="T89" fmla="*/ 212 h 212"/>
                <a:gd name="T90" fmla="*/ 2861 w 3577"/>
                <a:gd name="T91" fmla="*/ 212 h 212"/>
                <a:gd name="T92" fmla="*/ 2901 w 3577"/>
                <a:gd name="T93" fmla="*/ 209 h 212"/>
                <a:gd name="T94" fmla="*/ 2984 w 3577"/>
                <a:gd name="T95" fmla="*/ 212 h 212"/>
                <a:gd name="T96" fmla="*/ 3054 w 3577"/>
                <a:gd name="T97" fmla="*/ 209 h 212"/>
                <a:gd name="T98" fmla="*/ 3094 w 3577"/>
                <a:gd name="T99" fmla="*/ 212 h 212"/>
                <a:gd name="T100" fmla="*/ 3192 w 3577"/>
                <a:gd name="T101" fmla="*/ 212 h 212"/>
                <a:gd name="T102" fmla="*/ 3232 w 3577"/>
                <a:gd name="T103" fmla="*/ 209 h 212"/>
                <a:gd name="T104" fmla="*/ 3314 w 3577"/>
                <a:gd name="T105" fmla="*/ 212 h 212"/>
                <a:gd name="T106" fmla="*/ 3385 w 3577"/>
                <a:gd name="T107" fmla="*/ 209 h 212"/>
                <a:gd name="T108" fmla="*/ 3425 w 3577"/>
                <a:gd name="T109" fmla="*/ 212 h 212"/>
                <a:gd name="T110" fmla="*/ 3523 w 3577"/>
                <a:gd name="T111" fmla="*/ 212 h 212"/>
                <a:gd name="T112" fmla="*/ 3551 w 3577"/>
                <a:gd name="T113" fmla="*/ 202 h 212"/>
                <a:gd name="T114" fmla="*/ 3555 w 3577"/>
                <a:gd name="T115" fmla="*/ 133 h 212"/>
                <a:gd name="T116" fmla="*/ 3577 w 3577"/>
                <a:gd name="T11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7" h="212">
                  <a:moveTo>
                    <a:pt x="23" y="34"/>
                  </a:moveTo>
                  <a:lnTo>
                    <a:pt x="23" y="47"/>
                  </a:lnTo>
                  <a:lnTo>
                    <a:pt x="26" y="47"/>
                  </a:lnTo>
                  <a:lnTo>
                    <a:pt x="26" y="34"/>
                  </a:lnTo>
                  <a:lnTo>
                    <a:pt x="23" y="34"/>
                  </a:lnTo>
                  <a:close/>
                  <a:moveTo>
                    <a:pt x="23" y="57"/>
                  </a:moveTo>
                  <a:lnTo>
                    <a:pt x="23" y="70"/>
                  </a:lnTo>
                  <a:lnTo>
                    <a:pt x="26" y="70"/>
                  </a:lnTo>
                  <a:lnTo>
                    <a:pt x="26" y="57"/>
                  </a:lnTo>
                  <a:lnTo>
                    <a:pt x="23" y="57"/>
                  </a:lnTo>
                  <a:close/>
                  <a:moveTo>
                    <a:pt x="23" y="80"/>
                  </a:moveTo>
                  <a:lnTo>
                    <a:pt x="23" y="93"/>
                  </a:lnTo>
                  <a:lnTo>
                    <a:pt x="26" y="93"/>
                  </a:lnTo>
                  <a:lnTo>
                    <a:pt x="26" y="80"/>
                  </a:lnTo>
                  <a:lnTo>
                    <a:pt x="23" y="80"/>
                  </a:lnTo>
                  <a:close/>
                  <a:moveTo>
                    <a:pt x="23" y="103"/>
                  </a:moveTo>
                  <a:lnTo>
                    <a:pt x="23" y="116"/>
                  </a:lnTo>
                  <a:lnTo>
                    <a:pt x="26" y="116"/>
                  </a:lnTo>
                  <a:lnTo>
                    <a:pt x="26" y="103"/>
                  </a:lnTo>
                  <a:lnTo>
                    <a:pt x="23" y="103"/>
                  </a:lnTo>
                  <a:close/>
                  <a:moveTo>
                    <a:pt x="23" y="126"/>
                  </a:moveTo>
                  <a:lnTo>
                    <a:pt x="23" y="139"/>
                  </a:lnTo>
                  <a:lnTo>
                    <a:pt x="26" y="139"/>
                  </a:lnTo>
                  <a:lnTo>
                    <a:pt x="26" y="126"/>
                  </a:lnTo>
                  <a:lnTo>
                    <a:pt x="23" y="126"/>
                  </a:lnTo>
                  <a:close/>
                  <a:moveTo>
                    <a:pt x="23" y="149"/>
                  </a:moveTo>
                  <a:lnTo>
                    <a:pt x="23" y="162"/>
                  </a:lnTo>
                  <a:lnTo>
                    <a:pt x="26" y="162"/>
                  </a:lnTo>
                  <a:lnTo>
                    <a:pt x="26" y="149"/>
                  </a:lnTo>
                  <a:lnTo>
                    <a:pt x="23" y="149"/>
                  </a:lnTo>
                  <a:close/>
                  <a:moveTo>
                    <a:pt x="23" y="172"/>
                  </a:moveTo>
                  <a:lnTo>
                    <a:pt x="23" y="185"/>
                  </a:lnTo>
                  <a:lnTo>
                    <a:pt x="26" y="185"/>
                  </a:lnTo>
                  <a:lnTo>
                    <a:pt x="26" y="172"/>
                  </a:lnTo>
                  <a:lnTo>
                    <a:pt x="23" y="172"/>
                  </a:lnTo>
                  <a:close/>
                  <a:moveTo>
                    <a:pt x="23" y="195"/>
                  </a:moveTo>
                  <a:lnTo>
                    <a:pt x="23" y="208"/>
                  </a:lnTo>
                  <a:lnTo>
                    <a:pt x="26" y="208"/>
                  </a:lnTo>
                  <a:lnTo>
                    <a:pt x="26" y="195"/>
                  </a:lnTo>
                  <a:lnTo>
                    <a:pt x="23" y="195"/>
                  </a:lnTo>
                  <a:close/>
                  <a:moveTo>
                    <a:pt x="33" y="212"/>
                  </a:moveTo>
                  <a:lnTo>
                    <a:pt x="49" y="212"/>
                  </a:lnTo>
                  <a:lnTo>
                    <a:pt x="49" y="209"/>
                  </a:lnTo>
                  <a:lnTo>
                    <a:pt x="33" y="209"/>
                  </a:lnTo>
                  <a:lnTo>
                    <a:pt x="33" y="212"/>
                  </a:lnTo>
                  <a:close/>
                  <a:moveTo>
                    <a:pt x="61" y="212"/>
                  </a:moveTo>
                  <a:lnTo>
                    <a:pt x="76" y="212"/>
                  </a:lnTo>
                  <a:lnTo>
                    <a:pt x="76" y="209"/>
                  </a:lnTo>
                  <a:lnTo>
                    <a:pt x="61" y="209"/>
                  </a:lnTo>
                  <a:lnTo>
                    <a:pt x="61" y="212"/>
                  </a:lnTo>
                  <a:close/>
                  <a:moveTo>
                    <a:pt x="88" y="212"/>
                  </a:moveTo>
                  <a:lnTo>
                    <a:pt x="104" y="212"/>
                  </a:lnTo>
                  <a:lnTo>
                    <a:pt x="104" y="209"/>
                  </a:lnTo>
                  <a:lnTo>
                    <a:pt x="88" y="209"/>
                  </a:lnTo>
                  <a:lnTo>
                    <a:pt x="88" y="212"/>
                  </a:lnTo>
                  <a:close/>
                  <a:moveTo>
                    <a:pt x="116" y="212"/>
                  </a:moveTo>
                  <a:lnTo>
                    <a:pt x="132" y="212"/>
                  </a:lnTo>
                  <a:lnTo>
                    <a:pt x="132" y="209"/>
                  </a:lnTo>
                  <a:lnTo>
                    <a:pt x="116" y="209"/>
                  </a:lnTo>
                  <a:lnTo>
                    <a:pt x="116" y="212"/>
                  </a:lnTo>
                  <a:close/>
                  <a:moveTo>
                    <a:pt x="143" y="212"/>
                  </a:moveTo>
                  <a:lnTo>
                    <a:pt x="159" y="212"/>
                  </a:lnTo>
                  <a:lnTo>
                    <a:pt x="159" y="209"/>
                  </a:lnTo>
                  <a:lnTo>
                    <a:pt x="143" y="209"/>
                  </a:lnTo>
                  <a:lnTo>
                    <a:pt x="143" y="212"/>
                  </a:lnTo>
                  <a:close/>
                  <a:moveTo>
                    <a:pt x="171" y="212"/>
                  </a:moveTo>
                  <a:lnTo>
                    <a:pt x="187" y="212"/>
                  </a:lnTo>
                  <a:lnTo>
                    <a:pt x="187" y="209"/>
                  </a:lnTo>
                  <a:lnTo>
                    <a:pt x="171" y="209"/>
                  </a:lnTo>
                  <a:lnTo>
                    <a:pt x="171" y="212"/>
                  </a:lnTo>
                  <a:close/>
                  <a:moveTo>
                    <a:pt x="199" y="212"/>
                  </a:moveTo>
                  <a:lnTo>
                    <a:pt x="214" y="212"/>
                  </a:lnTo>
                  <a:lnTo>
                    <a:pt x="214" y="209"/>
                  </a:lnTo>
                  <a:lnTo>
                    <a:pt x="199" y="209"/>
                  </a:lnTo>
                  <a:lnTo>
                    <a:pt x="199" y="212"/>
                  </a:lnTo>
                  <a:close/>
                  <a:moveTo>
                    <a:pt x="226" y="212"/>
                  </a:moveTo>
                  <a:lnTo>
                    <a:pt x="242" y="212"/>
                  </a:lnTo>
                  <a:lnTo>
                    <a:pt x="242" y="209"/>
                  </a:lnTo>
                  <a:lnTo>
                    <a:pt x="226" y="209"/>
                  </a:lnTo>
                  <a:lnTo>
                    <a:pt x="226" y="212"/>
                  </a:lnTo>
                  <a:close/>
                  <a:moveTo>
                    <a:pt x="254" y="212"/>
                  </a:moveTo>
                  <a:lnTo>
                    <a:pt x="269" y="212"/>
                  </a:lnTo>
                  <a:lnTo>
                    <a:pt x="269" y="209"/>
                  </a:lnTo>
                  <a:lnTo>
                    <a:pt x="254" y="209"/>
                  </a:lnTo>
                  <a:lnTo>
                    <a:pt x="254" y="212"/>
                  </a:lnTo>
                  <a:close/>
                  <a:moveTo>
                    <a:pt x="281" y="212"/>
                  </a:moveTo>
                  <a:lnTo>
                    <a:pt x="297" y="212"/>
                  </a:lnTo>
                  <a:lnTo>
                    <a:pt x="297" y="209"/>
                  </a:lnTo>
                  <a:lnTo>
                    <a:pt x="281" y="209"/>
                  </a:lnTo>
                  <a:lnTo>
                    <a:pt x="281" y="212"/>
                  </a:lnTo>
                  <a:close/>
                  <a:moveTo>
                    <a:pt x="309" y="212"/>
                  </a:moveTo>
                  <a:lnTo>
                    <a:pt x="325" y="212"/>
                  </a:lnTo>
                  <a:lnTo>
                    <a:pt x="325" y="209"/>
                  </a:lnTo>
                  <a:lnTo>
                    <a:pt x="309" y="209"/>
                  </a:lnTo>
                  <a:lnTo>
                    <a:pt x="309" y="212"/>
                  </a:lnTo>
                  <a:close/>
                  <a:moveTo>
                    <a:pt x="336" y="212"/>
                  </a:moveTo>
                  <a:lnTo>
                    <a:pt x="352" y="212"/>
                  </a:lnTo>
                  <a:lnTo>
                    <a:pt x="352" y="209"/>
                  </a:lnTo>
                  <a:lnTo>
                    <a:pt x="336" y="209"/>
                  </a:lnTo>
                  <a:lnTo>
                    <a:pt x="336" y="212"/>
                  </a:lnTo>
                  <a:close/>
                  <a:moveTo>
                    <a:pt x="364" y="212"/>
                  </a:moveTo>
                  <a:lnTo>
                    <a:pt x="380" y="212"/>
                  </a:lnTo>
                  <a:lnTo>
                    <a:pt x="380" y="209"/>
                  </a:lnTo>
                  <a:lnTo>
                    <a:pt x="364" y="209"/>
                  </a:lnTo>
                  <a:lnTo>
                    <a:pt x="364" y="212"/>
                  </a:lnTo>
                  <a:close/>
                  <a:moveTo>
                    <a:pt x="392" y="212"/>
                  </a:moveTo>
                  <a:lnTo>
                    <a:pt x="407" y="212"/>
                  </a:lnTo>
                  <a:lnTo>
                    <a:pt x="407" y="209"/>
                  </a:lnTo>
                  <a:lnTo>
                    <a:pt x="392" y="209"/>
                  </a:lnTo>
                  <a:lnTo>
                    <a:pt x="392" y="212"/>
                  </a:lnTo>
                  <a:close/>
                  <a:moveTo>
                    <a:pt x="419" y="212"/>
                  </a:moveTo>
                  <a:lnTo>
                    <a:pt x="435" y="212"/>
                  </a:lnTo>
                  <a:lnTo>
                    <a:pt x="435" y="209"/>
                  </a:lnTo>
                  <a:lnTo>
                    <a:pt x="419" y="209"/>
                  </a:lnTo>
                  <a:lnTo>
                    <a:pt x="419" y="212"/>
                  </a:lnTo>
                  <a:close/>
                  <a:moveTo>
                    <a:pt x="447" y="212"/>
                  </a:moveTo>
                  <a:lnTo>
                    <a:pt x="462" y="212"/>
                  </a:lnTo>
                  <a:lnTo>
                    <a:pt x="462" y="209"/>
                  </a:lnTo>
                  <a:lnTo>
                    <a:pt x="447" y="209"/>
                  </a:lnTo>
                  <a:lnTo>
                    <a:pt x="447" y="212"/>
                  </a:lnTo>
                  <a:close/>
                  <a:moveTo>
                    <a:pt x="474" y="212"/>
                  </a:moveTo>
                  <a:lnTo>
                    <a:pt x="490" y="212"/>
                  </a:lnTo>
                  <a:lnTo>
                    <a:pt x="490" y="209"/>
                  </a:lnTo>
                  <a:lnTo>
                    <a:pt x="474" y="209"/>
                  </a:lnTo>
                  <a:lnTo>
                    <a:pt x="474" y="212"/>
                  </a:lnTo>
                  <a:close/>
                  <a:moveTo>
                    <a:pt x="502" y="212"/>
                  </a:moveTo>
                  <a:lnTo>
                    <a:pt x="518" y="212"/>
                  </a:lnTo>
                  <a:lnTo>
                    <a:pt x="518" y="209"/>
                  </a:lnTo>
                  <a:lnTo>
                    <a:pt x="502" y="209"/>
                  </a:lnTo>
                  <a:lnTo>
                    <a:pt x="502" y="212"/>
                  </a:lnTo>
                  <a:close/>
                  <a:moveTo>
                    <a:pt x="529" y="212"/>
                  </a:moveTo>
                  <a:lnTo>
                    <a:pt x="545" y="212"/>
                  </a:lnTo>
                  <a:lnTo>
                    <a:pt x="545" y="209"/>
                  </a:lnTo>
                  <a:lnTo>
                    <a:pt x="529" y="209"/>
                  </a:lnTo>
                  <a:lnTo>
                    <a:pt x="529" y="212"/>
                  </a:lnTo>
                  <a:close/>
                  <a:moveTo>
                    <a:pt x="557" y="212"/>
                  </a:moveTo>
                  <a:lnTo>
                    <a:pt x="573" y="212"/>
                  </a:lnTo>
                  <a:lnTo>
                    <a:pt x="573" y="209"/>
                  </a:lnTo>
                  <a:lnTo>
                    <a:pt x="557" y="209"/>
                  </a:lnTo>
                  <a:lnTo>
                    <a:pt x="557" y="212"/>
                  </a:lnTo>
                  <a:close/>
                  <a:moveTo>
                    <a:pt x="585" y="212"/>
                  </a:moveTo>
                  <a:lnTo>
                    <a:pt x="600" y="212"/>
                  </a:lnTo>
                  <a:lnTo>
                    <a:pt x="600" y="209"/>
                  </a:lnTo>
                  <a:lnTo>
                    <a:pt x="585" y="209"/>
                  </a:lnTo>
                  <a:lnTo>
                    <a:pt x="585" y="212"/>
                  </a:lnTo>
                  <a:close/>
                  <a:moveTo>
                    <a:pt x="612" y="212"/>
                  </a:moveTo>
                  <a:lnTo>
                    <a:pt x="628" y="212"/>
                  </a:lnTo>
                  <a:lnTo>
                    <a:pt x="628" y="209"/>
                  </a:lnTo>
                  <a:lnTo>
                    <a:pt x="612" y="209"/>
                  </a:lnTo>
                  <a:lnTo>
                    <a:pt x="612" y="212"/>
                  </a:lnTo>
                  <a:close/>
                  <a:moveTo>
                    <a:pt x="640" y="212"/>
                  </a:moveTo>
                  <a:lnTo>
                    <a:pt x="656" y="212"/>
                  </a:lnTo>
                  <a:lnTo>
                    <a:pt x="656" y="209"/>
                  </a:lnTo>
                  <a:lnTo>
                    <a:pt x="640" y="209"/>
                  </a:lnTo>
                  <a:lnTo>
                    <a:pt x="640" y="212"/>
                  </a:lnTo>
                  <a:close/>
                  <a:moveTo>
                    <a:pt x="667" y="212"/>
                  </a:moveTo>
                  <a:lnTo>
                    <a:pt x="683" y="212"/>
                  </a:lnTo>
                  <a:lnTo>
                    <a:pt x="683" y="209"/>
                  </a:lnTo>
                  <a:lnTo>
                    <a:pt x="667" y="209"/>
                  </a:lnTo>
                  <a:lnTo>
                    <a:pt x="667" y="212"/>
                  </a:lnTo>
                  <a:close/>
                  <a:moveTo>
                    <a:pt x="695" y="212"/>
                  </a:moveTo>
                  <a:lnTo>
                    <a:pt x="711" y="212"/>
                  </a:lnTo>
                  <a:lnTo>
                    <a:pt x="711" y="209"/>
                  </a:lnTo>
                  <a:lnTo>
                    <a:pt x="695" y="209"/>
                  </a:lnTo>
                  <a:lnTo>
                    <a:pt x="695" y="212"/>
                  </a:lnTo>
                  <a:close/>
                  <a:moveTo>
                    <a:pt x="722" y="212"/>
                  </a:moveTo>
                  <a:lnTo>
                    <a:pt x="738" y="212"/>
                  </a:lnTo>
                  <a:lnTo>
                    <a:pt x="738" y="209"/>
                  </a:lnTo>
                  <a:lnTo>
                    <a:pt x="722" y="209"/>
                  </a:lnTo>
                  <a:lnTo>
                    <a:pt x="722" y="212"/>
                  </a:lnTo>
                  <a:close/>
                  <a:moveTo>
                    <a:pt x="750" y="212"/>
                  </a:moveTo>
                  <a:lnTo>
                    <a:pt x="766" y="212"/>
                  </a:lnTo>
                  <a:lnTo>
                    <a:pt x="766" y="209"/>
                  </a:lnTo>
                  <a:lnTo>
                    <a:pt x="750" y="209"/>
                  </a:lnTo>
                  <a:lnTo>
                    <a:pt x="750" y="212"/>
                  </a:lnTo>
                  <a:close/>
                  <a:moveTo>
                    <a:pt x="778" y="212"/>
                  </a:moveTo>
                  <a:lnTo>
                    <a:pt x="793" y="212"/>
                  </a:lnTo>
                  <a:lnTo>
                    <a:pt x="793" y="209"/>
                  </a:lnTo>
                  <a:lnTo>
                    <a:pt x="778" y="209"/>
                  </a:lnTo>
                  <a:lnTo>
                    <a:pt x="778" y="212"/>
                  </a:lnTo>
                  <a:close/>
                  <a:moveTo>
                    <a:pt x="805" y="212"/>
                  </a:moveTo>
                  <a:lnTo>
                    <a:pt x="821" y="212"/>
                  </a:lnTo>
                  <a:lnTo>
                    <a:pt x="821" y="209"/>
                  </a:lnTo>
                  <a:lnTo>
                    <a:pt x="805" y="209"/>
                  </a:lnTo>
                  <a:lnTo>
                    <a:pt x="805" y="212"/>
                  </a:lnTo>
                  <a:close/>
                  <a:moveTo>
                    <a:pt x="833" y="212"/>
                  </a:moveTo>
                  <a:lnTo>
                    <a:pt x="849" y="212"/>
                  </a:lnTo>
                  <a:lnTo>
                    <a:pt x="849" y="209"/>
                  </a:lnTo>
                  <a:lnTo>
                    <a:pt x="833" y="209"/>
                  </a:lnTo>
                  <a:lnTo>
                    <a:pt x="833" y="212"/>
                  </a:lnTo>
                  <a:close/>
                  <a:moveTo>
                    <a:pt x="860" y="212"/>
                  </a:moveTo>
                  <a:lnTo>
                    <a:pt x="876" y="212"/>
                  </a:lnTo>
                  <a:lnTo>
                    <a:pt x="876" y="209"/>
                  </a:lnTo>
                  <a:lnTo>
                    <a:pt x="860" y="209"/>
                  </a:lnTo>
                  <a:lnTo>
                    <a:pt x="860" y="212"/>
                  </a:lnTo>
                  <a:close/>
                  <a:moveTo>
                    <a:pt x="888" y="212"/>
                  </a:moveTo>
                  <a:lnTo>
                    <a:pt x="904" y="212"/>
                  </a:lnTo>
                  <a:lnTo>
                    <a:pt x="904" y="209"/>
                  </a:lnTo>
                  <a:lnTo>
                    <a:pt x="888" y="209"/>
                  </a:lnTo>
                  <a:lnTo>
                    <a:pt x="888" y="212"/>
                  </a:lnTo>
                  <a:close/>
                  <a:moveTo>
                    <a:pt x="915" y="212"/>
                  </a:moveTo>
                  <a:lnTo>
                    <a:pt x="931" y="212"/>
                  </a:lnTo>
                  <a:lnTo>
                    <a:pt x="931" y="209"/>
                  </a:lnTo>
                  <a:lnTo>
                    <a:pt x="915" y="209"/>
                  </a:lnTo>
                  <a:lnTo>
                    <a:pt x="915" y="212"/>
                  </a:lnTo>
                  <a:close/>
                  <a:moveTo>
                    <a:pt x="943" y="212"/>
                  </a:moveTo>
                  <a:lnTo>
                    <a:pt x="959" y="212"/>
                  </a:lnTo>
                  <a:lnTo>
                    <a:pt x="959" y="209"/>
                  </a:lnTo>
                  <a:lnTo>
                    <a:pt x="943" y="209"/>
                  </a:lnTo>
                  <a:lnTo>
                    <a:pt x="943" y="212"/>
                  </a:lnTo>
                  <a:close/>
                  <a:moveTo>
                    <a:pt x="971" y="212"/>
                  </a:moveTo>
                  <a:lnTo>
                    <a:pt x="986" y="212"/>
                  </a:lnTo>
                  <a:lnTo>
                    <a:pt x="986" y="209"/>
                  </a:lnTo>
                  <a:lnTo>
                    <a:pt x="971" y="209"/>
                  </a:lnTo>
                  <a:lnTo>
                    <a:pt x="971" y="212"/>
                  </a:lnTo>
                  <a:close/>
                  <a:moveTo>
                    <a:pt x="998" y="212"/>
                  </a:moveTo>
                  <a:lnTo>
                    <a:pt x="1014" y="212"/>
                  </a:lnTo>
                  <a:lnTo>
                    <a:pt x="1014" y="209"/>
                  </a:lnTo>
                  <a:lnTo>
                    <a:pt x="998" y="209"/>
                  </a:lnTo>
                  <a:lnTo>
                    <a:pt x="998" y="212"/>
                  </a:lnTo>
                  <a:close/>
                  <a:moveTo>
                    <a:pt x="1026" y="212"/>
                  </a:moveTo>
                  <a:lnTo>
                    <a:pt x="1042" y="212"/>
                  </a:lnTo>
                  <a:lnTo>
                    <a:pt x="1042" y="209"/>
                  </a:lnTo>
                  <a:lnTo>
                    <a:pt x="1026" y="209"/>
                  </a:lnTo>
                  <a:lnTo>
                    <a:pt x="1026" y="212"/>
                  </a:lnTo>
                  <a:close/>
                  <a:moveTo>
                    <a:pt x="1053" y="212"/>
                  </a:moveTo>
                  <a:lnTo>
                    <a:pt x="1069" y="212"/>
                  </a:lnTo>
                  <a:lnTo>
                    <a:pt x="1069" y="209"/>
                  </a:lnTo>
                  <a:lnTo>
                    <a:pt x="1053" y="209"/>
                  </a:lnTo>
                  <a:lnTo>
                    <a:pt x="1053" y="212"/>
                  </a:lnTo>
                  <a:close/>
                  <a:moveTo>
                    <a:pt x="1081" y="212"/>
                  </a:moveTo>
                  <a:lnTo>
                    <a:pt x="1097" y="212"/>
                  </a:lnTo>
                  <a:lnTo>
                    <a:pt x="1097" y="209"/>
                  </a:lnTo>
                  <a:lnTo>
                    <a:pt x="1081" y="209"/>
                  </a:lnTo>
                  <a:lnTo>
                    <a:pt x="1081" y="212"/>
                  </a:lnTo>
                  <a:close/>
                  <a:moveTo>
                    <a:pt x="1109" y="212"/>
                  </a:moveTo>
                  <a:lnTo>
                    <a:pt x="1124" y="212"/>
                  </a:lnTo>
                  <a:lnTo>
                    <a:pt x="1124" y="209"/>
                  </a:lnTo>
                  <a:lnTo>
                    <a:pt x="1109" y="209"/>
                  </a:lnTo>
                  <a:lnTo>
                    <a:pt x="1109" y="212"/>
                  </a:lnTo>
                  <a:close/>
                  <a:moveTo>
                    <a:pt x="1136" y="212"/>
                  </a:moveTo>
                  <a:lnTo>
                    <a:pt x="1152" y="212"/>
                  </a:lnTo>
                  <a:lnTo>
                    <a:pt x="1152" y="209"/>
                  </a:lnTo>
                  <a:lnTo>
                    <a:pt x="1136" y="209"/>
                  </a:lnTo>
                  <a:lnTo>
                    <a:pt x="1136" y="212"/>
                  </a:lnTo>
                  <a:close/>
                  <a:moveTo>
                    <a:pt x="1164" y="212"/>
                  </a:moveTo>
                  <a:lnTo>
                    <a:pt x="1179" y="212"/>
                  </a:lnTo>
                  <a:lnTo>
                    <a:pt x="1179" y="209"/>
                  </a:lnTo>
                  <a:lnTo>
                    <a:pt x="1164" y="209"/>
                  </a:lnTo>
                  <a:lnTo>
                    <a:pt x="1164" y="212"/>
                  </a:lnTo>
                  <a:close/>
                  <a:moveTo>
                    <a:pt x="1191" y="212"/>
                  </a:moveTo>
                  <a:lnTo>
                    <a:pt x="1207" y="212"/>
                  </a:lnTo>
                  <a:lnTo>
                    <a:pt x="1207" y="209"/>
                  </a:lnTo>
                  <a:lnTo>
                    <a:pt x="1191" y="209"/>
                  </a:lnTo>
                  <a:lnTo>
                    <a:pt x="1191" y="212"/>
                  </a:lnTo>
                  <a:close/>
                  <a:moveTo>
                    <a:pt x="1219" y="212"/>
                  </a:moveTo>
                  <a:lnTo>
                    <a:pt x="1235" y="212"/>
                  </a:lnTo>
                  <a:lnTo>
                    <a:pt x="1235" y="209"/>
                  </a:lnTo>
                  <a:lnTo>
                    <a:pt x="1219" y="209"/>
                  </a:lnTo>
                  <a:lnTo>
                    <a:pt x="1219" y="212"/>
                  </a:lnTo>
                  <a:close/>
                  <a:moveTo>
                    <a:pt x="1246" y="212"/>
                  </a:moveTo>
                  <a:lnTo>
                    <a:pt x="1262" y="212"/>
                  </a:lnTo>
                  <a:lnTo>
                    <a:pt x="1262" y="209"/>
                  </a:lnTo>
                  <a:lnTo>
                    <a:pt x="1246" y="209"/>
                  </a:lnTo>
                  <a:lnTo>
                    <a:pt x="1246" y="212"/>
                  </a:lnTo>
                  <a:close/>
                  <a:moveTo>
                    <a:pt x="1274" y="212"/>
                  </a:moveTo>
                  <a:lnTo>
                    <a:pt x="1290" y="212"/>
                  </a:lnTo>
                  <a:lnTo>
                    <a:pt x="1290" y="209"/>
                  </a:lnTo>
                  <a:lnTo>
                    <a:pt x="1274" y="209"/>
                  </a:lnTo>
                  <a:lnTo>
                    <a:pt x="1274" y="212"/>
                  </a:lnTo>
                  <a:close/>
                  <a:moveTo>
                    <a:pt x="1302" y="212"/>
                  </a:moveTo>
                  <a:lnTo>
                    <a:pt x="1317" y="212"/>
                  </a:lnTo>
                  <a:lnTo>
                    <a:pt x="1317" y="209"/>
                  </a:lnTo>
                  <a:lnTo>
                    <a:pt x="1302" y="209"/>
                  </a:lnTo>
                  <a:lnTo>
                    <a:pt x="1302" y="212"/>
                  </a:lnTo>
                  <a:close/>
                  <a:moveTo>
                    <a:pt x="1329" y="212"/>
                  </a:moveTo>
                  <a:lnTo>
                    <a:pt x="1345" y="212"/>
                  </a:lnTo>
                  <a:lnTo>
                    <a:pt x="1345" y="209"/>
                  </a:lnTo>
                  <a:lnTo>
                    <a:pt x="1329" y="209"/>
                  </a:lnTo>
                  <a:lnTo>
                    <a:pt x="1329" y="212"/>
                  </a:lnTo>
                  <a:close/>
                  <a:moveTo>
                    <a:pt x="1357" y="212"/>
                  </a:moveTo>
                  <a:lnTo>
                    <a:pt x="1372" y="212"/>
                  </a:lnTo>
                  <a:lnTo>
                    <a:pt x="1372" y="209"/>
                  </a:lnTo>
                  <a:lnTo>
                    <a:pt x="1357" y="209"/>
                  </a:lnTo>
                  <a:lnTo>
                    <a:pt x="1357" y="212"/>
                  </a:lnTo>
                  <a:close/>
                  <a:moveTo>
                    <a:pt x="1384" y="212"/>
                  </a:moveTo>
                  <a:lnTo>
                    <a:pt x="1400" y="212"/>
                  </a:lnTo>
                  <a:lnTo>
                    <a:pt x="1400" y="209"/>
                  </a:lnTo>
                  <a:lnTo>
                    <a:pt x="1384" y="209"/>
                  </a:lnTo>
                  <a:lnTo>
                    <a:pt x="1384" y="212"/>
                  </a:lnTo>
                  <a:close/>
                  <a:moveTo>
                    <a:pt x="1412" y="212"/>
                  </a:moveTo>
                  <a:lnTo>
                    <a:pt x="1428" y="212"/>
                  </a:lnTo>
                  <a:lnTo>
                    <a:pt x="1428" y="209"/>
                  </a:lnTo>
                  <a:lnTo>
                    <a:pt x="1412" y="209"/>
                  </a:lnTo>
                  <a:lnTo>
                    <a:pt x="1412" y="212"/>
                  </a:lnTo>
                  <a:close/>
                  <a:moveTo>
                    <a:pt x="1439" y="212"/>
                  </a:moveTo>
                  <a:lnTo>
                    <a:pt x="1455" y="212"/>
                  </a:lnTo>
                  <a:lnTo>
                    <a:pt x="1455" y="209"/>
                  </a:lnTo>
                  <a:lnTo>
                    <a:pt x="1439" y="209"/>
                  </a:lnTo>
                  <a:lnTo>
                    <a:pt x="1439" y="212"/>
                  </a:lnTo>
                  <a:close/>
                  <a:moveTo>
                    <a:pt x="1467" y="212"/>
                  </a:moveTo>
                  <a:lnTo>
                    <a:pt x="1483" y="212"/>
                  </a:lnTo>
                  <a:lnTo>
                    <a:pt x="1483" y="209"/>
                  </a:lnTo>
                  <a:lnTo>
                    <a:pt x="1467" y="209"/>
                  </a:lnTo>
                  <a:lnTo>
                    <a:pt x="1467" y="212"/>
                  </a:lnTo>
                  <a:close/>
                  <a:moveTo>
                    <a:pt x="1495" y="212"/>
                  </a:moveTo>
                  <a:lnTo>
                    <a:pt x="1510" y="212"/>
                  </a:lnTo>
                  <a:lnTo>
                    <a:pt x="1510" y="209"/>
                  </a:lnTo>
                  <a:lnTo>
                    <a:pt x="1495" y="209"/>
                  </a:lnTo>
                  <a:lnTo>
                    <a:pt x="1495" y="212"/>
                  </a:lnTo>
                  <a:close/>
                  <a:moveTo>
                    <a:pt x="1522" y="212"/>
                  </a:moveTo>
                  <a:lnTo>
                    <a:pt x="1538" y="212"/>
                  </a:lnTo>
                  <a:lnTo>
                    <a:pt x="1538" y="209"/>
                  </a:lnTo>
                  <a:lnTo>
                    <a:pt x="1522" y="209"/>
                  </a:lnTo>
                  <a:lnTo>
                    <a:pt x="1522" y="212"/>
                  </a:lnTo>
                  <a:close/>
                  <a:moveTo>
                    <a:pt x="1550" y="212"/>
                  </a:moveTo>
                  <a:lnTo>
                    <a:pt x="1565" y="212"/>
                  </a:lnTo>
                  <a:lnTo>
                    <a:pt x="1565" y="209"/>
                  </a:lnTo>
                  <a:lnTo>
                    <a:pt x="1550" y="209"/>
                  </a:lnTo>
                  <a:lnTo>
                    <a:pt x="1550" y="212"/>
                  </a:lnTo>
                  <a:close/>
                  <a:moveTo>
                    <a:pt x="1577" y="212"/>
                  </a:moveTo>
                  <a:lnTo>
                    <a:pt x="1593" y="212"/>
                  </a:lnTo>
                  <a:lnTo>
                    <a:pt x="1593" y="209"/>
                  </a:lnTo>
                  <a:lnTo>
                    <a:pt x="1577" y="209"/>
                  </a:lnTo>
                  <a:lnTo>
                    <a:pt x="1577" y="212"/>
                  </a:lnTo>
                  <a:close/>
                  <a:moveTo>
                    <a:pt x="1605" y="212"/>
                  </a:moveTo>
                  <a:lnTo>
                    <a:pt x="1621" y="212"/>
                  </a:lnTo>
                  <a:lnTo>
                    <a:pt x="1621" y="209"/>
                  </a:lnTo>
                  <a:lnTo>
                    <a:pt x="1605" y="209"/>
                  </a:lnTo>
                  <a:lnTo>
                    <a:pt x="1605" y="212"/>
                  </a:lnTo>
                  <a:close/>
                  <a:moveTo>
                    <a:pt x="1632" y="212"/>
                  </a:moveTo>
                  <a:lnTo>
                    <a:pt x="1648" y="212"/>
                  </a:lnTo>
                  <a:lnTo>
                    <a:pt x="1648" y="209"/>
                  </a:lnTo>
                  <a:lnTo>
                    <a:pt x="1632" y="209"/>
                  </a:lnTo>
                  <a:lnTo>
                    <a:pt x="1632" y="212"/>
                  </a:lnTo>
                  <a:close/>
                  <a:moveTo>
                    <a:pt x="1660" y="212"/>
                  </a:moveTo>
                  <a:lnTo>
                    <a:pt x="1676" y="212"/>
                  </a:lnTo>
                  <a:lnTo>
                    <a:pt x="1676" y="209"/>
                  </a:lnTo>
                  <a:lnTo>
                    <a:pt x="1660" y="209"/>
                  </a:lnTo>
                  <a:lnTo>
                    <a:pt x="1660" y="212"/>
                  </a:lnTo>
                  <a:close/>
                  <a:moveTo>
                    <a:pt x="1688" y="212"/>
                  </a:moveTo>
                  <a:lnTo>
                    <a:pt x="1703" y="212"/>
                  </a:lnTo>
                  <a:lnTo>
                    <a:pt x="1703" y="209"/>
                  </a:lnTo>
                  <a:lnTo>
                    <a:pt x="1688" y="209"/>
                  </a:lnTo>
                  <a:lnTo>
                    <a:pt x="1688" y="212"/>
                  </a:lnTo>
                  <a:close/>
                  <a:moveTo>
                    <a:pt x="1715" y="212"/>
                  </a:moveTo>
                  <a:lnTo>
                    <a:pt x="1731" y="212"/>
                  </a:lnTo>
                  <a:lnTo>
                    <a:pt x="1731" y="209"/>
                  </a:lnTo>
                  <a:lnTo>
                    <a:pt x="1715" y="209"/>
                  </a:lnTo>
                  <a:lnTo>
                    <a:pt x="1715" y="212"/>
                  </a:lnTo>
                  <a:close/>
                  <a:moveTo>
                    <a:pt x="1743" y="212"/>
                  </a:moveTo>
                  <a:lnTo>
                    <a:pt x="1758" y="212"/>
                  </a:lnTo>
                  <a:lnTo>
                    <a:pt x="1758" y="209"/>
                  </a:lnTo>
                  <a:lnTo>
                    <a:pt x="1743" y="209"/>
                  </a:lnTo>
                  <a:lnTo>
                    <a:pt x="1743" y="212"/>
                  </a:lnTo>
                  <a:close/>
                  <a:moveTo>
                    <a:pt x="1770" y="212"/>
                  </a:moveTo>
                  <a:lnTo>
                    <a:pt x="1786" y="212"/>
                  </a:lnTo>
                  <a:lnTo>
                    <a:pt x="1786" y="209"/>
                  </a:lnTo>
                  <a:lnTo>
                    <a:pt x="1770" y="209"/>
                  </a:lnTo>
                  <a:lnTo>
                    <a:pt x="1770" y="212"/>
                  </a:lnTo>
                  <a:close/>
                  <a:moveTo>
                    <a:pt x="1798" y="212"/>
                  </a:moveTo>
                  <a:lnTo>
                    <a:pt x="1814" y="212"/>
                  </a:lnTo>
                  <a:lnTo>
                    <a:pt x="1814" y="209"/>
                  </a:lnTo>
                  <a:lnTo>
                    <a:pt x="1798" y="209"/>
                  </a:lnTo>
                  <a:lnTo>
                    <a:pt x="1798" y="212"/>
                  </a:lnTo>
                  <a:close/>
                  <a:moveTo>
                    <a:pt x="1825" y="212"/>
                  </a:moveTo>
                  <a:lnTo>
                    <a:pt x="1841" y="212"/>
                  </a:lnTo>
                  <a:lnTo>
                    <a:pt x="1841" y="209"/>
                  </a:lnTo>
                  <a:lnTo>
                    <a:pt x="1825" y="209"/>
                  </a:lnTo>
                  <a:lnTo>
                    <a:pt x="1825" y="212"/>
                  </a:lnTo>
                  <a:close/>
                  <a:moveTo>
                    <a:pt x="1853" y="212"/>
                  </a:moveTo>
                  <a:lnTo>
                    <a:pt x="1869" y="212"/>
                  </a:lnTo>
                  <a:lnTo>
                    <a:pt x="1869" y="209"/>
                  </a:lnTo>
                  <a:lnTo>
                    <a:pt x="1853" y="209"/>
                  </a:lnTo>
                  <a:lnTo>
                    <a:pt x="1853" y="212"/>
                  </a:lnTo>
                  <a:close/>
                  <a:moveTo>
                    <a:pt x="1881" y="212"/>
                  </a:moveTo>
                  <a:lnTo>
                    <a:pt x="1896" y="212"/>
                  </a:lnTo>
                  <a:lnTo>
                    <a:pt x="1896" y="209"/>
                  </a:lnTo>
                  <a:lnTo>
                    <a:pt x="1881" y="209"/>
                  </a:lnTo>
                  <a:lnTo>
                    <a:pt x="1881" y="212"/>
                  </a:lnTo>
                  <a:close/>
                  <a:moveTo>
                    <a:pt x="1908" y="212"/>
                  </a:moveTo>
                  <a:lnTo>
                    <a:pt x="1924" y="212"/>
                  </a:lnTo>
                  <a:lnTo>
                    <a:pt x="1924" y="209"/>
                  </a:lnTo>
                  <a:lnTo>
                    <a:pt x="1908" y="209"/>
                  </a:lnTo>
                  <a:lnTo>
                    <a:pt x="1908" y="212"/>
                  </a:lnTo>
                  <a:close/>
                  <a:moveTo>
                    <a:pt x="1936" y="212"/>
                  </a:moveTo>
                  <a:lnTo>
                    <a:pt x="1951" y="212"/>
                  </a:lnTo>
                  <a:lnTo>
                    <a:pt x="1951" y="209"/>
                  </a:lnTo>
                  <a:lnTo>
                    <a:pt x="1936" y="209"/>
                  </a:lnTo>
                  <a:lnTo>
                    <a:pt x="1936" y="212"/>
                  </a:lnTo>
                  <a:close/>
                  <a:moveTo>
                    <a:pt x="1963" y="212"/>
                  </a:moveTo>
                  <a:lnTo>
                    <a:pt x="1979" y="212"/>
                  </a:lnTo>
                  <a:lnTo>
                    <a:pt x="1979" y="209"/>
                  </a:lnTo>
                  <a:lnTo>
                    <a:pt x="1963" y="209"/>
                  </a:lnTo>
                  <a:lnTo>
                    <a:pt x="1963" y="212"/>
                  </a:lnTo>
                  <a:close/>
                  <a:moveTo>
                    <a:pt x="1991" y="212"/>
                  </a:moveTo>
                  <a:lnTo>
                    <a:pt x="2007" y="212"/>
                  </a:lnTo>
                  <a:lnTo>
                    <a:pt x="2007" y="209"/>
                  </a:lnTo>
                  <a:lnTo>
                    <a:pt x="1991" y="209"/>
                  </a:lnTo>
                  <a:lnTo>
                    <a:pt x="1991" y="212"/>
                  </a:lnTo>
                  <a:close/>
                  <a:moveTo>
                    <a:pt x="2018" y="212"/>
                  </a:moveTo>
                  <a:lnTo>
                    <a:pt x="2034" y="212"/>
                  </a:lnTo>
                  <a:lnTo>
                    <a:pt x="2034" y="209"/>
                  </a:lnTo>
                  <a:lnTo>
                    <a:pt x="2018" y="209"/>
                  </a:lnTo>
                  <a:lnTo>
                    <a:pt x="2018" y="212"/>
                  </a:lnTo>
                  <a:close/>
                  <a:moveTo>
                    <a:pt x="2046" y="212"/>
                  </a:moveTo>
                  <a:lnTo>
                    <a:pt x="2062" y="212"/>
                  </a:lnTo>
                  <a:lnTo>
                    <a:pt x="2062" y="209"/>
                  </a:lnTo>
                  <a:lnTo>
                    <a:pt x="2046" y="209"/>
                  </a:lnTo>
                  <a:lnTo>
                    <a:pt x="2046" y="212"/>
                  </a:lnTo>
                  <a:close/>
                  <a:moveTo>
                    <a:pt x="2074" y="212"/>
                  </a:moveTo>
                  <a:lnTo>
                    <a:pt x="2089" y="212"/>
                  </a:lnTo>
                  <a:lnTo>
                    <a:pt x="2089" y="209"/>
                  </a:lnTo>
                  <a:lnTo>
                    <a:pt x="2074" y="209"/>
                  </a:lnTo>
                  <a:lnTo>
                    <a:pt x="2074" y="212"/>
                  </a:lnTo>
                  <a:close/>
                  <a:moveTo>
                    <a:pt x="2101" y="212"/>
                  </a:moveTo>
                  <a:lnTo>
                    <a:pt x="2117" y="212"/>
                  </a:lnTo>
                  <a:lnTo>
                    <a:pt x="2117" y="209"/>
                  </a:lnTo>
                  <a:lnTo>
                    <a:pt x="2101" y="209"/>
                  </a:lnTo>
                  <a:lnTo>
                    <a:pt x="2101" y="212"/>
                  </a:lnTo>
                  <a:close/>
                  <a:moveTo>
                    <a:pt x="2129" y="212"/>
                  </a:moveTo>
                  <a:lnTo>
                    <a:pt x="2145" y="212"/>
                  </a:lnTo>
                  <a:lnTo>
                    <a:pt x="2145" y="209"/>
                  </a:lnTo>
                  <a:lnTo>
                    <a:pt x="2129" y="209"/>
                  </a:lnTo>
                  <a:lnTo>
                    <a:pt x="2129" y="212"/>
                  </a:lnTo>
                  <a:close/>
                  <a:moveTo>
                    <a:pt x="2156" y="212"/>
                  </a:moveTo>
                  <a:lnTo>
                    <a:pt x="2172" y="212"/>
                  </a:lnTo>
                  <a:lnTo>
                    <a:pt x="2172" y="209"/>
                  </a:lnTo>
                  <a:lnTo>
                    <a:pt x="2156" y="209"/>
                  </a:lnTo>
                  <a:lnTo>
                    <a:pt x="2156" y="212"/>
                  </a:lnTo>
                  <a:close/>
                  <a:moveTo>
                    <a:pt x="2184" y="212"/>
                  </a:moveTo>
                  <a:lnTo>
                    <a:pt x="2200" y="212"/>
                  </a:lnTo>
                  <a:lnTo>
                    <a:pt x="2200" y="209"/>
                  </a:lnTo>
                  <a:lnTo>
                    <a:pt x="2184" y="209"/>
                  </a:lnTo>
                  <a:lnTo>
                    <a:pt x="2184" y="212"/>
                  </a:lnTo>
                  <a:close/>
                  <a:moveTo>
                    <a:pt x="2211" y="212"/>
                  </a:moveTo>
                  <a:lnTo>
                    <a:pt x="2227" y="212"/>
                  </a:lnTo>
                  <a:lnTo>
                    <a:pt x="2227" y="209"/>
                  </a:lnTo>
                  <a:lnTo>
                    <a:pt x="2211" y="209"/>
                  </a:lnTo>
                  <a:lnTo>
                    <a:pt x="2211" y="212"/>
                  </a:lnTo>
                  <a:close/>
                  <a:moveTo>
                    <a:pt x="2239" y="212"/>
                  </a:moveTo>
                  <a:lnTo>
                    <a:pt x="2255" y="212"/>
                  </a:lnTo>
                  <a:lnTo>
                    <a:pt x="2255" y="209"/>
                  </a:lnTo>
                  <a:lnTo>
                    <a:pt x="2239" y="209"/>
                  </a:lnTo>
                  <a:lnTo>
                    <a:pt x="2239" y="212"/>
                  </a:lnTo>
                  <a:close/>
                  <a:moveTo>
                    <a:pt x="2267" y="212"/>
                  </a:moveTo>
                  <a:lnTo>
                    <a:pt x="2282" y="212"/>
                  </a:lnTo>
                  <a:lnTo>
                    <a:pt x="2282" y="209"/>
                  </a:lnTo>
                  <a:lnTo>
                    <a:pt x="2267" y="209"/>
                  </a:lnTo>
                  <a:lnTo>
                    <a:pt x="2267" y="212"/>
                  </a:lnTo>
                  <a:close/>
                  <a:moveTo>
                    <a:pt x="2294" y="212"/>
                  </a:moveTo>
                  <a:lnTo>
                    <a:pt x="2310" y="212"/>
                  </a:lnTo>
                  <a:lnTo>
                    <a:pt x="2310" y="209"/>
                  </a:lnTo>
                  <a:lnTo>
                    <a:pt x="2294" y="209"/>
                  </a:lnTo>
                  <a:lnTo>
                    <a:pt x="2294" y="212"/>
                  </a:lnTo>
                  <a:close/>
                  <a:moveTo>
                    <a:pt x="2322" y="212"/>
                  </a:moveTo>
                  <a:lnTo>
                    <a:pt x="2338" y="212"/>
                  </a:lnTo>
                  <a:lnTo>
                    <a:pt x="2338" y="209"/>
                  </a:lnTo>
                  <a:lnTo>
                    <a:pt x="2322" y="209"/>
                  </a:lnTo>
                  <a:lnTo>
                    <a:pt x="2322" y="212"/>
                  </a:lnTo>
                  <a:close/>
                  <a:moveTo>
                    <a:pt x="2349" y="212"/>
                  </a:moveTo>
                  <a:lnTo>
                    <a:pt x="2365" y="212"/>
                  </a:lnTo>
                  <a:lnTo>
                    <a:pt x="2365" y="209"/>
                  </a:lnTo>
                  <a:lnTo>
                    <a:pt x="2349" y="209"/>
                  </a:lnTo>
                  <a:lnTo>
                    <a:pt x="2349" y="212"/>
                  </a:lnTo>
                  <a:close/>
                  <a:moveTo>
                    <a:pt x="2377" y="212"/>
                  </a:moveTo>
                  <a:lnTo>
                    <a:pt x="2393" y="212"/>
                  </a:lnTo>
                  <a:lnTo>
                    <a:pt x="2393" y="209"/>
                  </a:lnTo>
                  <a:lnTo>
                    <a:pt x="2377" y="209"/>
                  </a:lnTo>
                  <a:lnTo>
                    <a:pt x="2377" y="212"/>
                  </a:lnTo>
                  <a:close/>
                  <a:moveTo>
                    <a:pt x="2405" y="212"/>
                  </a:moveTo>
                  <a:lnTo>
                    <a:pt x="2420" y="212"/>
                  </a:lnTo>
                  <a:lnTo>
                    <a:pt x="2420" y="209"/>
                  </a:lnTo>
                  <a:lnTo>
                    <a:pt x="2405" y="209"/>
                  </a:lnTo>
                  <a:lnTo>
                    <a:pt x="2405" y="212"/>
                  </a:lnTo>
                  <a:close/>
                  <a:moveTo>
                    <a:pt x="2432" y="212"/>
                  </a:moveTo>
                  <a:lnTo>
                    <a:pt x="2448" y="212"/>
                  </a:lnTo>
                  <a:lnTo>
                    <a:pt x="2448" y="209"/>
                  </a:lnTo>
                  <a:lnTo>
                    <a:pt x="2432" y="209"/>
                  </a:lnTo>
                  <a:lnTo>
                    <a:pt x="2432" y="212"/>
                  </a:lnTo>
                  <a:close/>
                  <a:moveTo>
                    <a:pt x="2460" y="212"/>
                  </a:moveTo>
                  <a:lnTo>
                    <a:pt x="2475" y="212"/>
                  </a:lnTo>
                  <a:lnTo>
                    <a:pt x="2475" y="209"/>
                  </a:lnTo>
                  <a:lnTo>
                    <a:pt x="2460" y="209"/>
                  </a:lnTo>
                  <a:lnTo>
                    <a:pt x="2460" y="212"/>
                  </a:lnTo>
                  <a:close/>
                  <a:moveTo>
                    <a:pt x="2487" y="212"/>
                  </a:moveTo>
                  <a:lnTo>
                    <a:pt x="2503" y="212"/>
                  </a:lnTo>
                  <a:lnTo>
                    <a:pt x="2503" y="209"/>
                  </a:lnTo>
                  <a:lnTo>
                    <a:pt x="2487" y="209"/>
                  </a:lnTo>
                  <a:lnTo>
                    <a:pt x="2487" y="212"/>
                  </a:lnTo>
                  <a:close/>
                  <a:moveTo>
                    <a:pt x="2515" y="212"/>
                  </a:moveTo>
                  <a:lnTo>
                    <a:pt x="2531" y="212"/>
                  </a:lnTo>
                  <a:lnTo>
                    <a:pt x="2531" y="209"/>
                  </a:lnTo>
                  <a:lnTo>
                    <a:pt x="2515" y="209"/>
                  </a:lnTo>
                  <a:lnTo>
                    <a:pt x="2515" y="212"/>
                  </a:lnTo>
                  <a:close/>
                  <a:moveTo>
                    <a:pt x="2542" y="212"/>
                  </a:moveTo>
                  <a:lnTo>
                    <a:pt x="2558" y="212"/>
                  </a:lnTo>
                  <a:lnTo>
                    <a:pt x="2558" y="209"/>
                  </a:lnTo>
                  <a:lnTo>
                    <a:pt x="2542" y="209"/>
                  </a:lnTo>
                  <a:lnTo>
                    <a:pt x="2542" y="212"/>
                  </a:lnTo>
                  <a:close/>
                  <a:moveTo>
                    <a:pt x="2570" y="212"/>
                  </a:moveTo>
                  <a:lnTo>
                    <a:pt x="2586" y="212"/>
                  </a:lnTo>
                  <a:lnTo>
                    <a:pt x="2586" y="209"/>
                  </a:lnTo>
                  <a:lnTo>
                    <a:pt x="2570" y="209"/>
                  </a:lnTo>
                  <a:lnTo>
                    <a:pt x="2570" y="212"/>
                  </a:lnTo>
                  <a:close/>
                  <a:moveTo>
                    <a:pt x="2598" y="212"/>
                  </a:moveTo>
                  <a:lnTo>
                    <a:pt x="2613" y="212"/>
                  </a:lnTo>
                  <a:lnTo>
                    <a:pt x="2613" y="209"/>
                  </a:lnTo>
                  <a:lnTo>
                    <a:pt x="2598" y="209"/>
                  </a:lnTo>
                  <a:lnTo>
                    <a:pt x="2598" y="212"/>
                  </a:lnTo>
                  <a:close/>
                  <a:moveTo>
                    <a:pt x="2625" y="212"/>
                  </a:moveTo>
                  <a:lnTo>
                    <a:pt x="2641" y="212"/>
                  </a:lnTo>
                  <a:lnTo>
                    <a:pt x="2641" y="209"/>
                  </a:lnTo>
                  <a:lnTo>
                    <a:pt x="2625" y="209"/>
                  </a:lnTo>
                  <a:lnTo>
                    <a:pt x="2625" y="212"/>
                  </a:lnTo>
                  <a:close/>
                  <a:moveTo>
                    <a:pt x="2653" y="212"/>
                  </a:moveTo>
                  <a:lnTo>
                    <a:pt x="2668" y="212"/>
                  </a:lnTo>
                  <a:lnTo>
                    <a:pt x="2668" y="209"/>
                  </a:lnTo>
                  <a:lnTo>
                    <a:pt x="2653" y="209"/>
                  </a:lnTo>
                  <a:lnTo>
                    <a:pt x="2653" y="212"/>
                  </a:lnTo>
                  <a:close/>
                  <a:moveTo>
                    <a:pt x="2680" y="212"/>
                  </a:moveTo>
                  <a:lnTo>
                    <a:pt x="2696" y="212"/>
                  </a:lnTo>
                  <a:lnTo>
                    <a:pt x="2696" y="209"/>
                  </a:lnTo>
                  <a:lnTo>
                    <a:pt x="2680" y="209"/>
                  </a:lnTo>
                  <a:lnTo>
                    <a:pt x="2680" y="212"/>
                  </a:lnTo>
                  <a:close/>
                  <a:moveTo>
                    <a:pt x="2708" y="212"/>
                  </a:moveTo>
                  <a:lnTo>
                    <a:pt x="2724" y="212"/>
                  </a:lnTo>
                  <a:lnTo>
                    <a:pt x="2724" y="209"/>
                  </a:lnTo>
                  <a:lnTo>
                    <a:pt x="2708" y="209"/>
                  </a:lnTo>
                  <a:lnTo>
                    <a:pt x="2708" y="212"/>
                  </a:lnTo>
                  <a:close/>
                  <a:moveTo>
                    <a:pt x="2735" y="212"/>
                  </a:moveTo>
                  <a:lnTo>
                    <a:pt x="2751" y="212"/>
                  </a:lnTo>
                  <a:lnTo>
                    <a:pt x="2751" y="209"/>
                  </a:lnTo>
                  <a:lnTo>
                    <a:pt x="2735" y="209"/>
                  </a:lnTo>
                  <a:lnTo>
                    <a:pt x="2735" y="212"/>
                  </a:lnTo>
                  <a:close/>
                  <a:moveTo>
                    <a:pt x="2763" y="212"/>
                  </a:moveTo>
                  <a:lnTo>
                    <a:pt x="2779" y="212"/>
                  </a:lnTo>
                  <a:lnTo>
                    <a:pt x="2779" y="209"/>
                  </a:lnTo>
                  <a:lnTo>
                    <a:pt x="2763" y="209"/>
                  </a:lnTo>
                  <a:lnTo>
                    <a:pt x="2763" y="212"/>
                  </a:lnTo>
                  <a:close/>
                  <a:moveTo>
                    <a:pt x="2791" y="212"/>
                  </a:moveTo>
                  <a:lnTo>
                    <a:pt x="2806" y="212"/>
                  </a:lnTo>
                  <a:lnTo>
                    <a:pt x="2806" y="209"/>
                  </a:lnTo>
                  <a:lnTo>
                    <a:pt x="2791" y="209"/>
                  </a:lnTo>
                  <a:lnTo>
                    <a:pt x="2791" y="212"/>
                  </a:lnTo>
                  <a:close/>
                  <a:moveTo>
                    <a:pt x="2818" y="212"/>
                  </a:moveTo>
                  <a:lnTo>
                    <a:pt x="2834" y="212"/>
                  </a:lnTo>
                  <a:lnTo>
                    <a:pt x="2834" y="209"/>
                  </a:lnTo>
                  <a:lnTo>
                    <a:pt x="2818" y="209"/>
                  </a:lnTo>
                  <a:lnTo>
                    <a:pt x="2818" y="212"/>
                  </a:lnTo>
                  <a:close/>
                  <a:moveTo>
                    <a:pt x="2846" y="212"/>
                  </a:moveTo>
                  <a:lnTo>
                    <a:pt x="2861" y="212"/>
                  </a:lnTo>
                  <a:lnTo>
                    <a:pt x="2861" y="209"/>
                  </a:lnTo>
                  <a:lnTo>
                    <a:pt x="2846" y="209"/>
                  </a:lnTo>
                  <a:lnTo>
                    <a:pt x="2846" y="212"/>
                  </a:lnTo>
                  <a:close/>
                  <a:moveTo>
                    <a:pt x="2873" y="212"/>
                  </a:moveTo>
                  <a:lnTo>
                    <a:pt x="2889" y="212"/>
                  </a:lnTo>
                  <a:lnTo>
                    <a:pt x="2889" y="209"/>
                  </a:lnTo>
                  <a:lnTo>
                    <a:pt x="2873" y="209"/>
                  </a:lnTo>
                  <a:lnTo>
                    <a:pt x="2873" y="212"/>
                  </a:lnTo>
                  <a:close/>
                  <a:moveTo>
                    <a:pt x="2901" y="212"/>
                  </a:moveTo>
                  <a:lnTo>
                    <a:pt x="2917" y="212"/>
                  </a:lnTo>
                  <a:lnTo>
                    <a:pt x="2917" y="209"/>
                  </a:lnTo>
                  <a:lnTo>
                    <a:pt x="2901" y="209"/>
                  </a:lnTo>
                  <a:lnTo>
                    <a:pt x="2901" y="212"/>
                  </a:lnTo>
                  <a:close/>
                  <a:moveTo>
                    <a:pt x="2928" y="212"/>
                  </a:moveTo>
                  <a:lnTo>
                    <a:pt x="2944" y="212"/>
                  </a:lnTo>
                  <a:lnTo>
                    <a:pt x="2944" y="209"/>
                  </a:lnTo>
                  <a:lnTo>
                    <a:pt x="2928" y="209"/>
                  </a:lnTo>
                  <a:lnTo>
                    <a:pt x="2928" y="212"/>
                  </a:lnTo>
                  <a:close/>
                  <a:moveTo>
                    <a:pt x="2956" y="212"/>
                  </a:moveTo>
                  <a:lnTo>
                    <a:pt x="2972" y="212"/>
                  </a:lnTo>
                  <a:lnTo>
                    <a:pt x="2972" y="209"/>
                  </a:lnTo>
                  <a:lnTo>
                    <a:pt x="2956" y="209"/>
                  </a:lnTo>
                  <a:lnTo>
                    <a:pt x="2956" y="212"/>
                  </a:lnTo>
                  <a:close/>
                  <a:moveTo>
                    <a:pt x="2984" y="212"/>
                  </a:moveTo>
                  <a:lnTo>
                    <a:pt x="2999" y="212"/>
                  </a:lnTo>
                  <a:lnTo>
                    <a:pt x="2999" y="209"/>
                  </a:lnTo>
                  <a:lnTo>
                    <a:pt x="2984" y="209"/>
                  </a:lnTo>
                  <a:lnTo>
                    <a:pt x="2984" y="212"/>
                  </a:lnTo>
                  <a:close/>
                  <a:moveTo>
                    <a:pt x="3011" y="212"/>
                  </a:moveTo>
                  <a:lnTo>
                    <a:pt x="3027" y="212"/>
                  </a:lnTo>
                  <a:lnTo>
                    <a:pt x="3027" y="209"/>
                  </a:lnTo>
                  <a:lnTo>
                    <a:pt x="3011" y="209"/>
                  </a:lnTo>
                  <a:lnTo>
                    <a:pt x="3011" y="212"/>
                  </a:lnTo>
                  <a:close/>
                  <a:moveTo>
                    <a:pt x="3039" y="212"/>
                  </a:moveTo>
                  <a:lnTo>
                    <a:pt x="3054" y="212"/>
                  </a:lnTo>
                  <a:lnTo>
                    <a:pt x="3054" y="209"/>
                  </a:lnTo>
                  <a:lnTo>
                    <a:pt x="3039" y="209"/>
                  </a:lnTo>
                  <a:lnTo>
                    <a:pt x="3039" y="212"/>
                  </a:lnTo>
                  <a:close/>
                  <a:moveTo>
                    <a:pt x="3066" y="212"/>
                  </a:moveTo>
                  <a:lnTo>
                    <a:pt x="3082" y="212"/>
                  </a:lnTo>
                  <a:lnTo>
                    <a:pt x="3082" y="209"/>
                  </a:lnTo>
                  <a:lnTo>
                    <a:pt x="3066" y="209"/>
                  </a:lnTo>
                  <a:lnTo>
                    <a:pt x="3066" y="212"/>
                  </a:lnTo>
                  <a:close/>
                  <a:moveTo>
                    <a:pt x="3094" y="212"/>
                  </a:moveTo>
                  <a:lnTo>
                    <a:pt x="3110" y="212"/>
                  </a:lnTo>
                  <a:lnTo>
                    <a:pt x="3110" y="209"/>
                  </a:lnTo>
                  <a:lnTo>
                    <a:pt x="3094" y="209"/>
                  </a:lnTo>
                  <a:lnTo>
                    <a:pt x="3094" y="212"/>
                  </a:lnTo>
                  <a:close/>
                  <a:moveTo>
                    <a:pt x="3121" y="212"/>
                  </a:moveTo>
                  <a:lnTo>
                    <a:pt x="3137" y="212"/>
                  </a:lnTo>
                  <a:lnTo>
                    <a:pt x="3137" y="209"/>
                  </a:lnTo>
                  <a:lnTo>
                    <a:pt x="3121" y="209"/>
                  </a:lnTo>
                  <a:lnTo>
                    <a:pt x="3121" y="212"/>
                  </a:lnTo>
                  <a:close/>
                  <a:moveTo>
                    <a:pt x="3149" y="212"/>
                  </a:moveTo>
                  <a:lnTo>
                    <a:pt x="3165" y="212"/>
                  </a:lnTo>
                  <a:lnTo>
                    <a:pt x="3165" y="209"/>
                  </a:lnTo>
                  <a:lnTo>
                    <a:pt x="3149" y="209"/>
                  </a:lnTo>
                  <a:lnTo>
                    <a:pt x="3149" y="212"/>
                  </a:lnTo>
                  <a:close/>
                  <a:moveTo>
                    <a:pt x="3177" y="212"/>
                  </a:moveTo>
                  <a:lnTo>
                    <a:pt x="3192" y="212"/>
                  </a:lnTo>
                  <a:lnTo>
                    <a:pt x="3192" y="209"/>
                  </a:lnTo>
                  <a:lnTo>
                    <a:pt x="3177" y="209"/>
                  </a:lnTo>
                  <a:lnTo>
                    <a:pt x="3177" y="212"/>
                  </a:lnTo>
                  <a:close/>
                  <a:moveTo>
                    <a:pt x="3204" y="212"/>
                  </a:moveTo>
                  <a:lnTo>
                    <a:pt x="3220" y="212"/>
                  </a:lnTo>
                  <a:lnTo>
                    <a:pt x="3220" y="209"/>
                  </a:lnTo>
                  <a:lnTo>
                    <a:pt x="3204" y="209"/>
                  </a:lnTo>
                  <a:lnTo>
                    <a:pt x="3204" y="212"/>
                  </a:lnTo>
                  <a:close/>
                  <a:moveTo>
                    <a:pt x="3232" y="212"/>
                  </a:moveTo>
                  <a:lnTo>
                    <a:pt x="3247" y="212"/>
                  </a:lnTo>
                  <a:lnTo>
                    <a:pt x="3247" y="209"/>
                  </a:lnTo>
                  <a:lnTo>
                    <a:pt x="3232" y="209"/>
                  </a:lnTo>
                  <a:lnTo>
                    <a:pt x="3232" y="212"/>
                  </a:lnTo>
                  <a:close/>
                  <a:moveTo>
                    <a:pt x="3259" y="212"/>
                  </a:moveTo>
                  <a:lnTo>
                    <a:pt x="3275" y="212"/>
                  </a:lnTo>
                  <a:lnTo>
                    <a:pt x="3275" y="209"/>
                  </a:lnTo>
                  <a:lnTo>
                    <a:pt x="3259" y="209"/>
                  </a:lnTo>
                  <a:lnTo>
                    <a:pt x="3259" y="212"/>
                  </a:lnTo>
                  <a:close/>
                  <a:moveTo>
                    <a:pt x="3287" y="212"/>
                  </a:moveTo>
                  <a:lnTo>
                    <a:pt x="3303" y="212"/>
                  </a:lnTo>
                  <a:lnTo>
                    <a:pt x="3303" y="209"/>
                  </a:lnTo>
                  <a:lnTo>
                    <a:pt x="3287" y="209"/>
                  </a:lnTo>
                  <a:lnTo>
                    <a:pt x="3287" y="212"/>
                  </a:lnTo>
                  <a:close/>
                  <a:moveTo>
                    <a:pt x="3314" y="212"/>
                  </a:moveTo>
                  <a:lnTo>
                    <a:pt x="3330" y="212"/>
                  </a:lnTo>
                  <a:lnTo>
                    <a:pt x="3330" y="209"/>
                  </a:lnTo>
                  <a:lnTo>
                    <a:pt x="3314" y="209"/>
                  </a:lnTo>
                  <a:lnTo>
                    <a:pt x="3314" y="212"/>
                  </a:lnTo>
                  <a:close/>
                  <a:moveTo>
                    <a:pt x="3342" y="212"/>
                  </a:moveTo>
                  <a:lnTo>
                    <a:pt x="3358" y="212"/>
                  </a:lnTo>
                  <a:lnTo>
                    <a:pt x="3358" y="209"/>
                  </a:lnTo>
                  <a:lnTo>
                    <a:pt x="3342" y="209"/>
                  </a:lnTo>
                  <a:lnTo>
                    <a:pt x="3342" y="212"/>
                  </a:lnTo>
                  <a:close/>
                  <a:moveTo>
                    <a:pt x="3370" y="212"/>
                  </a:moveTo>
                  <a:lnTo>
                    <a:pt x="3385" y="212"/>
                  </a:lnTo>
                  <a:lnTo>
                    <a:pt x="3385" y="209"/>
                  </a:lnTo>
                  <a:lnTo>
                    <a:pt x="3370" y="209"/>
                  </a:lnTo>
                  <a:lnTo>
                    <a:pt x="3370" y="212"/>
                  </a:lnTo>
                  <a:close/>
                  <a:moveTo>
                    <a:pt x="3397" y="212"/>
                  </a:moveTo>
                  <a:lnTo>
                    <a:pt x="3413" y="212"/>
                  </a:lnTo>
                  <a:lnTo>
                    <a:pt x="3413" y="209"/>
                  </a:lnTo>
                  <a:lnTo>
                    <a:pt x="3397" y="209"/>
                  </a:lnTo>
                  <a:lnTo>
                    <a:pt x="3397" y="212"/>
                  </a:lnTo>
                  <a:close/>
                  <a:moveTo>
                    <a:pt x="3425" y="212"/>
                  </a:moveTo>
                  <a:lnTo>
                    <a:pt x="3441" y="212"/>
                  </a:lnTo>
                  <a:lnTo>
                    <a:pt x="3441" y="209"/>
                  </a:lnTo>
                  <a:lnTo>
                    <a:pt x="3425" y="209"/>
                  </a:lnTo>
                  <a:lnTo>
                    <a:pt x="3425" y="212"/>
                  </a:lnTo>
                  <a:close/>
                  <a:moveTo>
                    <a:pt x="3452" y="212"/>
                  </a:moveTo>
                  <a:lnTo>
                    <a:pt x="3468" y="212"/>
                  </a:lnTo>
                  <a:lnTo>
                    <a:pt x="3468" y="209"/>
                  </a:lnTo>
                  <a:lnTo>
                    <a:pt x="3452" y="209"/>
                  </a:lnTo>
                  <a:lnTo>
                    <a:pt x="3452" y="212"/>
                  </a:lnTo>
                  <a:close/>
                  <a:moveTo>
                    <a:pt x="3480" y="212"/>
                  </a:moveTo>
                  <a:lnTo>
                    <a:pt x="3496" y="212"/>
                  </a:lnTo>
                  <a:lnTo>
                    <a:pt x="3496" y="209"/>
                  </a:lnTo>
                  <a:lnTo>
                    <a:pt x="3480" y="209"/>
                  </a:lnTo>
                  <a:lnTo>
                    <a:pt x="3480" y="212"/>
                  </a:lnTo>
                  <a:close/>
                  <a:moveTo>
                    <a:pt x="3507" y="212"/>
                  </a:moveTo>
                  <a:lnTo>
                    <a:pt x="3523" y="212"/>
                  </a:lnTo>
                  <a:lnTo>
                    <a:pt x="3523" y="209"/>
                  </a:lnTo>
                  <a:lnTo>
                    <a:pt x="3507" y="209"/>
                  </a:lnTo>
                  <a:lnTo>
                    <a:pt x="3507" y="212"/>
                  </a:lnTo>
                  <a:close/>
                  <a:moveTo>
                    <a:pt x="3535" y="212"/>
                  </a:moveTo>
                  <a:lnTo>
                    <a:pt x="3551" y="212"/>
                  </a:lnTo>
                  <a:lnTo>
                    <a:pt x="3551" y="209"/>
                  </a:lnTo>
                  <a:lnTo>
                    <a:pt x="3535" y="209"/>
                  </a:lnTo>
                  <a:lnTo>
                    <a:pt x="3535" y="212"/>
                  </a:lnTo>
                  <a:close/>
                  <a:moveTo>
                    <a:pt x="3555" y="202"/>
                  </a:moveTo>
                  <a:lnTo>
                    <a:pt x="3555" y="189"/>
                  </a:lnTo>
                  <a:lnTo>
                    <a:pt x="3551" y="189"/>
                  </a:lnTo>
                  <a:lnTo>
                    <a:pt x="3551" y="202"/>
                  </a:lnTo>
                  <a:lnTo>
                    <a:pt x="3555" y="202"/>
                  </a:lnTo>
                  <a:close/>
                  <a:moveTo>
                    <a:pt x="3555" y="179"/>
                  </a:moveTo>
                  <a:lnTo>
                    <a:pt x="3555" y="166"/>
                  </a:lnTo>
                  <a:lnTo>
                    <a:pt x="3551" y="166"/>
                  </a:lnTo>
                  <a:lnTo>
                    <a:pt x="3551" y="179"/>
                  </a:lnTo>
                  <a:lnTo>
                    <a:pt x="3555" y="179"/>
                  </a:lnTo>
                  <a:close/>
                  <a:moveTo>
                    <a:pt x="3555" y="156"/>
                  </a:moveTo>
                  <a:lnTo>
                    <a:pt x="3555" y="143"/>
                  </a:lnTo>
                  <a:lnTo>
                    <a:pt x="3551" y="143"/>
                  </a:lnTo>
                  <a:lnTo>
                    <a:pt x="3551" y="156"/>
                  </a:lnTo>
                  <a:lnTo>
                    <a:pt x="3555" y="156"/>
                  </a:lnTo>
                  <a:close/>
                  <a:moveTo>
                    <a:pt x="3555" y="133"/>
                  </a:moveTo>
                  <a:lnTo>
                    <a:pt x="3555" y="122"/>
                  </a:lnTo>
                  <a:lnTo>
                    <a:pt x="3551" y="122"/>
                  </a:lnTo>
                  <a:lnTo>
                    <a:pt x="3551" y="133"/>
                  </a:lnTo>
                  <a:lnTo>
                    <a:pt x="3555" y="133"/>
                  </a:lnTo>
                  <a:close/>
                  <a:moveTo>
                    <a:pt x="49" y="41"/>
                  </a:moveTo>
                  <a:lnTo>
                    <a:pt x="24" y="0"/>
                  </a:lnTo>
                  <a:lnTo>
                    <a:pt x="0" y="41"/>
                  </a:lnTo>
                  <a:lnTo>
                    <a:pt x="49" y="41"/>
                  </a:lnTo>
                  <a:close/>
                  <a:moveTo>
                    <a:pt x="3577" y="128"/>
                  </a:moveTo>
                  <a:lnTo>
                    <a:pt x="3553" y="87"/>
                  </a:lnTo>
                  <a:lnTo>
                    <a:pt x="3528" y="128"/>
                  </a:lnTo>
                  <a:lnTo>
                    <a:pt x="3577" y="12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70" name="Freeform 152"/>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71" name="Freeform 153"/>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72" name="Rectangle 154"/>
            <p:cNvSpPr>
              <a:spLocks noChangeArrowheads="1"/>
            </p:cNvSpPr>
            <p:nvPr/>
          </p:nvSpPr>
          <p:spPr bwMode="auto">
            <a:xfrm>
              <a:off x="6562" y="3159"/>
              <a:ext cx="7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Než může být tranzit uzavřen, musí být zboží zadáno do jiného  celního </a:t>
              </a:r>
              <a:r>
                <a:rPr lang="cs-CZ" altLang="en-US" sz="650" b="1" dirty="0" smtClean="0">
                  <a:solidFill>
                    <a:srgbClr val="FFFFFF"/>
                  </a:solidFill>
                  <a:latin typeface="Calibri" panose="020F0502020204030204" pitchFamily="34" charset="0"/>
                </a:rPr>
                <a:t>režimu.</a:t>
              </a:r>
              <a:endParaRPr lang="cs-CZ" altLang="en-US" sz="650" dirty="0">
                <a:solidFill>
                  <a:prstClr val="black"/>
                </a:solidFill>
              </a:endParaRPr>
            </a:p>
          </p:txBody>
        </p:sp>
        <p:sp>
          <p:nvSpPr>
            <p:cNvPr id="1173" name="Rectangle 155"/>
            <p:cNvSpPr>
              <a:spLocks noChangeArrowheads="1"/>
            </p:cNvSpPr>
            <p:nvPr/>
          </p:nvSpPr>
          <p:spPr bwMode="auto">
            <a:xfrm>
              <a:off x="6650" y="322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74" name="Rectangle 156"/>
            <p:cNvSpPr>
              <a:spLocks noChangeArrowheads="1"/>
            </p:cNvSpPr>
            <p:nvPr/>
          </p:nvSpPr>
          <p:spPr bwMode="auto">
            <a:xfrm>
              <a:off x="6638" y="328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75" name="Rectangle 157"/>
            <p:cNvSpPr>
              <a:spLocks noChangeArrowheads="1"/>
            </p:cNvSpPr>
            <p:nvPr/>
          </p:nvSpPr>
          <p:spPr bwMode="auto">
            <a:xfrm>
              <a:off x="6708" y="334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76" name="Freeform 158"/>
            <p:cNvSpPr>
              <a:spLocks noEditPoints="1"/>
            </p:cNvSpPr>
            <p:nvPr/>
          </p:nvSpPr>
          <p:spPr bwMode="auto">
            <a:xfrm>
              <a:off x="5688" y="108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6724" y="1906"/>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0" name="Rectangle 163"/>
            <p:cNvSpPr>
              <a:spLocks noChangeArrowheads="1"/>
            </p:cNvSpPr>
            <p:nvPr/>
          </p:nvSpPr>
          <p:spPr bwMode="auto">
            <a:xfrm>
              <a:off x="6724" y="1906"/>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1" name="Rectangle 164"/>
            <p:cNvSpPr>
              <a:spLocks noChangeArrowheads="1"/>
            </p:cNvSpPr>
            <p:nvPr/>
          </p:nvSpPr>
          <p:spPr bwMode="auto">
            <a:xfrm>
              <a:off x="6763" y="1908"/>
              <a:ext cx="52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Přepravce pokračuje v tranzitní </a:t>
              </a:r>
              <a:r>
                <a:rPr lang="cs-CZ" altLang="en-US" sz="650" b="1" dirty="0" smtClean="0">
                  <a:solidFill>
                    <a:srgbClr val="FFFFFF"/>
                  </a:solidFill>
                  <a:latin typeface="Calibri" panose="020F0502020204030204" pitchFamily="34" charset="0"/>
                </a:rPr>
                <a:t>cestě.</a:t>
              </a:r>
              <a:endParaRPr lang="cs-CZ" altLang="en-US" sz="650" dirty="0">
                <a:solidFill>
                  <a:prstClr val="black"/>
                </a:solidFill>
              </a:endParaRPr>
            </a:p>
          </p:txBody>
        </p:sp>
        <p:sp>
          <p:nvSpPr>
            <p:cNvPr id="1182" name="Rectangle 165"/>
            <p:cNvSpPr>
              <a:spLocks noChangeArrowheads="1"/>
            </p:cNvSpPr>
            <p:nvPr/>
          </p:nvSpPr>
          <p:spPr bwMode="auto">
            <a:xfrm>
              <a:off x="6878" y="19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800" dirty="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6" name="Rectangle 168"/>
            <p:cNvSpPr>
              <a:spLocks noChangeArrowheads="1"/>
            </p:cNvSpPr>
            <p:nvPr/>
          </p:nvSpPr>
          <p:spPr bwMode="auto">
            <a:xfrm>
              <a:off x="1337" y="353"/>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900" dirty="0">
                <a:solidFill>
                  <a:prstClr val="black"/>
                </a:solidFill>
              </a:endParaRPr>
            </a:p>
          </p:txBody>
        </p:sp>
        <p:sp>
          <p:nvSpPr>
            <p:cNvPr id="1187" name="Rectangle 169"/>
            <p:cNvSpPr>
              <a:spLocks noChangeArrowheads="1"/>
            </p:cNvSpPr>
            <p:nvPr/>
          </p:nvSpPr>
          <p:spPr bwMode="auto">
            <a:xfrm>
              <a:off x="1461" y="35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88" name="Rectangle 170"/>
            <p:cNvSpPr>
              <a:spLocks noChangeArrowheads="1"/>
            </p:cNvSpPr>
            <p:nvPr/>
          </p:nvSpPr>
          <p:spPr bwMode="auto">
            <a:xfrm>
              <a:off x="1489" y="353"/>
              <a:ext cx="4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900" dirty="0">
                  <a:solidFill>
                    <a:srgbClr val="FFFFFF"/>
                  </a:solidFill>
                  <a:latin typeface="Calibri" panose="020F0502020204030204" pitchFamily="34" charset="0"/>
                </a:rPr>
                <a:t>Před odesláním</a:t>
              </a:r>
              <a:endParaRPr lang="cs-CZ" altLang="en-US" sz="900" dirty="0">
                <a:solidFill>
                  <a:prstClr val="black"/>
                </a:solidFill>
              </a:endParaRPr>
            </a:p>
          </p:txBody>
        </p:sp>
        <p:sp>
          <p:nvSpPr>
            <p:cNvPr id="1189" name="Freeform 171"/>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800" dirty="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91" name="Rectangle 173"/>
            <p:cNvSpPr>
              <a:spLocks noChangeArrowheads="1"/>
            </p:cNvSpPr>
            <p:nvPr/>
          </p:nvSpPr>
          <p:spPr bwMode="auto">
            <a:xfrm>
              <a:off x="2650" y="342"/>
              <a:ext cx="4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800" dirty="0">
                  <a:solidFill>
                    <a:srgbClr val="FFFFFF"/>
                  </a:solidFill>
                  <a:latin typeface="Calibri" panose="020F0502020204030204" pitchFamily="34" charset="0"/>
                </a:rPr>
                <a:t>V místě odbavení</a:t>
              </a:r>
            </a:p>
            <a:p>
              <a:r>
                <a:rPr lang="cs-CZ" altLang="en-US" sz="800" dirty="0">
                  <a:solidFill>
                    <a:srgbClr val="FFFFFF"/>
                  </a:solidFill>
                  <a:latin typeface="Calibri" panose="020F0502020204030204" pitchFamily="34" charset="0"/>
                </a:rPr>
                <a:t>Přístavu v EU</a:t>
              </a:r>
              <a:endParaRPr lang="cs-CZ" altLang="en-US" sz="800" dirty="0">
                <a:solidFill>
                  <a:prstClr val="black"/>
                </a:solidFill>
              </a:endParaRPr>
            </a:p>
          </p:txBody>
        </p:sp>
        <p:sp>
          <p:nvSpPr>
            <p:cNvPr id="1192" name="Rectangle 174"/>
            <p:cNvSpPr>
              <a:spLocks noChangeArrowheads="1"/>
            </p:cNvSpPr>
            <p:nvPr/>
          </p:nvSpPr>
          <p:spPr bwMode="auto">
            <a:xfrm>
              <a:off x="3092"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3" name="Rectangle 175"/>
            <p:cNvSpPr>
              <a:spLocks noChangeArrowheads="1"/>
            </p:cNvSpPr>
            <p:nvPr/>
          </p:nvSpPr>
          <p:spPr bwMode="auto">
            <a:xfrm>
              <a:off x="3113"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4" name="Rectangle 176"/>
            <p:cNvSpPr>
              <a:spLocks noChangeArrowheads="1"/>
            </p:cNvSpPr>
            <p:nvPr/>
          </p:nvSpPr>
          <p:spPr bwMode="auto">
            <a:xfrm>
              <a:off x="2836" y="406"/>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5" name="Rectangle 177"/>
            <p:cNvSpPr>
              <a:spLocks noChangeArrowheads="1"/>
            </p:cNvSpPr>
            <p:nvPr/>
          </p:nvSpPr>
          <p:spPr bwMode="auto">
            <a:xfrm>
              <a:off x="2551" y="1444"/>
              <a:ext cx="327"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96" name="Rectangle 178"/>
            <p:cNvSpPr>
              <a:spLocks noChangeArrowheads="1"/>
            </p:cNvSpPr>
            <p:nvPr/>
          </p:nvSpPr>
          <p:spPr bwMode="auto">
            <a:xfrm>
              <a:off x="2551" y="1444"/>
              <a:ext cx="327"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97" name="Rectangle 179"/>
            <p:cNvSpPr>
              <a:spLocks noChangeArrowheads="1"/>
            </p:cNvSpPr>
            <p:nvPr/>
          </p:nvSpPr>
          <p:spPr bwMode="auto">
            <a:xfrm>
              <a:off x="2573" y="1538"/>
              <a:ext cx="30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Odbaví se k nalodění v přístavu v </a:t>
              </a:r>
              <a:r>
                <a:rPr lang="cs-CZ" altLang="en-US" sz="650" b="1" dirty="0" smtClean="0">
                  <a:solidFill>
                    <a:srgbClr val="FFFFFF"/>
                  </a:solidFill>
                  <a:latin typeface="Calibri" panose="020F0502020204030204" pitchFamily="34" charset="0"/>
                </a:rPr>
                <a:t>EU.</a:t>
              </a:r>
              <a:endParaRPr lang="cs-CZ" altLang="en-US" sz="650" dirty="0">
                <a:solidFill>
                  <a:prstClr val="black"/>
                </a:solidFill>
              </a:endParaRPr>
            </a:p>
          </p:txBody>
        </p:sp>
        <p:sp>
          <p:nvSpPr>
            <p:cNvPr id="1198" name="Rectangle 180"/>
            <p:cNvSpPr>
              <a:spLocks noChangeArrowheads="1"/>
            </p:cNvSpPr>
            <p:nvPr/>
          </p:nvSpPr>
          <p:spPr bwMode="auto">
            <a:xfrm>
              <a:off x="2652"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99" name="Rectangle 181"/>
            <p:cNvSpPr>
              <a:spLocks noChangeArrowheads="1"/>
            </p:cNvSpPr>
            <p:nvPr/>
          </p:nvSpPr>
          <p:spPr bwMode="auto">
            <a:xfrm>
              <a:off x="2622"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0" name="Rectangle 182"/>
            <p:cNvSpPr>
              <a:spLocks noChangeArrowheads="1"/>
            </p:cNvSpPr>
            <p:nvPr/>
          </p:nvSpPr>
          <p:spPr bwMode="auto">
            <a:xfrm>
              <a:off x="2631" y="1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1" name="Rectangle 183"/>
            <p:cNvSpPr>
              <a:spLocks noChangeArrowheads="1"/>
            </p:cNvSpPr>
            <p:nvPr/>
          </p:nvSpPr>
          <p:spPr bwMode="auto">
            <a:xfrm>
              <a:off x="2694" y="170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2" name="Rectangle 184"/>
            <p:cNvSpPr>
              <a:spLocks noChangeArrowheads="1"/>
            </p:cNvSpPr>
            <p:nvPr/>
          </p:nvSpPr>
          <p:spPr bwMode="auto">
            <a:xfrm>
              <a:off x="2657" y="17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3" name="Rectangle 185"/>
            <p:cNvSpPr>
              <a:spLocks noChangeArrowheads="1"/>
            </p:cNvSpPr>
            <p:nvPr/>
          </p:nvSpPr>
          <p:spPr bwMode="auto">
            <a:xfrm>
              <a:off x="2758" y="17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05" name="Rectangle 189"/>
            <p:cNvSpPr>
              <a:spLocks noChangeArrowheads="1"/>
            </p:cNvSpPr>
            <p:nvPr/>
          </p:nvSpPr>
          <p:spPr bwMode="auto">
            <a:xfrm>
              <a:off x="3487" y="1444"/>
              <a:ext cx="400"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06" name="Rectangle 190"/>
            <p:cNvSpPr>
              <a:spLocks noChangeArrowheads="1"/>
            </p:cNvSpPr>
            <p:nvPr/>
          </p:nvSpPr>
          <p:spPr bwMode="auto">
            <a:xfrm>
              <a:off x="3487" y="1444"/>
              <a:ext cx="400"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07" name="Rectangle 191"/>
            <p:cNvSpPr>
              <a:spLocks noChangeArrowheads="1"/>
            </p:cNvSpPr>
            <p:nvPr/>
          </p:nvSpPr>
          <p:spPr bwMode="auto">
            <a:xfrm>
              <a:off x="3573"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8" name="Rectangle 192"/>
            <p:cNvSpPr>
              <a:spLocks noChangeArrowheads="1"/>
            </p:cNvSpPr>
            <p:nvPr/>
          </p:nvSpPr>
          <p:spPr bwMode="auto">
            <a:xfrm>
              <a:off x="3585"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9" name="Rectangle 193"/>
            <p:cNvSpPr>
              <a:spLocks noChangeArrowheads="1"/>
            </p:cNvSpPr>
            <p:nvPr/>
          </p:nvSpPr>
          <p:spPr bwMode="auto">
            <a:xfrm>
              <a:off x="3549" y="1574"/>
              <a:ext cx="29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Dorazí do úřadu </a:t>
              </a:r>
              <a:r>
                <a:rPr lang="cs-CZ" altLang="en-US" sz="650" b="1" dirty="0" smtClean="0">
                  <a:solidFill>
                    <a:srgbClr val="FFFFFF"/>
                  </a:solidFill>
                  <a:latin typeface="Calibri" panose="020F0502020204030204" pitchFamily="34" charset="0"/>
                </a:rPr>
                <a:t>tranzitu.</a:t>
              </a:r>
              <a:endParaRPr lang="cs-CZ" altLang="en-US" sz="650" dirty="0">
                <a:solidFill>
                  <a:prstClr val="black"/>
                </a:solidFill>
              </a:endParaRPr>
            </a:p>
          </p:txBody>
        </p:sp>
        <p:sp>
          <p:nvSpPr>
            <p:cNvPr id="1212" name="Freeform 194"/>
            <p:cNvSpPr>
              <a:spLocks noEditPoints="1"/>
            </p:cNvSpPr>
            <p:nvPr/>
          </p:nvSpPr>
          <p:spPr bwMode="auto">
            <a:xfrm>
              <a:off x="2934" y="1675"/>
              <a:ext cx="553" cy="614"/>
            </a:xfrm>
            <a:custGeom>
              <a:avLst/>
              <a:gdLst>
                <a:gd name="T0" fmla="*/ 3 w 553"/>
                <a:gd name="T1" fmla="*/ 614 h 614"/>
                <a:gd name="T2" fmla="*/ 530 w 553"/>
                <a:gd name="T3" fmla="*/ 28 h 614"/>
                <a:gd name="T4" fmla="*/ 526 w 553"/>
                <a:gd name="T5" fmla="*/ 26 h 614"/>
                <a:gd name="T6" fmla="*/ 0 w 553"/>
                <a:gd name="T7" fmla="*/ 612 h 614"/>
                <a:gd name="T8" fmla="*/ 3 w 553"/>
                <a:gd name="T9" fmla="*/ 614 h 614"/>
                <a:gd name="T10" fmla="*/ 543 w 553"/>
                <a:gd name="T11" fmla="*/ 45 h 614"/>
                <a:gd name="T12" fmla="*/ 553 w 553"/>
                <a:gd name="T13" fmla="*/ 0 h 614"/>
                <a:gd name="T14" fmla="*/ 503 w 553"/>
                <a:gd name="T15" fmla="*/ 20 h 614"/>
                <a:gd name="T16" fmla="*/ 543 w 553"/>
                <a:gd name="T17" fmla="*/ 4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 h="614">
                  <a:moveTo>
                    <a:pt x="3" y="614"/>
                  </a:moveTo>
                  <a:lnTo>
                    <a:pt x="530" y="28"/>
                  </a:lnTo>
                  <a:lnTo>
                    <a:pt x="526" y="26"/>
                  </a:lnTo>
                  <a:lnTo>
                    <a:pt x="0" y="612"/>
                  </a:lnTo>
                  <a:lnTo>
                    <a:pt x="3" y="614"/>
                  </a:lnTo>
                  <a:close/>
                  <a:moveTo>
                    <a:pt x="543" y="45"/>
                  </a:moveTo>
                  <a:lnTo>
                    <a:pt x="553" y="0"/>
                  </a:lnTo>
                  <a:lnTo>
                    <a:pt x="503" y="20"/>
                  </a:lnTo>
                  <a:lnTo>
                    <a:pt x="543" y="4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13" name="Rectangle 195"/>
            <p:cNvSpPr>
              <a:spLocks noChangeArrowheads="1"/>
            </p:cNvSpPr>
            <p:nvPr/>
          </p:nvSpPr>
          <p:spPr bwMode="auto">
            <a:xfrm>
              <a:off x="4075" y="1515"/>
              <a:ext cx="433" cy="32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14" name="Rectangle 196"/>
            <p:cNvSpPr>
              <a:spLocks noChangeArrowheads="1"/>
            </p:cNvSpPr>
            <p:nvPr/>
          </p:nvSpPr>
          <p:spPr bwMode="auto">
            <a:xfrm>
              <a:off x="4075" y="1515"/>
              <a:ext cx="433" cy="321"/>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15" name="Rectangle 197"/>
            <p:cNvSpPr>
              <a:spLocks noChangeArrowheads="1"/>
            </p:cNvSpPr>
            <p:nvPr/>
          </p:nvSpPr>
          <p:spPr bwMode="auto">
            <a:xfrm>
              <a:off x="4190"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6" name="Rectangle 198"/>
            <p:cNvSpPr>
              <a:spLocks noChangeArrowheads="1"/>
            </p:cNvSpPr>
            <p:nvPr/>
          </p:nvSpPr>
          <p:spPr bwMode="auto">
            <a:xfrm>
              <a:off x="4093" y="1573"/>
              <a:ext cx="4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Předloží případně </a:t>
              </a:r>
              <a:r>
                <a:rPr lang="cs-CZ" altLang="en-US" sz="650" b="1" dirty="0" smtClean="0">
                  <a:solidFill>
                    <a:srgbClr val="FFFFFF"/>
                  </a:solidFill>
                  <a:latin typeface="Calibri" panose="020F0502020204030204" pitchFamily="34" charset="0"/>
                </a:rPr>
                <a:t>TAD/MRN/LoI.</a:t>
              </a:r>
              <a:endParaRPr lang="cs-CZ" altLang="en-US" sz="650" dirty="0">
                <a:solidFill>
                  <a:prstClr val="black"/>
                </a:solidFill>
              </a:endParaRPr>
            </a:p>
          </p:txBody>
        </p:sp>
        <p:sp>
          <p:nvSpPr>
            <p:cNvPr id="1217" name="Rectangle 199"/>
            <p:cNvSpPr>
              <a:spLocks noChangeArrowheads="1"/>
            </p:cNvSpPr>
            <p:nvPr/>
          </p:nvSpPr>
          <p:spPr bwMode="auto">
            <a:xfrm>
              <a:off x="4390" y="162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9" name="Rectangle 201"/>
            <p:cNvSpPr>
              <a:spLocks noChangeArrowheads="1"/>
            </p:cNvSpPr>
            <p:nvPr/>
          </p:nvSpPr>
          <p:spPr bwMode="auto">
            <a:xfrm>
              <a:off x="4169" y="16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0" name="Rectangle 202"/>
            <p:cNvSpPr>
              <a:spLocks noChangeArrowheads="1"/>
            </p:cNvSpPr>
            <p:nvPr/>
          </p:nvSpPr>
          <p:spPr bwMode="auto">
            <a:xfrm>
              <a:off x="4223" y="168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1" name="Freeform 203"/>
            <p:cNvSpPr>
              <a:spLocks noEditPoints="1"/>
            </p:cNvSpPr>
            <p:nvPr/>
          </p:nvSpPr>
          <p:spPr bwMode="auto">
            <a:xfrm>
              <a:off x="3887" y="1655"/>
              <a:ext cx="188" cy="41"/>
            </a:xfrm>
            <a:custGeom>
              <a:avLst/>
              <a:gdLst>
                <a:gd name="T0" fmla="*/ 0 w 188"/>
                <a:gd name="T1" fmla="*/ 18 h 41"/>
                <a:gd name="T2" fmla="*/ 147 w 188"/>
                <a:gd name="T3" fmla="*/ 19 h 41"/>
                <a:gd name="T4" fmla="*/ 147 w 188"/>
                <a:gd name="T5" fmla="*/ 22 h 41"/>
                <a:gd name="T6" fmla="*/ 0 w 188"/>
                <a:gd name="T7" fmla="*/ 21 h 41"/>
                <a:gd name="T8" fmla="*/ 0 w 188"/>
                <a:gd name="T9" fmla="*/ 18 h 41"/>
                <a:gd name="T10" fmla="*/ 139 w 188"/>
                <a:gd name="T11" fmla="*/ 0 h 41"/>
                <a:gd name="T12" fmla="*/ 188 w 188"/>
                <a:gd name="T13" fmla="*/ 21 h 41"/>
                <a:gd name="T14" fmla="*/ 138 w 188"/>
                <a:gd name="T15" fmla="*/ 41 h 41"/>
                <a:gd name="T16" fmla="*/ 139 w 18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41">
                  <a:moveTo>
                    <a:pt x="0" y="18"/>
                  </a:moveTo>
                  <a:lnTo>
                    <a:pt x="147" y="19"/>
                  </a:lnTo>
                  <a:lnTo>
                    <a:pt x="147" y="22"/>
                  </a:lnTo>
                  <a:lnTo>
                    <a:pt x="0" y="21"/>
                  </a:lnTo>
                  <a:lnTo>
                    <a:pt x="0" y="18"/>
                  </a:lnTo>
                  <a:close/>
                  <a:moveTo>
                    <a:pt x="139" y="0"/>
                  </a:moveTo>
                  <a:lnTo>
                    <a:pt x="188" y="21"/>
                  </a:lnTo>
                  <a:lnTo>
                    <a:pt x="138" y="41"/>
                  </a:lnTo>
                  <a:lnTo>
                    <a:pt x="13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22" name="Rectangle 204"/>
            <p:cNvSpPr>
              <a:spLocks noChangeArrowheads="1"/>
            </p:cNvSpPr>
            <p:nvPr/>
          </p:nvSpPr>
          <p:spPr bwMode="auto">
            <a:xfrm>
              <a:off x="3940" y="3394"/>
              <a:ext cx="710" cy="379"/>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23" name="Rectangle 205"/>
            <p:cNvSpPr>
              <a:spLocks noChangeArrowheads="1"/>
            </p:cNvSpPr>
            <p:nvPr/>
          </p:nvSpPr>
          <p:spPr bwMode="auto">
            <a:xfrm>
              <a:off x="3940" y="3394"/>
              <a:ext cx="710" cy="379"/>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24" name="Rectangle 206"/>
            <p:cNvSpPr>
              <a:spLocks noChangeArrowheads="1"/>
            </p:cNvSpPr>
            <p:nvPr/>
          </p:nvSpPr>
          <p:spPr bwMode="auto">
            <a:xfrm>
              <a:off x="3955" y="3392"/>
              <a:ext cx="6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Celní úřad tranzitu aktualizuje záznam o pohybu v NCTS a informuje úřad odeslání o tom, že zboží dorazilo do Spojeného </a:t>
              </a:r>
              <a:r>
                <a:rPr lang="cs-CZ" altLang="en-US" sz="650" b="1" dirty="0" smtClean="0">
                  <a:solidFill>
                    <a:srgbClr val="3B3A3D"/>
                  </a:solidFill>
                  <a:latin typeface="Calibri" panose="020F0502020204030204" pitchFamily="34" charset="0"/>
                </a:rPr>
                <a:t>království.</a:t>
              </a:r>
              <a:endParaRPr lang="cs-CZ" altLang="en-US" sz="650" dirty="0">
                <a:solidFill>
                  <a:prstClr val="black"/>
                </a:solidFill>
              </a:endParaRPr>
            </a:p>
          </p:txBody>
        </p:sp>
        <p:sp>
          <p:nvSpPr>
            <p:cNvPr id="1225" name="Rectangle 207"/>
            <p:cNvSpPr>
              <a:spLocks noChangeArrowheads="1"/>
            </p:cNvSpPr>
            <p:nvPr/>
          </p:nvSpPr>
          <p:spPr bwMode="auto">
            <a:xfrm>
              <a:off x="4110" y="34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6" name="Rectangle 208"/>
            <p:cNvSpPr>
              <a:spLocks noChangeArrowheads="1"/>
            </p:cNvSpPr>
            <p:nvPr/>
          </p:nvSpPr>
          <p:spPr bwMode="auto">
            <a:xfrm>
              <a:off x="4044" y="3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7" name="Rectangle 209"/>
            <p:cNvSpPr>
              <a:spLocks noChangeArrowheads="1"/>
            </p:cNvSpPr>
            <p:nvPr/>
          </p:nvSpPr>
          <p:spPr bwMode="auto">
            <a:xfrm>
              <a:off x="4008" y="358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8" name="Rectangle 210"/>
            <p:cNvSpPr>
              <a:spLocks noChangeArrowheads="1"/>
            </p:cNvSpPr>
            <p:nvPr/>
          </p:nvSpPr>
          <p:spPr bwMode="auto">
            <a:xfrm>
              <a:off x="4028" y="364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9" name="Rectangle 211"/>
            <p:cNvSpPr>
              <a:spLocks noChangeArrowheads="1"/>
            </p:cNvSpPr>
            <p:nvPr/>
          </p:nvSpPr>
          <p:spPr bwMode="auto">
            <a:xfrm>
              <a:off x="4076" y="369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30" name="Freeform 212"/>
            <p:cNvSpPr>
              <a:spLocks noEditPoints="1"/>
            </p:cNvSpPr>
            <p:nvPr/>
          </p:nvSpPr>
          <p:spPr bwMode="auto">
            <a:xfrm>
              <a:off x="4270" y="1836"/>
              <a:ext cx="49" cy="1558"/>
            </a:xfrm>
            <a:custGeom>
              <a:avLst/>
              <a:gdLst>
                <a:gd name="T0" fmla="*/ 23 w 49"/>
                <a:gd name="T1" fmla="*/ 0 h 1558"/>
                <a:gd name="T2" fmla="*/ 27 w 49"/>
                <a:gd name="T3" fmla="*/ 1524 h 1558"/>
                <a:gd name="T4" fmla="*/ 23 w 49"/>
                <a:gd name="T5" fmla="*/ 1524 h 1558"/>
                <a:gd name="T6" fmla="*/ 19 w 49"/>
                <a:gd name="T7" fmla="*/ 0 h 1558"/>
                <a:gd name="T8" fmla="*/ 23 w 49"/>
                <a:gd name="T9" fmla="*/ 0 h 1558"/>
                <a:gd name="T10" fmla="*/ 49 w 49"/>
                <a:gd name="T11" fmla="*/ 1517 h 1558"/>
                <a:gd name="T12" fmla="*/ 25 w 49"/>
                <a:gd name="T13" fmla="*/ 1558 h 1558"/>
                <a:gd name="T14" fmla="*/ 0 w 49"/>
                <a:gd name="T15" fmla="*/ 1517 h 1558"/>
                <a:gd name="T16" fmla="*/ 49 w 49"/>
                <a:gd name="T17" fmla="*/ 1517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558">
                  <a:moveTo>
                    <a:pt x="23" y="0"/>
                  </a:moveTo>
                  <a:lnTo>
                    <a:pt x="27" y="1524"/>
                  </a:lnTo>
                  <a:lnTo>
                    <a:pt x="23" y="1524"/>
                  </a:lnTo>
                  <a:lnTo>
                    <a:pt x="19" y="0"/>
                  </a:lnTo>
                  <a:lnTo>
                    <a:pt x="23" y="0"/>
                  </a:lnTo>
                  <a:close/>
                  <a:moveTo>
                    <a:pt x="49" y="1517"/>
                  </a:moveTo>
                  <a:lnTo>
                    <a:pt x="25" y="1558"/>
                  </a:lnTo>
                  <a:lnTo>
                    <a:pt x="0" y="1517"/>
                  </a:lnTo>
                  <a:lnTo>
                    <a:pt x="49" y="1517"/>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3" name="Freeform 215"/>
            <p:cNvSpPr>
              <a:spLocks noEditPoints="1"/>
            </p:cNvSpPr>
            <p:nvPr/>
          </p:nvSpPr>
          <p:spPr bwMode="auto">
            <a:xfrm>
              <a:off x="5270" y="1556"/>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4" name="Rectangle 216"/>
            <p:cNvSpPr>
              <a:spLocks noChangeArrowheads="1"/>
            </p:cNvSpPr>
            <p:nvPr/>
          </p:nvSpPr>
          <p:spPr bwMode="auto">
            <a:xfrm>
              <a:off x="5422" y="1443"/>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5" name="Rectangle 217"/>
            <p:cNvSpPr>
              <a:spLocks noChangeArrowheads="1"/>
            </p:cNvSpPr>
            <p:nvPr/>
          </p:nvSpPr>
          <p:spPr bwMode="auto">
            <a:xfrm>
              <a:off x="5422" y="1443"/>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6" name="Rectangle 218"/>
            <p:cNvSpPr>
              <a:spLocks noChangeArrowheads="1"/>
            </p:cNvSpPr>
            <p:nvPr/>
          </p:nvSpPr>
          <p:spPr bwMode="auto">
            <a:xfrm>
              <a:off x="5433" y="1475"/>
              <a:ext cx="68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Přepravce předloží zboží v místě schváleného </a:t>
              </a:r>
              <a:r>
                <a:rPr lang="cs-CZ" altLang="en-US" sz="650" b="1" dirty="0" smtClean="0">
                  <a:solidFill>
                    <a:srgbClr val="FFFFFF"/>
                  </a:solidFill>
                  <a:latin typeface="Calibri" panose="020F0502020204030204" pitchFamily="34" charset="0"/>
                </a:rPr>
                <a:t>příjemce.</a:t>
              </a:r>
              <a:endParaRPr lang="cs-CZ" altLang="en-US" sz="650" dirty="0">
                <a:solidFill>
                  <a:prstClr val="black"/>
                </a:solidFill>
              </a:endParaRPr>
            </a:p>
          </p:txBody>
        </p:sp>
        <p:sp>
          <p:nvSpPr>
            <p:cNvPr id="1237" name="Rectangle 219"/>
            <p:cNvSpPr>
              <a:spLocks noChangeArrowheads="1"/>
            </p:cNvSpPr>
            <p:nvPr/>
          </p:nvSpPr>
          <p:spPr bwMode="auto">
            <a:xfrm>
              <a:off x="5487" y="1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38" name="Rectangle 220"/>
            <p:cNvSpPr>
              <a:spLocks noChangeArrowheads="1"/>
            </p:cNvSpPr>
            <p:nvPr/>
          </p:nvSpPr>
          <p:spPr bwMode="auto">
            <a:xfrm>
              <a:off x="5643" y="1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39" name="Rectangle 221"/>
            <p:cNvSpPr>
              <a:spLocks noChangeArrowheads="1"/>
            </p:cNvSpPr>
            <p:nvPr/>
          </p:nvSpPr>
          <p:spPr bwMode="auto">
            <a:xfrm>
              <a:off x="5506" y="158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40" name="Freeform 222"/>
            <p:cNvSpPr>
              <a:spLocks noEditPoints="1"/>
            </p:cNvSpPr>
            <p:nvPr/>
          </p:nvSpPr>
          <p:spPr bwMode="auto">
            <a:xfrm>
              <a:off x="5720" y="884"/>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49" name="Rectangle 231"/>
            <p:cNvSpPr>
              <a:spLocks noChangeArrowheads="1"/>
            </p:cNvSpPr>
            <p:nvPr/>
          </p:nvSpPr>
          <p:spPr bwMode="auto">
            <a:xfrm>
              <a:off x="5921" y="3525"/>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50" name="Rectangle 232"/>
            <p:cNvSpPr>
              <a:spLocks noChangeArrowheads="1"/>
            </p:cNvSpPr>
            <p:nvPr/>
          </p:nvSpPr>
          <p:spPr bwMode="auto">
            <a:xfrm>
              <a:off x="5921" y="3525"/>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51" name="Rectangle 233"/>
            <p:cNvSpPr>
              <a:spLocks noChangeArrowheads="1"/>
            </p:cNvSpPr>
            <p:nvPr/>
          </p:nvSpPr>
          <p:spPr bwMode="auto">
            <a:xfrm>
              <a:off x="5931" y="3594"/>
              <a:ext cx="71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dirty="0">
                  <a:solidFill>
                    <a:srgbClr val="3B3A3D"/>
                  </a:solidFill>
                  <a:latin typeface="Calibri" panose="020F0502020204030204" pitchFamily="34" charset="0"/>
                </a:rPr>
                <a:t>Úřad určení pošle výsledky kontroly případně úřadu odeslání, uzavře pohyb a uvolní </a:t>
              </a:r>
              <a:r>
                <a:rPr lang="cs-CZ" altLang="en-US" sz="650" dirty="0" smtClean="0">
                  <a:solidFill>
                    <a:srgbClr val="3B3A3D"/>
                  </a:solidFill>
                  <a:latin typeface="Calibri" panose="020F0502020204030204" pitchFamily="34" charset="0"/>
                </a:rPr>
                <a:t>záruku.</a:t>
              </a:r>
              <a:endParaRPr lang="cs-CZ" altLang="en-US" sz="650" dirty="0">
                <a:solidFill>
                  <a:prstClr val="black"/>
                </a:solidFill>
              </a:endParaRPr>
            </a:p>
          </p:txBody>
        </p:sp>
        <p:sp>
          <p:nvSpPr>
            <p:cNvPr id="1252" name="Rectangle 234"/>
            <p:cNvSpPr>
              <a:spLocks noChangeArrowheads="1"/>
            </p:cNvSpPr>
            <p:nvPr/>
          </p:nvSpPr>
          <p:spPr bwMode="auto">
            <a:xfrm>
              <a:off x="6129" y="360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grpSp>
      <p:sp>
        <p:nvSpPr>
          <p:cNvPr id="73" name="Freeform 240"/>
          <p:cNvSpPr>
            <a:spLocks noEditPoints="1"/>
          </p:cNvSpPr>
          <p:nvPr/>
        </p:nvSpPr>
        <p:spPr bwMode="auto">
          <a:xfrm>
            <a:off x="8827520" y="5771561"/>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4" name="Freeform 241"/>
          <p:cNvSpPr>
            <a:spLocks noEditPoints="1"/>
          </p:cNvSpPr>
          <p:nvPr/>
        </p:nvSpPr>
        <p:spPr bwMode="auto">
          <a:xfrm>
            <a:off x="9476550" y="5151305"/>
            <a:ext cx="505157" cy="350093"/>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5" name="Freeform 242"/>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6" name="Freeform 243"/>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8" name="Rectangle 245"/>
          <p:cNvSpPr>
            <a:spLocks noChangeArrowheads="1"/>
          </p:cNvSpPr>
          <p:nvPr/>
        </p:nvSpPr>
        <p:spPr bwMode="auto">
          <a:xfrm>
            <a:off x="7014617" y="4752018"/>
            <a:ext cx="13487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Pokud tranzitní pohyb nekončí ve Spojeném </a:t>
            </a:r>
            <a:r>
              <a:rPr lang="cs-CZ" altLang="en-US" sz="650" b="1" dirty="0" smtClean="0">
                <a:solidFill>
                  <a:srgbClr val="FFFFFF"/>
                </a:solidFill>
                <a:latin typeface="Calibri" panose="020F0502020204030204" pitchFamily="34" charset="0"/>
              </a:rPr>
              <a:t>království.</a:t>
            </a:r>
            <a:endParaRPr lang="cs-CZ" altLang="en-US" sz="650" dirty="0">
              <a:solidFill>
                <a:prstClr val="black"/>
              </a:solidFill>
            </a:endParaRPr>
          </a:p>
        </p:txBody>
      </p:sp>
      <p:sp>
        <p:nvSpPr>
          <p:cNvPr id="82" name="Rectangle 249"/>
          <p:cNvSpPr>
            <a:spLocks noChangeArrowheads="1"/>
          </p:cNvSpPr>
          <p:nvPr/>
        </p:nvSpPr>
        <p:spPr bwMode="auto">
          <a:xfrm>
            <a:off x="4078086" y="3525532"/>
            <a:ext cx="1095039" cy="878882"/>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sz="650" b="1" i="1" dirty="0"/>
              <a:t>.</a:t>
            </a:r>
            <a:endParaRPr lang="cs-CZ" sz="650" dirty="0"/>
          </a:p>
          <a:p>
            <a:endParaRPr lang="cs-CZ" sz="650" dirty="0">
              <a:solidFill>
                <a:prstClr val="black"/>
              </a:solidFill>
            </a:endParaRPr>
          </a:p>
        </p:txBody>
      </p:sp>
      <p:sp>
        <p:nvSpPr>
          <p:cNvPr id="83" name="Rectangle 250"/>
          <p:cNvSpPr>
            <a:spLocks noChangeArrowheads="1"/>
          </p:cNvSpPr>
          <p:nvPr/>
        </p:nvSpPr>
        <p:spPr bwMode="auto">
          <a:xfrm>
            <a:off x="4078086" y="3525532"/>
            <a:ext cx="1095039" cy="87888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84" name="Rectangle 251"/>
          <p:cNvSpPr>
            <a:spLocks noChangeArrowheads="1"/>
          </p:cNvSpPr>
          <p:nvPr/>
        </p:nvSpPr>
        <p:spPr bwMode="auto">
          <a:xfrm>
            <a:off x="4210770" y="3533525"/>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5" name="Rectangle 252"/>
          <p:cNvSpPr>
            <a:spLocks noChangeArrowheads="1"/>
          </p:cNvSpPr>
          <p:nvPr/>
        </p:nvSpPr>
        <p:spPr bwMode="auto">
          <a:xfrm>
            <a:off x="4298693" y="3624645"/>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6" name="Rectangle 253"/>
          <p:cNvSpPr>
            <a:spLocks noChangeArrowheads="1"/>
          </p:cNvSpPr>
          <p:nvPr/>
        </p:nvSpPr>
        <p:spPr bwMode="auto">
          <a:xfrm>
            <a:off x="4257129" y="3808484"/>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7" name="Rectangle 254"/>
          <p:cNvSpPr>
            <a:spLocks noChangeArrowheads="1"/>
          </p:cNvSpPr>
          <p:nvPr/>
        </p:nvSpPr>
        <p:spPr bwMode="auto">
          <a:xfrm>
            <a:off x="4424982" y="390120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8" name="Rectangle 255"/>
          <p:cNvSpPr>
            <a:spLocks noChangeArrowheads="1"/>
          </p:cNvSpPr>
          <p:nvPr/>
        </p:nvSpPr>
        <p:spPr bwMode="auto">
          <a:xfrm>
            <a:off x="4648786" y="390120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9" name="Rectangle 256"/>
          <p:cNvSpPr>
            <a:spLocks noChangeArrowheads="1"/>
          </p:cNvSpPr>
          <p:nvPr/>
        </p:nvSpPr>
        <p:spPr bwMode="auto">
          <a:xfrm>
            <a:off x="4388214" y="399232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29" name="TextBox 28"/>
          <p:cNvSpPr txBox="1"/>
          <p:nvPr/>
        </p:nvSpPr>
        <p:spPr>
          <a:xfrm>
            <a:off x="36372" y="-12588"/>
            <a:ext cx="9408206" cy="307777"/>
          </a:xfrm>
          <a:prstGeom prst="rect">
            <a:avLst/>
          </a:prstGeom>
          <a:noFill/>
          <a:ln w="3175">
            <a:noFill/>
          </a:ln>
        </p:spPr>
        <p:txBody>
          <a:bodyPr wrap="square" rtlCol="0">
            <a:spAutoFit/>
          </a:bodyPr>
          <a:lstStyle/>
          <a:p>
            <a:r>
              <a:rPr lang="cs-CZ" sz="1400" b="1" dirty="0">
                <a:solidFill>
                  <a:prstClr val="black"/>
                </a:solidFill>
              </a:rPr>
              <a:t>Budoucí přistoupení k úmluvě o společném tranzitním režimu – zboží v tranzitním režimu vstupuje do Spojeného království</a:t>
            </a:r>
          </a:p>
        </p:txBody>
      </p:sp>
      <p:sp>
        <p:nvSpPr>
          <p:cNvPr id="70" name="TextBox 69"/>
          <p:cNvSpPr txBox="1"/>
          <p:nvPr/>
        </p:nvSpPr>
        <p:spPr>
          <a:xfrm>
            <a:off x="10908363" y="27296"/>
            <a:ext cx="1523993" cy="469359"/>
          </a:xfrm>
          <a:prstGeom prst="rect">
            <a:avLst/>
          </a:prstGeom>
          <a:noFill/>
        </p:spPr>
        <p:txBody>
          <a:bodyPr wrap="square" rtlCol="0" anchor="t">
            <a:spAutoFit/>
          </a:bodyPr>
          <a:lstStyle/>
          <a:p>
            <a:r>
              <a:rPr lang="cs-CZ" sz="1400" dirty="0">
                <a:solidFill>
                  <a:prstClr val="black"/>
                </a:solidFill>
                <a:cs typeface="Calibri"/>
              </a:rPr>
              <a:t>HMG vfinal</a:t>
            </a:r>
          </a:p>
          <a:p>
            <a:endParaRPr lang="cs-CZ" sz="1050" dirty="0">
              <a:solidFill>
                <a:prstClr val="black"/>
              </a:solidFill>
              <a:cs typeface="Calibri"/>
            </a:endParaRPr>
          </a:p>
        </p:txBody>
      </p:sp>
      <p:cxnSp>
        <p:nvCxnSpPr>
          <p:cNvPr id="256" name="Elbow Connector 255"/>
          <p:cNvCxnSpPr>
            <a:endCxn id="1095" idx="0"/>
          </p:cNvCxnSpPr>
          <p:nvPr/>
        </p:nvCxnSpPr>
        <p:spPr>
          <a:xfrm rot="5400000">
            <a:off x="2408014" y="1877098"/>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Elbow Connector 257"/>
          <p:cNvCxnSpPr/>
          <p:nvPr/>
        </p:nvCxnSpPr>
        <p:spPr>
          <a:xfrm rot="5400000">
            <a:off x="4956464" y="3501740"/>
            <a:ext cx="2462649" cy="10286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7" name="Elbow Connector 266"/>
          <p:cNvCxnSpPr/>
          <p:nvPr/>
        </p:nvCxnSpPr>
        <p:spPr>
          <a:xfrm rot="16200000" flipH="1">
            <a:off x="4166755" y="3054926"/>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7413914" y="387061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7788430" y="6357601"/>
            <a:ext cx="4789886" cy="355534"/>
          </a:xfrm>
          <a:prstGeom prst="rect">
            <a:avLst/>
          </a:prstGeom>
        </p:spPr>
        <p:txBody>
          <a:bodyPr/>
          <a:lstStyle/>
          <a:p>
            <a:r>
              <a:rPr lang="cs-CZ" sz="1000" dirty="0"/>
              <a:t>ÚŘEDNÍ DOK. </a:t>
            </a:r>
          </a:p>
        </p:txBody>
      </p:sp>
      <p:sp>
        <p:nvSpPr>
          <p:cNvPr id="257" name="Slide Number Placeholder 256"/>
          <p:cNvSpPr>
            <a:spLocks noGrp="1"/>
          </p:cNvSpPr>
          <p:nvPr>
            <p:ph type="sldNum" sz="quarter" idx="12"/>
          </p:nvPr>
        </p:nvSpPr>
        <p:spPr/>
        <p:txBody>
          <a:bodyPr/>
          <a:lstStyle/>
          <a:p>
            <a:fld id="{4D5B3F61-8D40-454B-BE98-BE96F2E76035}" type="slidenum">
              <a:rPr lang="cs-CZ" sz="1050" smtClean="0"/>
              <a:t>61</a:t>
            </a:fld>
            <a:endParaRPr lang="cs-CZ" sz="1050" dirty="0"/>
          </a:p>
        </p:txBody>
      </p:sp>
      <p:cxnSp>
        <p:nvCxnSpPr>
          <p:cNvPr id="260" name="Straight Arrow Connector 259"/>
          <p:cNvCxnSpPr>
            <a:stCxn id="76" idx="3"/>
          </p:cNvCxnSpPr>
          <p:nvPr/>
        </p:nvCxnSpPr>
        <p:spPr>
          <a:xfrm flipV="1">
            <a:off x="8202468" y="3128589"/>
            <a:ext cx="2783590" cy="164449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V="1">
            <a:off x="6941600" y="4998433"/>
            <a:ext cx="567060" cy="27537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65" name="Table 264"/>
          <p:cNvGraphicFramePr>
            <a:graphicFrameLocks noGrp="1"/>
          </p:cNvGraphicFramePr>
          <p:nvPr>
            <p:extLst>
              <p:ext uri="{D42A27DB-BD31-4B8C-83A1-F6EECF244321}">
                <p14:modId xmlns:p14="http://schemas.microsoft.com/office/powerpoint/2010/main" val="3210816920"/>
              </p:ext>
            </p:extLst>
          </p:nvPr>
        </p:nvGraphicFramePr>
        <p:xfrm>
          <a:off x="10638738" y="5452383"/>
          <a:ext cx="1293260" cy="969318"/>
        </p:xfrm>
        <a:graphic>
          <a:graphicData uri="http://schemas.openxmlformats.org/drawingml/2006/table">
            <a:tbl>
              <a:tblPr firstRow="1" bandRow="1">
                <a:tableStyleId>{073A0DAA-6AF3-43AB-8588-CEC1D06C72B9}</a:tableStyleId>
              </a:tblPr>
              <a:tblGrid>
                <a:gridCol w="398406">
                  <a:extLst>
                    <a:ext uri="{9D8B030D-6E8A-4147-A177-3AD203B41FA5}">
                      <a16:colId xmlns="" xmlns:a16="http://schemas.microsoft.com/office/drawing/2014/main" val="20000"/>
                    </a:ext>
                  </a:extLst>
                </a:gridCol>
                <a:gridCol w="894854">
                  <a:extLst>
                    <a:ext uri="{9D8B030D-6E8A-4147-A177-3AD203B41FA5}">
                      <a16:colId xmlns="" xmlns:a16="http://schemas.microsoft.com/office/drawing/2014/main" val="20001"/>
                    </a:ext>
                  </a:extLst>
                </a:gridCol>
              </a:tblGrid>
              <a:tr h="309271">
                <a:tc gridSpan="2">
                  <a:txBody>
                    <a:bodyPr/>
                    <a:lstStyle/>
                    <a:p>
                      <a:pPr algn="ctr"/>
                      <a:r>
                        <a:rPr lang="cs-CZ" sz="1500" noProof="0" dirty="0"/>
                        <a:t>VYSVĚTLIVKY</a:t>
                      </a:r>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171515">
                <a:tc>
                  <a:txBody>
                    <a:bodyPr/>
                    <a:lstStyle/>
                    <a:p>
                      <a:endParaRPr lang="cs-CZ" sz="800" noProof="0" dirty="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cs-CZ" sz="800" noProof="0" dirty="0"/>
                        <a:t>Předp. cesta</a:t>
                      </a:r>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343029">
                <a:tc>
                  <a:txBody>
                    <a:bodyPr/>
                    <a:lstStyle/>
                    <a:p>
                      <a:endParaRPr lang="cs-CZ" sz="800" noProof="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800" noProof="0" dirty="0"/>
                        <a:t>Další kroky</a:t>
                      </a:r>
                    </a:p>
                    <a:p>
                      <a:r>
                        <a:rPr lang="cs-CZ" sz="800" noProof="0" dirty="0"/>
                        <a:t> (jsou-li vyžadovány)</a:t>
                      </a:r>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9" name="Oval Callout 258"/>
          <p:cNvSpPr/>
          <p:nvPr/>
        </p:nvSpPr>
        <p:spPr>
          <a:xfrm>
            <a:off x="4174801" y="1226748"/>
            <a:ext cx="1083051" cy="8152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a:t>Pro alternativní režim viz snímek 51</a:t>
            </a:r>
          </a:p>
        </p:txBody>
      </p:sp>
      <p:sp>
        <p:nvSpPr>
          <p:cNvPr id="261" name="TextBox 260"/>
          <p:cNvSpPr txBox="1"/>
          <p:nvPr/>
        </p:nvSpPr>
        <p:spPr>
          <a:xfrm>
            <a:off x="4046325" y="3520827"/>
            <a:ext cx="1106566" cy="923330"/>
          </a:xfrm>
          <a:prstGeom prst="rect">
            <a:avLst/>
          </a:prstGeom>
          <a:noFill/>
        </p:spPr>
        <p:txBody>
          <a:bodyPr wrap="square" lIns="91440" rIns="0" rtlCol="0">
            <a:spAutoFit/>
          </a:bodyPr>
          <a:lstStyle/>
          <a:p>
            <a:r>
              <a:rPr lang="cs-CZ" sz="650" b="1" dirty="0"/>
              <a:t>Je důvodně přesvědčen, že byla podána příslušná prohlášení.</a:t>
            </a:r>
          </a:p>
          <a:p>
            <a:endParaRPr lang="cs-CZ" sz="200" dirty="0"/>
          </a:p>
          <a:p>
            <a:r>
              <a:rPr lang="cs-CZ" sz="650" b="1" i="1" dirty="0"/>
              <a:t>Stejné jako zákonná požadavek RoRo na provozovatele trajektů. Pro informace viz proces dovozu v RoRo /</a:t>
            </a:r>
            <a:r>
              <a:rPr lang="cs-CZ" sz="650" b="1" i="1" dirty="0" smtClean="0"/>
              <a:t>pokyny.</a:t>
            </a:r>
            <a:endParaRPr lang="cs-CZ" sz="650" dirty="0"/>
          </a:p>
        </p:txBody>
      </p:sp>
    </p:spTree>
    <p:extLst>
      <p:ext uri="{BB962C8B-B14F-4D97-AF65-F5344CB8AC3E}">
        <p14:creationId xmlns:p14="http://schemas.microsoft.com/office/powerpoint/2010/main" val="3088113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41539" y="248531"/>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 name="Rectangle 7"/>
          <p:cNvSpPr>
            <a:spLocks noChangeArrowheads="1"/>
          </p:cNvSpPr>
          <p:nvPr/>
        </p:nvSpPr>
        <p:spPr bwMode="auto">
          <a:xfrm>
            <a:off x="1115428" y="723989"/>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5" name="Rectangle 15"/>
          <p:cNvSpPr>
            <a:spLocks noChangeArrowheads="1"/>
          </p:cNvSpPr>
          <p:nvPr/>
        </p:nvSpPr>
        <p:spPr bwMode="auto">
          <a:xfrm>
            <a:off x="1115428" y="5331947"/>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39" name="Freeform 149"/>
          <p:cNvSpPr>
            <a:spLocks noEditPoints="1"/>
          </p:cNvSpPr>
          <p:nvPr/>
        </p:nvSpPr>
        <p:spPr bwMode="auto">
          <a:xfrm>
            <a:off x="6682538" y="3166599"/>
            <a:ext cx="96253" cy="2563399"/>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b="1" dirty="0">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6" name="Rectangle 26"/>
          <p:cNvSpPr>
            <a:spLocks noChangeArrowheads="1"/>
          </p:cNvSpPr>
          <p:nvPr/>
        </p:nvSpPr>
        <p:spPr bwMode="auto">
          <a:xfrm>
            <a:off x="235058" y="767951"/>
            <a:ext cx="341440"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Zadavatel</a:t>
            </a:r>
            <a:endParaRPr lang="cs-CZ" altLang="en-US" sz="650" dirty="0">
              <a:solidFill>
                <a:prstClr val="black"/>
              </a:solidFill>
            </a:endParaRPr>
          </a:p>
        </p:txBody>
      </p:sp>
      <p:sp>
        <p:nvSpPr>
          <p:cNvPr id="28" name="Rectangle 28"/>
          <p:cNvSpPr>
            <a:spLocks noChangeArrowheads="1"/>
          </p:cNvSpPr>
          <p:nvPr/>
        </p:nvSpPr>
        <p:spPr bwMode="auto">
          <a:xfrm>
            <a:off x="225125" y="862268"/>
            <a:ext cx="264496"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pohybu</a:t>
            </a:r>
            <a:endParaRPr lang="cs-CZ" altLang="en-US" sz="650" dirty="0">
              <a:solidFill>
                <a:prstClr val="black"/>
              </a:solidFill>
            </a:endParaRPr>
          </a:p>
        </p:txBody>
      </p:sp>
      <p:sp>
        <p:nvSpPr>
          <p:cNvPr id="30" name="Rectangle 29"/>
          <p:cNvSpPr>
            <a:spLocks noChangeArrowheads="1"/>
          </p:cNvSpPr>
          <p:nvPr/>
        </p:nvSpPr>
        <p:spPr bwMode="auto">
          <a:xfrm>
            <a:off x="235058" y="2110773"/>
            <a:ext cx="892873"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PŘEPRAVNÍ SPOLEČNOST </a:t>
            </a:r>
            <a:endParaRPr lang="cs-CZ" altLang="en-US" sz="650" dirty="0">
              <a:solidFill>
                <a:prstClr val="black"/>
              </a:solidFill>
            </a:endParaRPr>
          </a:p>
        </p:txBody>
      </p:sp>
      <p:sp>
        <p:nvSpPr>
          <p:cNvPr id="31" name="Rectangle 30"/>
          <p:cNvSpPr>
            <a:spLocks noChangeArrowheads="1"/>
          </p:cNvSpPr>
          <p:nvPr/>
        </p:nvSpPr>
        <p:spPr bwMode="auto">
          <a:xfrm>
            <a:off x="235058" y="3471179"/>
            <a:ext cx="934551"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PROVOZOVATEL TRAJEKTU</a:t>
            </a:r>
            <a:endParaRPr lang="cs-CZ" altLang="en-US" sz="650" dirty="0">
              <a:solidFill>
                <a:prstClr val="black"/>
              </a:solidFill>
            </a:endParaRPr>
          </a:p>
        </p:txBody>
      </p:sp>
      <p:sp>
        <p:nvSpPr>
          <p:cNvPr id="64" name="Rectangle 31"/>
          <p:cNvSpPr>
            <a:spLocks noChangeArrowheads="1"/>
          </p:cNvSpPr>
          <p:nvPr/>
        </p:nvSpPr>
        <p:spPr bwMode="auto">
          <a:xfrm>
            <a:off x="235058" y="4505472"/>
            <a:ext cx="937757"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PROVOZOVATEL PŘÍSTAVU</a:t>
            </a:r>
            <a:endParaRPr lang="cs-CZ" altLang="en-US" sz="650" dirty="0">
              <a:solidFill>
                <a:prstClr val="black"/>
              </a:solidFill>
            </a:endParaRPr>
          </a:p>
        </p:txBody>
      </p:sp>
      <p:sp>
        <p:nvSpPr>
          <p:cNvPr id="65" name="Rectangle 32"/>
          <p:cNvSpPr>
            <a:spLocks noChangeArrowheads="1"/>
          </p:cNvSpPr>
          <p:nvPr/>
        </p:nvSpPr>
        <p:spPr bwMode="auto">
          <a:xfrm>
            <a:off x="252642" y="5336743"/>
            <a:ext cx="618759"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VLÁDA (HMG)/EU</a:t>
            </a:r>
            <a:endParaRPr lang="cs-CZ"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85287" y="227625"/>
            <a:ext cx="11287698" cy="6279291"/>
            <a:chOff x="215" y="250"/>
            <a:chExt cx="7061" cy="3928"/>
          </a:xfrm>
        </p:grpSpPr>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40"/>
            <p:cNvSpPr>
              <a:spLocks noChangeArrowheads="1"/>
            </p:cNvSpPr>
            <p:nvPr/>
          </p:nvSpPr>
          <p:spPr bwMode="auto">
            <a:xfrm>
              <a:off x="3527"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95" name="Rectangle 41"/>
            <p:cNvSpPr>
              <a:spLocks noChangeArrowheads="1"/>
            </p:cNvSpPr>
            <p:nvPr/>
          </p:nvSpPr>
          <p:spPr bwMode="auto">
            <a:xfrm>
              <a:off x="4044"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56" name="Rectangle 42"/>
            <p:cNvSpPr>
              <a:spLocks noChangeArrowheads="1"/>
            </p:cNvSpPr>
            <p:nvPr/>
          </p:nvSpPr>
          <p:spPr bwMode="auto">
            <a:xfrm>
              <a:off x="4283" y="364"/>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900" dirty="0">
                <a:solidFill>
                  <a:prstClr val="black"/>
                </a:solidFill>
              </a:endParaRPr>
            </a:p>
          </p:txBody>
        </p:sp>
        <p:sp>
          <p:nvSpPr>
            <p:cNvPr id="1060" name="Rectangle 43"/>
            <p:cNvSpPr>
              <a:spLocks noChangeArrowheads="1"/>
            </p:cNvSpPr>
            <p:nvPr/>
          </p:nvSpPr>
          <p:spPr bwMode="auto">
            <a:xfrm>
              <a:off x="4378"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64" name="Rectangle 46"/>
            <p:cNvSpPr>
              <a:spLocks noChangeArrowheads="1"/>
            </p:cNvSpPr>
            <p:nvPr/>
          </p:nvSpPr>
          <p:spPr bwMode="auto">
            <a:xfrm>
              <a:off x="5025" y="35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65" name="Rectangle 47"/>
            <p:cNvSpPr>
              <a:spLocks noChangeArrowheads="1"/>
            </p:cNvSpPr>
            <p:nvPr/>
          </p:nvSpPr>
          <p:spPr bwMode="auto">
            <a:xfrm>
              <a:off x="5303" y="358"/>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8" name="Rectangle 50"/>
            <p:cNvSpPr>
              <a:spLocks noChangeArrowheads="1"/>
            </p:cNvSpPr>
            <p:nvPr/>
          </p:nvSpPr>
          <p:spPr bwMode="auto">
            <a:xfrm>
              <a:off x="3139" y="182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9" name="Rectangle 51"/>
            <p:cNvSpPr>
              <a:spLocks noChangeArrowheads="1"/>
            </p:cNvSpPr>
            <p:nvPr/>
          </p:nvSpPr>
          <p:spPr bwMode="auto">
            <a:xfrm>
              <a:off x="3143" y="182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0" name="Rectangle 52"/>
            <p:cNvSpPr>
              <a:spLocks noChangeArrowheads="1"/>
            </p:cNvSpPr>
            <p:nvPr/>
          </p:nvSpPr>
          <p:spPr bwMode="auto">
            <a:xfrm>
              <a:off x="5518" y="1761"/>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Haulier presents </a:t>
              </a:r>
              <a:endParaRPr lang="cs-CZ" altLang="en-US" sz="650" noProof="1">
                <a:solidFill>
                  <a:prstClr val="black"/>
                </a:solidFill>
              </a:endParaRPr>
            </a:p>
          </p:txBody>
        </p:sp>
        <p:sp>
          <p:nvSpPr>
            <p:cNvPr id="1071" name="Rectangle 53"/>
            <p:cNvSpPr>
              <a:spLocks noChangeArrowheads="1"/>
            </p:cNvSpPr>
            <p:nvPr/>
          </p:nvSpPr>
          <p:spPr bwMode="auto">
            <a:xfrm>
              <a:off x="5506" y="1810"/>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goods </a:t>
              </a:r>
              <a:endParaRPr lang="cs-CZ" altLang="en-US" sz="650" noProof="1">
                <a:solidFill>
                  <a:prstClr val="black"/>
                </a:solidFill>
              </a:endParaRPr>
            </a:p>
          </p:txBody>
        </p:sp>
        <p:sp>
          <p:nvSpPr>
            <p:cNvPr id="1072" name="Rectangle 54"/>
            <p:cNvSpPr>
              <a:spLocks noChangeArrowheads="1"/>
            </p:cNvSpPr>
            <p:nvPr/>
          </p:nvSpPr>
          <p:spPr bwMode="auto">
            <a:xfrm>
              <a:off x="5639" y="1810"/>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at Office of </a:t>
              </a:r>
              <a:endParaRPr lang="cs-CZ" altLang="en-US" sz="650" noProof="1">
                <a:solidFill>
                  <a:prstClr val="black"/>
                </a:solidFill>
              </a:endParaRPr>
            </a:p>
          </p:txBody>
        </p:sp>
        <p:sp>
          <p:nvSpPr>
            <p:cNvPr id="1073" name="Rectangle 55"/>
            <p:cNvSpPr>
              <a:spLocks noChangeArrowheads="1"/>
            </p:cNvSpPr>
            <p:nvPr/>
          </p:nvSpPr>
          <p:spPr bwMode="auto">
            <a:xfrm>
              <a:off x="5568" y="1861"/>
              <a:ext cx="27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aDestination</a:t>
              </a:r>
              <a:endParaRPr lang="cs-CZ" altLang="en-US" sz="650" noProof="1">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6" name="Rectangle 58"/>
            <p:cNvSpPr>
              <a:spLocks noChangeArrowheads="1"/>
            </p:cNvSpPr>
            <p:nvPr/>
          </p:nvSpPr>
          <p:spPr bwMode="auto">
            <a:xfrm>
              <a:off x="862" y="6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7" name="Rectangle 59"/>
            <p:cNvSpPr>
              <a:spLocks noChangeArrowheads="1"/>
            </p:cNvSpPr>
            <p:nvPr/>
          </p:nvSpPr>
          <p:spPr bwMode="auto">
            <a:xfrm>
              <a:off x="852" y="74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8" name="Rectangle 60"/>
            <p:cNvSpPr>
              <a:spLocks noChangeArrowheads="1"/>
            </p:cNvSpPr>
            <p:nvPr/>
          </p:nvSpPr>
          <p:spPr bwMode="auto">
            <a:xfrm>
              <a:off x="868" y="80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9" name="Rectangle 61"/>
            <p:cNvSpPr>
              <a:spLocks noChangeArrowheads="1"/>
            </p:cNvSpPr>
            <p:nvPr/>
          </p:nvSpPr>
          <p:spPr bwMode="auto">
            <a:xfrm>
              <a:off x="971" y="8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0" name="Rectangle 62"/>
            <p:cNvSpPr>
              <a:spLocks noChangeArrowheads="1"/>
            </p:cNvSpPr>
            <p:nvPr/>
          </p:nvSpPr>
          <p:spPr bwMode="auto">
            <a:xfrm>
              <a:off x="900" y="91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1" name="Rectangle 63"/>
            <p:cNvSpPr>
              <a:spLocks noChangeArrowheads="1"/>
            </p:cNvSpPr>
            <p:nvPr/>
          </p:nvSpPr>
          <p:spPr bwMode="auto">
            <a:xfrm>
              <a:off x="886" y="9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2" name="Rectangle 64"/>
            <p:cNvSpPr>
              <a:spLocks noChangeArrowheads="1"/>
            </p:cNvSpPr>
            <p:nvPr/>
          </p:nvSpPr>
          <p:spPr bwMode="auto">
            <a:xfrm>
              <a:off x="863" y="103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3" name="Rectangle 65"/>
            <p:cNvSpPr>
              <a:spLocks noChangeArrowheads="1"/>
            </p:cNvSpPr>
            <p:nvPr/>
          </p:nvSpPr>
          <p:spPr bwMode="auto">
            <a:xfrm>
              <a:off x="1022" y="109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86" name="Rectangle 68"/>
            <p:cNvSpPr>
              <a:spLocks noChangeArrowheads="1"/>
            </p:cNvSpPr>
            <p:nvPr/>
          </p:nvSpPr>
          <p:spPr bwMode="auto">
            <a:xfrm>
              <a:off x="906" y="348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7" name="Rectangle 69"/>
            <p:cNvSpPr>
              <a:spLocks noChangeArrowheads="1"/>
            </p:cNvSpPr>
            <p:nvPr/>
          </p:nvSpPr>
          <p:spPr bwMode="auto">
            <a:xfrm>
              <a:off x="951" y="354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8" name="Rectangle 70"/>
            <p:cNvSpPr>
              <a:spLocks noChangeArrowheads="1"/>
            </p:cNvSpPr>
            <p:nvPr/>
          </p:nvSpPr>
          <p:spPr bwMode="auto">
            <a:xfrm>
              <a:off x="863" y="35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9" name="Rectangle 71"/>
            <p:cNvSpPr>
              <a:spLocks noChangeArrowheads="1"/>
            </p:cNvSpPr>
            <p:nvPr/>
          </p:nvSpPr>
          <p:spPr bwMode="auto">
            <a:xfrm>
              <a:off x="844" y="365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0" name="Rectangle 72"/>
            <p:cNvSpPr>
              <a:spLocks noChangeArrowheads="1"/>
            </p:cNvSpPr>
            <p:nvPr/>
          </p:nvSpPr>
          <p:spPr bwMode="auto">
            <a:xfrm>
              <a:off x="860" y="37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1" name="Rectangle 73"/>
            <p:cNvSpPr>
              <a:spLocks noChangeArrowheads="1"/>
            </p:cNvSpPr>
            <p:nvPr/>
          </p:nvSpPr>
          <p:spPr bwMode="auto">
            <a:xfrm>
              <a:off x="947" y="37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2" name="Rectangle 74"/>
            <p:cNvSpPr>
              <a:spLocks noChangeArrowheads="1"/>
            </p:cNvSpPr>
            <p:nvPr/>
          </p:nvSpPr>
          <p:spPr bwMode="auto">
            <a:xfrm>
              <a:off x="880" y="38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3" name="Rectangle 75"/>
            <p:cNvSpPr>
              <a:spLocks noChangeArrowheads="1"/>
            </p:cNvSpPr>
            <p:nvPr/>
          </p:nvSpPr>
          <p:spPr bwMode="auto">
            <a:xfrm>
              <a:off x="979" y="388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95" name="Rectangle 77"/>
            <p:cNvSpPr>
              <a:spLocks noChangeArrowheads="1"/>
            </p:cNvSpPr>
            <p:nvPr/>
          </p:nvSpPr>
          <p:spPr bwMode="auto">
            <a:xfrm>
              <a:off x="1424" y="1435"/>
              <a:ext cx="504" cy="478"/>
            </a:xfrm>
            <a:prstGeom prst="rect">
              <a:avLst/>
            </a:prstGeom>
            <a:solidFill>
              <a:srgbClr val="0070C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96" name="Rectangle 78"/>
            <p:cNvSpPr>
              <a:spLocks noChangeArrowheads="1"/>
            </p:cNvSpPr>
            <p:nvPr/>
          </p:nvSpPr>
          <p:spPr bwMode="auto">
            <a:xfrm>
              <a:off x="1497" y="1503"/>
              <a:ext cx="39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Vyzvedne zboží a TAD</a:t>
              </a:r>
              <a:r>
                <a:rPr lang="cs-CZ" altLang="en-US" sz="650" b="1" dirty="0">
                  <a:solidFill>
                    <a:schemeClr val="bg1"/>
                  </a:solidFill>
                  <a:latin typeface="Calibri" panose="020F0502020204030204" pitchFamily="34" charset="0"/>
                </a:rPr>
                <a:t>, je-li </a:t>
              </a:r>
              <a:r>
                <a:rPr lang="cs-CZ" altLang="en-US" sz="650" b="1" dirty="0">
                  <a:solidFill>
                    <a:srgbClr val="FFFFFF"/>
                  </a:solidFill>
                  <a:latin typeface="Calibri" panose="020F0502020204030204" pitchFamily="34" charset="0"/>
                </a:rPr>
                <a:t>již </a:t>
              </a:r>
              <a:r>
                <a:rPr lang="cs-CZ" altLang="en-US" sz="650" b="1" dirty="0" smtClean="0">
                  <a:solidFill>
                    <a:srgbClr val="FFFFFF"/>
                  </a:solidFill>
                  <a:latin typeface="Calibri" panose="020F0502020204030204" pitchFamily="34" charset="0"/>
                </a:rPr>
                <a:t>vytvořený</a:t>
              </a:r>
              <a:r>
                <a:rPr lang="cs-CZ" altLang="en-US" sz="650" b="1" dirty="0" smtClean="0">
                  <a:solidFill>
                    <a:schemeClr val="bg1"/>
                  </a:solidFill>
                  <a:latin typeface="Calibri" panose="020F0502020204030204" pitchFamily="34" charset="0"/>
                </a:rPr>
                <a:t>. </a:t>
              </a:r>
              <a:endParaRPr lang="cs-CZ" altLang="en-US" sz="650" dirty="0">
                <a:solidFill>
                  <a:schemeClr val="bg1"/>
                </a:solidFill>
              </a:endParaRPr>
            </a:p>
          </p:txBody>
        </p:sp>
        <p:sp>
          <p:nvSpPr>
            <p:cNvPr id="1097" name="Rectangle 79"/>
            <p:cNvSpPr>
              <a:spLocks noChangeArrowheads="1"/>
            </p:cNvSpPr>
            <p:nvPr/>
          </p:nvSpPr>
          <p:spPr bwMode="auto">
            <a:xfrm>
              <a:off x="1487" y="15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098" name="Rectangle 80"/>
            <p:cNvSpPr>
              <a:spLocks noChangeArrowheads="1"/>
            </p:cNvSpPr>
            <p:nvPr/>
          </p:nvSpPr>
          <p:spPr bwMode="auto">
            <a:xfrm>
              <a:off x="1574" y="161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099" name="Rectangle 81"/>
            <p:cNvSpPr>
              <a:spLocks noChangeArrowheads="1"/>
            </p:cNvSpPr>
            <p:nvPr/>
          </p:nvSpPr>
          <p:spPr bwMode="auto">
            <a:xfrm>
              <a:off x="1526" y="16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100" name="Rectangle 82"/>
            <p:cNvSpPr>
              <a:spLocks noChangeArrowheads="1"/>
            </p:cNvSpPr>
            <p:nvPr/>
          </p:nvSpPr>
          <p:spPr bwMode="auto">
            <a:xfrm>
              <a:off x="1484"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102" name="Rectangle 84"/>
            <p:cNvSpPr>
              <a:spLocks noChangeArrowheads="1"/>
            </p:cNvSpPr>
            <p:nvPr/>
          </p:nvSpPr>
          <p:spPr bwMode="auto">
            <a:xfrm flipH="1">
              <a:off x="1575" y="1794"/>
              <a:ext cx="3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6" name="Rectangle 88"/>
            <p:cNvSpPr>
              <a:spLocks noChangeArrowheads="1"/>
            </p:cNvSpPr>
            <p:nvPr/>
          </p:nvSpPr>
          <p:spPr bwMode="auto">
            <a:xfrm>
              <a:off x="1624" y="74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7" name="Rectangle 89"/>
            <p:cNvSpPr>
              <a:spLocks noChangeArrowheads="1"/>
            </p:cNvSpPr>
            <p:nvPr/>
          </p:nvSpPr>
          <p:spPr bwMode="auto">
            <a:xfrm>
              <a:off x="1529" y="80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8" name="Rectangle 90"/>
            <p:cNvSpPr>
              <a:spLocks noChangeArrowheads="1"/>
            </p:cNvSpPr>
            <p:nvPr/>
          </p:nvSpPr>
          <p:spPr bwMode="auto">
            <a:xfrm>
              <a:off x="1547" y="8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9" name="Rectangle 91"/>
            <p:cNvSpPr>
              <a:spLocks noChangeArrowheads="1"/>
            </p:cNvSpPr>
            <p:nvPr/>
          </p:nvSpPr>
          <p:spPr bwMode="auto">
            <a:xfrm>
              <a:off x="1598" y="91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0" name="Rectangle 92"/>
            <p:cNvSpPr>
              <a:spLocks noChangeArrowheads="1"/>
            </p:cNvSpPr>
            <p:nvPr/>
          </p:nvSpPr>
          <p:spPr bwMode="auto">
            <a:xfrm>
              <a:off x="1521" y="9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1" name="Rectangle 93"/>
            <p:cNvSpPr>
              <a:spLocks noChangeArrowheads="1"/>
            </p:cNvSpPr>
            <p:nvPr/>
          </p:nvSpPr>
          <p:spPr bwMode="auto">
            <a:xfrm>
              <a:off x="1605" y="103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2" name="Rectangle 94"/>
            <p:cNvSpPr>
              <a:spLocks noChangeArrowheads="1"/>
            </p:cNvSpPr>
            <p:nvPr/>
          </p:nvSpPr>
          <p:spPr bwMode="auto">
            <a:xfrm>
              <a:off x="2582" y="1552"/>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3" name="Rectangle 95"/>
            <p:cNvSpPr>
              <a:spLocks noChangeArrowheads="1"/>
            </p:cNvSpPr>
            <p:nvPr/>
          </p:nvSpPr>
          <p:spPr bwMode="auto">
            <a:xfrm>
              <a:off x="2577" y="1560"/>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4" name="Rectangle 96"/>
            <p:cNvSpPr>
              <a:spLocks noChangeArrowheads="1"/>
            </p:cNvSpPr>
            <p:nvPr/>
          </p:nvSpPr>
          <p:spPr bwMode="auto">
            <a:xfrm>
              <a:off x="2584" y="1578"/>
              <a:ext cx="3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Jede do úřadu </a:t>
              </a:r>
              <a:r>
                <a:rPr lang="cs-CZ" altLang="en-US" sz="650" b="1" dirty="0" smtClean="0">
                  <a:solidFill>
                    <a:srgbClr val="FFFFFF"/>
                  </a:solidFill>
                  <a:latin typeface="Calibri" panose="020F0502020204030204" pitchFamily="34" charset="0"/>
                </a:rPr>
                <a:t>odeslání.</a:t>
              </a:r>
              <a:endParaRPr lang="cs-CZ" altLang="en-US" sz="650" dirty="0">
                <a:solidFill>
                  <a:prstClr val="black"/>
                </a:solidFill>
              </a:endParaRPr>
            </a:p>
          </p:txBody>
        </p:sp>
        <p:sp>
          <p:nvSpPr>
            <p:cNvPr id="1115" name="Rectangle 97"/>
            <p:cNvSpPr>
              <a:spLocks noChangeArrowheads="1"/>
            </p:cNvSpPr>
            <p:nvPr/>
          </p:nvSpPr>
          <p:spPr bwMode="auto">
            <a:xfrm>
              <a:off x="4972" y="1650"/>
              <a:ext cx="2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Office of  </a:t>
              </a:r>
              <a:endParaRPr lang="cs-CZ" altLang="en-US" sz="650" dirty="0">
                <a:solidFill>
                  <a:prstClr val="black"/>
                </a:solidFill>
              </a:endParaRPr>
            </a:p>
          </p:txBody>
        </p:sp>
        <p:sp>
          <p:nvSpPr>
            <p:cNvPr id="1116" name="Rectangle 98"/>
            <p:cNvSpPr>
              <a:spLocks noChangeArrowheads="1"/>
            </p:cNvSpPr>
            <p:nvPr/>
          </p:nvSpPr>
          <p:spPr bwMode="auto">
            <a:xfrm>
              <a:off x="4936" y="1708"/>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Destination</a:t>
              </a:r>
              <a:endParaRPr lang="cs-CZ" altLang="en-US" sz="650" dirty="0">
                <a:solidFill>
                  <a:prstClr val="black"/>
                </a:solidFill>
              </a:endParaRPr>
            </a:p>
          </p:txBody>
        </p:sp>
        <p:sp>
          <p:nvSpPr>
            <p:cNvPr id="1117" name="Rectangle 99"/>
            <p:cNvSpPr>
              <a:spLocks noChangeArrowheads="1"/>
            </p:cNvSpPr>
            <p:nvPr/>
          </p:nvSpPr>
          <p:spPr bwMode="auto">
            <a:xfrm>
              <a:off x="2649" y="3599"/>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8" name="Rectangle 100"/>
            <p:cNvSpPr>
              <a:spLocks noChangeArrowheads="1"/>
            </p:cNvSpPr>
            <p:nvPr/>
          </p:nvSpPr>
          <p:spPr bwMode="auto">
            <a:xfrm>
              <a:off x="2637" y="3593"/>
              <a:ext cx="688" cy="393"/>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9" name="Rectangle 101"/>
            <p:cNvSpPr>
              <a:spLocks noChangeArrowheads="1"/>
            </p:cNvSpPr>
            <p:nvPr/>
          </p:nvSpPr>
          <p:spPr bwMode="auto">
            <a:xfrm>
              <a:off x="5014" y="357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0" name="Rectangle 102"/>
            <p:cNvSpPr>
              <a:spLocks noChangeArrowheads="1"/>
            </p:cNvSpPr>
            <p:nvPr/>
          </p:nvSpPr>
          <p:spPr bwMode="auto">
            <a:xfrm>
              <a:off x="4983" y="362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1" name="Rectangle 103"/>
            <p:cNvSpPr>
              <a:spLocks noChangeArrowheads="1"/>
            </p:cNvSpPr>
            <p:nvPr/>
          </p:nvSpPr>
          <p:spPr bwMode="auto">
            <a:xfrm>
              <a:off x="4990" y="3686"/>
              <a:ext cx="2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2" name="Rectangle 104"/>
            <p:cNvSpPr>
              <a:spLocks noChangeArrowheads="1"/>
            </p:cNvSpPr>
            <p:nvPr/>
          </p:nvSpPr>
          <p:spPr bwMode="auto">
            <a:xfrm>
              <a:off x="4952" y="37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3" name="Rectangle 105"/>
            <p:cNvSpPr>
              <a:spLocks noChangeArrowheads="1"/>
            </p:cNvSpPr>
            <p:nvPr/>
          </p:nvSpPr>
          <p:spPr bwMode="auto">
            <a:xfrm>
              <a:off x="4962" y="380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6" name="Rectangle 108"/>
            <p:cNvSpPr>
              <a:spLocks noChangeArrowheads="1"/>
            </p:cNvSpPr>
            <p:nvPr/>
          </p:nvSpPr>
          <p:spPr bwMode="auto">
            <a:xfrm>
              <a:off x="3486" y="343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7" name="Rectangle 109"/>
            <p:cNvSpPr>
              <a:spLocks noChangeArrowheads="1"/>
            </p:cNvSpPr>
            <p:nvPr/>
          </p:nvSpPr>
          <p:spPr bwMode="auto">
            <a:xfrm>
              <a:off x="3487" y="34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8" name="Rectangle 110"/>
            <p:cNvSpPr>
              <a:spLocks noChangeArrowheads="1"/>
            </p:cNvSpPr>
            <p:nvPr/>
          </p:nvSpPr>
          <p:spPr bwMode="auto">
            <a:xfrm>
              <a:off x="3487" y="3546"/>
              <a:ext cx="7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9" name="Rectangle 111"/>
            <p:cNvSpPr>
              <a:spLocks noChangeArrowheads="1"/>
            </p:cNvSpPr>
            <p:nvPr/>
          </p:nvSpPr>
          <p:spPr bwMode="auto">
            <a:xfrm>
              <a:off x="3498" y="3603"/>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 </a:t>
              </a:r>
              <a:endParaRPr lang="cs-CZ" altLang="en-US" sz="650" dirty="0">
                <a:solidFill>
                  <a:prstClr val="black"/>
                </a:solidFill>
              </a:endParaRPr>
            </a:p>
          </p:txBody>
        </p:sp>
        <p:sp>
          <p:nvSpPr>
            <p:cNvPr id="1130" name="Rectangle 112"/>
            <p:cNvSpPr>
              <a:spLocks noChangeArrowheads="1"/>
            </p:cNvSpPr>
            <p:nvPr/>
          </p:nvSpPr>
          <p:spPr bwMode="auto">
            <a:xfrm>
              <a:off x="3576" y="36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1" name="Rectangle 113"/>
            <p:cNvSpPr>
              <a:spLocks noChangeArrowheads="1"/>
            </p:cNvSpPr>
            <p:nvPr/>
          </p:nvSpPr>
          <p:spPr bwMode="auto">
            <a:xfrm>
              <a:off x="2697" y="311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2" name="Rectangle 114"/>
            <p:cNvSpPr>
              <a:spLocks noChangeArrowheads="1"/>
            </p:cNvSpPr>
            <p:nvPr/>
          </p:nvSpPr>
          <p:spPr bwMode="auto">
            <a:xfrm>
              <a:off x="2687" y="3105"/>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3" name="Rectangle 115"/>
            <p:cNvSpPr>
              <a:spLocks noChangeArrowheads="1"/>
            </p:cNvSpPr>
            <p:nvPr/>
          </p:nvSpPr>
          <p:spPr bwMode="auto">
            <a:xfrm>
              <a:off x="5475" y="3197"/>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 </a:t>
              </a:r>
              <a:endParaRPr lang="cs-CZ" altLang="en-US" sz="650" dirty="0">
                <a:solidFill>
                  <a:prstClr val="black"/>
                </a:solidFill>
              </a:endParaRPr>
            </a:p>
          </p:txBody>
        </p:sp>
        <p:sp>
          <p:nvSpPr>
            <p:cNvPr id="1134" name="Rectangle 116"/>
            <p:cNvSpPr>
              <a:spLocks noChangeArrowheads="1"/>
            </p:cNvSpPr>
            <p:nvPr/>
          </p:nvSpPr>
          <p:spPr bwMode="auto">
            <a:xfrm>
              <a:off x="5613" y="319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5" name="Rectangle 117"/>
            <p:cNvSpPr>
              <a:spLocks noChangeArrowheads="1"/>
            </p:cNvSpPr>
            <p:nvPr/>
          </p:nvSpPr>
          <p:spPr bwMode="auto">
            <a:xfrm>
              <a:off x="5495" y="325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6" name="Rectangle 118"/>
            <p:cNvSpPr>
              <a:spLocks noChangeArrowheads="1"/>
            </p:cNvSpPr>
            <p:nvPr/>
          </p:nvSpPr>
          <p:spPr bwMode="auto">
            <a:xfrm>
              <a:off x="5531" y="33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7" name="Rectangle 119"/>
            <p:cNvSpPr>
              <a:spLocks noChangeArrowheads="1"/>
            </p:cNvSpPr>
            <p:nvPr/>
          </p:nvSpPr>
          <p:spPr bwMode="auto">
            <a:xfrm>
              <a:off x="5573" y="336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8" name="Rectangle 120"/>
            <p:cNvSpPr>
              <a:spLocks noChangeArrowheads="1"/>
            </p:cNvSpPr>
            <p:nvPr/>
          </p:nvSpPr>
          <p:spPr bwMode="auto">
            <a:xfrm>
              <a:off x="3832" y="597"/>
              <a:ext cx="634" cy="414"/>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9" name="Rectangle 121"/>
            <p:cNvSpPr>
              <a:spLocks noChangeArrowheads="1"/>
            </p:cNvSpPr>
            <p:nvPr/>
          </p:nvSpPr>
          <p:spPr bwMode="auto">
            <a:xfrm>
              <a:off x="3835" y="608"/>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0" name="Rectangle 122"/>
            <p:cNvSpPr>
              <a:spLocks noChangeArrowheads="1"/>
            </p:cNvSpPr>
            <p:nvPr/>
          </p:nvSpPr>
          <p:spPr bwMode="auto">
            <a:xfrm>
              <a:off x="6472" y="74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1" name="Rectangle 123"/>
            <p:cNvSpPr>
              <a:spLocks noChangeArrowheads="1"/>
            </p:cNvSpPr>
            <p:nvPr/>
          </p:nvSpPr>
          <p:spPr bwMode="auto">
            <a:xfrm>
              <a:off x="6378" y="7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2" name="Rectangle 124"/>
            <p:cNvSpPr>
              <a:spLocks noChangeArrowheads="1"/>
            </p:cNvSpPr>
            <p:nvPr/>
          </p:nvSpPr>
          <p:spPr bwMode="auto">
            <a:xfrm>
              <a:off x="6401" y="85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3" name="Rectangle 125"/>
            <p:cNvSpPr>
              <a:spLocks noChangeArrowheads="1"/>
            </p:cNvSpPr>
            <p:nvPr/>
          </p:nvSpPr>
          <p:spPr bwMode="auto">
            <a:xfrm>
              <a:off x="6365" y="91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4" name="Rectangle 126"/>
            <p:cNvSpPr>
              <a:spLocks noChangeArrowheads="1"/>
            </p:cNvSpPr>
            <p:nvPr/>
          </p:nvSpPr>
          <p:spPr bwMode="auto">
            <a:xfrm>
              <a:off x="6489" y="9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b="1" dirty="0">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9" name="Rectangle 131"/>
            <p:cNvSpPr>
              <a:spLocks noChangeArrowheads="1"/>
            </p:cNvSpPr>
            <p:nvPr/>
          </p:nvSpPr>
          <p:spPr bwMode="auto">
            <a:xfrm>
              <a:off x="1641" y="341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0" name="Rectangle 132"/>
            <p:cNvSpPr>
              <a:spLocks noChangeArrowheads="1"/>
            </p:cNvSpPr>
            <p:nvPr/>
          </p:nvSpPr>
          <p:spPr bwMode="auto">
            <a:xfrm>
              <a:off x="1531" y="34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1" name="Rectangle 133"/>
            <p:cNvSpPr>
              <a:spLocks noChangeArrowheads="1"/>
            </p:cNvSpPr>
            <p:nvPr/>
          </p:nvSpPr>
          <p:spPr bwMode="auto">
            <a:xfrm>
              <a:off x="1534" y="35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2" name="Rectangle 134"/>
            <p:cNvSpPr>
              <a:spLocks noChangeArrowheads="1"/>
            </p:cNvSpPr>
            <p:nvPr/>
          </p:nvSpPr>
          <p:spPr bwMode="auto">
            <a:xfrm>
              <a:off x="1527" y="359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3" name="Rectangle 135"/>
            <p:cNvSpPr>
              <a:spLocks noChangeArrowheads="1"/>
            </p:cNvSpPr>
            <p:nvPr/>
          </p:nvSpPr>
          <p:spPr bwMode="auto">
            <a:xfrm>
              <a:off x="1515" y="3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4" name="Rectangle 136"/>
            <p:cNvSpPr>
              <a:spLocks noChangeArrowheads="1"/>
            </p:cNvSpPr>
            <p:nvPr/>
          </p:nvSpPr>
          <p:spPr bwMode="auto">
            <a:xfrm>
              <a:off x="1571" y="3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5" name="Rectangle 137"/>
            <p:cNvSpPr>
              <a:spLocks noChangeArrowheads="1"/>
            </p:cNvSpPr>
            <p:nvPr/>
          </p:nvSpPr>
          <p:spPr bwMode="auto">
            <a:xfrm>
              <a:off x="1541" y="376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6" name="Rectangle 138"/>
            <p:cNvSpPr>
              <a:spLocks noChangeArrowheads="1"/>
            </p:cNvSpPr>
            <p:nvPr/>
          </p:nvSpPr>
          <p:spPr bwMode="auto">
            <a:xfrm>
              <a:off x="1611" y="38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59" name="Rectangle 141"/>
            <p:cNvSpPr>
              <a:spLocks noChangeArrowheads="1"/>
            </p:cNvSpPr>
            <p:nvPr/>
          </p:nvSpPr>
          <p:spPr bwMode="auto">
            <a:xfrm>
              <a:off x="2163" y="15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0" name="Rectangle 142"/>
            <p:cNvSpPr>
              <a:spLocks noChangeArrowheads="1"/>
            </p:cNvSpPr>
            <p:nvPr/>
          </p:nvSpPr>
          <p:spPr bwMode="auto">
            <a:xfrm>
              <a:off x="2077"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161" name="Rectangle 143"/>
            <p:cNvSpPr>
              <a:spLocks noChangeArrowheads="1"/>
            </p:cNvSpPr>
            <p:nvPr/>
          </p:nvSpPr>
          <p:spPr bwMode="auto">
            <a:xfrm>
              <a:off x="2147" y="16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2" name="Rectangle 144"/>
            <p:cNvSpPr>
              <a:spLocks noChangeArrowheads="1"/>
            </p:cNvSpPr>
            <p:nvPr/>
          </p:nvSpPr>
          <p:spPr bwMode="auto">
            <a:xfrm>
              <a:off x="2146"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3" name="Rectangle 145"/>
            <p:cNvSpPr>
              <a:spLocks noChangeArrowheads="1"/>
            </p:cNvSpPr>
            <p:nvPr/>
          </p:nvSpPr>
          <p:spPr bwMode="auto">
            <a:xfrm>
              <a:off x="2092"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4" name="Rectangle 146"/>
            <p:cNvSpPr>
              <a:spLocks noChangeArrowheads="1"/>
            </p:cNvSpPr>
            <p:nvPr/>
          </p:nvSpPr>
          <p:spPr bwMode="auto">
            <a:xfrm>
              <a:off x="2057" y="179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b="1" dirty="0">
                <a:solidFill>
                  <a:prstClr val="black"/>
                </a:solidFill>
              </a:endParaRPr>
            </a:p>
          </p:txBody>
        </p:sp>
        <p:sp>
          <p:nvSpPr>
            <p:cNvPr id="1168" name="Freeform 150"/>
            <p:cNvSpPr>
              <a:spLocks noEditPoints="1"/>
            </p:cNvSpPr>
            <p:nvPr/>
          </p:nvSpPr>
          <p:spPr bwMode="auto">
            <a:xfrm>
              <a:off x="2980" y="1695"/>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73" name="Rectangle 155"/>
            <p:cNvSpPr>
              <a:spLocks noChangeArrowheads="1"/>
            </p:cNvSpPr>
            <p:nvPr/>
          </p:nvSpPr>
          <p:spPr bwMode="auto">
            <a:xfrm>
              <a:off x="6650" y="322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74" name="Rectangle 156"/>
            <p:cNvSpPr>
              <a:spLocks noChangeArrowheads="1"/>
            </p:cNvSpPr>
            <p:nvPr/>
          </p:nvSpPr>
          <p:spPr bwMode="auto">
            <a:xfrm>
              <a:off x="6638" y="3284"/>
              <a:ext cx="4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custom regime before </a:t>
              </a:r>
              <a:endParaRPr lang="cs-CZ" altLang="en-US" sz="650" noProof="1">
                <a:solidFill>
                  <a:prstClr val="black"/>
                </a:solidFill>
              </a:endParaRPr>
            </a:p>
          </p:txBody>
        </p:sp>
        <p:sp>
          <p:nvSpPr>
            <p:cNvPr id="1176" name="Freeform 158"/>
            <p:cNvSpPr>
              <a:spLocks noEditPoints="1"/>
            </p:cNvSpPr>
            <p:nvPr/>
          </p:nvSpPr>
          <p:spPr bwMode="auto">
            <a:xfrm>
              <a:off x="3193" y="99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3948" y="1949"/>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0" name="Rectangle 163"/>
            <p:cNvSpPr>
              <a:spLocks noChangeArrowheads="1"/>
            </p:cNvSpPr>
            <p:nvPr/>
          </p:nvSpPr>
          <p:spPr bwMode="auto">
            <a:xfrm>
              <a:off x="3947" y="1948"/>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1" name="Rectangle 164"/>
            <p:cNvSpPr>
              <a:spLocks noChangeArrowheads="1"/>
            </p:cNvSpPr>
            <p:nvPr/>
          </p:nvSpPr>
          <p:spPr bwMode="auto">
            <a:xfrm>
              <a:off x="6798" y="1917"/>
              <a:ext cx="4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Haulier continues the </a:t>
              </a:r>
              <a:endParaRPr lang="cs-CZ" altLang="en-US" sz="650" noProof="1">
                <a:solidFill>
                  <a:prstClr val="black"/>
                </a:solidFill>
              </a:endParaRPr>
            </a:p>
          </p:txBody>
        </p:sp>
        <p:sp>
          <p:nvSpPr>
            <p:cNvPr id="1182" name="Rectangle 165"/>
            <p:cNvSpPr>
              <a:spLocks noChangeArrowheads="1"/>
            </p:cNvSpPr>
            <p:nvPr/>
          </p:nvSpPr>
          <p:spPr bwMode="auto">
            <a:xfrm>
              <a:off x="6878" y="1975"/>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transit journey</a:t>
              </a:r>
              <a:endParaRPr lang="cs-CZ" altLang="en-US" sz="650" noProof="1">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800" dirty="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6" name="Rectangle 168"/>
            <p:cNvSpPr>
              <a:spLocks noChangeArrowheads="1"/>
            </p:cNvSpPr>
            <p:nvPr/>
          </p:nvSpPr>
          <p:spPr bwMode="auto">
            <a:xfrm>
              <a:off x="1337" y="353"/>
              <a:ext cx="74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900" dirty="0">
                  <a:solidFill>
                    <a:srgbClr val="FFFFFF"/>
                  </a:solidFill>
                  <a:latin typeface="Calibri" panose="020F0502020204030204" pitchFamily="34" charset="0"/>
                </a:rPr>
                <a:t>Před odesláním</a:t>
              </a:r>
              <a:endParaRPr lang="cs-CZ" altLang="en-US" sz="900" dirty="0">
                <a:solidFill>
                  <a:prstClr val="black"/>
                </a:solidFill>
              </a:endParaRPr>
            </a:p>
          </p:txBody>
        </p:sp>
        <p:sp>
          <p:nvSpPr>
            <p:cNvPr id="1187" name="Rectangle 169"/>
            <p:cNvSpPr>
              <a:spLocks noChangeArrowheads="1"/>
            </p:cNvSpPr>
            <p:nvPr/>
          </p:nvSpPr>
          <p:spPr bwMode="auto">
            <a:xfrm>
              <a:off x="1461" y="35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88" name="Rectangle 170"/>
            <p:cNvSpPr>
              <a:spLocks noChangeArrowheads="1"/>
            </p:cNvSpPr>
            <p:nvPr/>
          </p:nvSpPr>
          <p:spPr bwMode="auto">
            <a:xfrm>
              <a:off x="1489" y="353"/>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900" dirty="0">
                <a:solidFill>
                  <a:prstClr val="black"/>
                </a:solidFill>
              </a:endParaRPr>
            </a:p>
          </p:txBody>
        </p:sp>
        <p:sp>
          <p:nvSpPr>
            <p:cNvPr id="1189" name="Freeform 171"/>
            <p:cNvSpPr>
              <a:spLocks/>
            </p:cNvSpPr>
            <p:nvPr/>
          </p:nvSpPr>
          <p:spPr bwMode="auto">
            <a:xfrm>
              <a:off x="2525" y="323"/>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800" dirty="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91" name="Rectangle 173"/>
            <p:cNvSpPr>
              <a:spLocks noChangeArrowheads="1"/>
            </p:cNvSpPr>
            <p:nvPr/>
          </p:nvSpPr>
          <p:spPr bwMode="auto">
            <a:xfrm>
              <a:off x="2650"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2" name="Rectangle 174"/>
            <p:cNvSpPr>
              <a:spLocks noChangeArrowheads="1"/>
            </p:cNvSpPr>
            <p:nvPr/>
          </p:nvSpPr>
          <p:spPr bwMode="auto">
            <a:xfrm>
              <a:off x="3092"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3" name="Rectangle 175"/>
            <p:cNvSpPr>
              <a:spLocks noChangeArrowheads="1"/>
            </p:cNvSpPr>
            <p:nvPr/>
          </p:nvSpPr>
          <p:spPr bwMode="auto">
            <a:xfrm flipH="1">
              <a:off x="2549" y="366"/>
              <a:ext cx="176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800" dirty="0">
                  <a:solidFill>
                    <a:srgbClr val="FFFFFF"/>
                  </a:solidFill>
                  <a:latin typeface="Calibri" panose="020F0502020204030204" pitchFamily="34" charset="0"/>
                </a:rPr>
                <a:t>Dorazí do úřadu odeslání  </a:t>
              </a:r>
              <a:endParaRPr lang="cs-CZ" altLang="en-US" sz="800" dirty="0">
                <a:solidFill>
                  <a:prstClr val="black"/>
                </a:solidFill>
              </a:endParaRPr>
            </a:p>
          </p:txBody>
        </p:sp>
        <p:sp>
          <p:nvSpPr>
            <p:cNvPr id="1194" name="Rectangle 176"/>
            <p:cNvSpPr>
              <a:spLocks noChangeArrowheads="1"/>
            </p:cNvSpPr>
            <p:nvPr/>
          </p:nvSpPr>
          <p:spPr bwMode="auto">
            <a:xfrm>
              <a:off x="2836" y="406"/>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7" name="Rectangle 179"/>
            <p:cNvSpPr>
              <a:spLocks noChangeArrowheads="1"/>
            </p:cNvSpPr>
            <p:nvPr/>
          </p:nvSpPr>
          <p:spPr bwMode="auto">
            <a:xfrm>
              <a:off x="2633" y="15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98" name="Rectangle 180"/>
            <p:cNvSpPr>
              <a:spLocks noChangeArrowheads="1"/>
            </p:cNvSpPr>
            <p:nvPr/>
          </p:nvSpPr>
          <p:spPr bwMode="auto">
            <a:xfrm>
              <a:off x="2652"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99" name="Rectangle 181"/>
            <p:cNvSpPr>
              <a:spLocks noChangeArrowheads="1"/>
            </p:cNvSpPr>
            <p:nvPr/>
          </p:nvSpPr>
          <p:spPr bwMode="auto">
            <a:xfrm>
              <a:off x="2622"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0" name="Rectangle 182"/>
            <p:cNvSpPr>
              <a:spLocks noChangeArrowheads="1"/>
            </p:cNvSpPr>
            <p:nvPr/>
          </p:nvSpPr>
          <p:spPr bwMode="auto">
            <a:xfrm>
              <a:off x="2631" y="1704"/>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 </a:t>
              </a:r>
              <a:endParaRPr lang="cs-CZ" altLang="en-US" sz="650" dirty="0">
                <a:solidFill>
                  <a:prstClr val="black"/>
                </a:solidFill>
              </a:endParaRPr>
            </a:p>
          </p:txBody>
        </p:sp>
        <p:sp>
          <p:nvSpPr>
            <p:cNvPr id="1202" name="Rectangle 184"/>
            <p:cNvSpPr>
              <a:spLocks noChangeArrowheads="1"/>
            </p:cNvSpPr>
            <p:nvPr/>
          </p:nvSpPr>
          <p:spPr bwMode="auto">
            <a:xfrm>
              <a:off x="2657" y="17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3" name="Rectangle 185"/>
            <p:cNvSpPr>
              <a:spLocks noChangeArrowheads="1"/>
            </p:cNvSpPr>
            <p:nvPr/>
          </p:nvSpPr>
          <p:spPr bwMode="auto">
            <a:xfrm>
              <a:off x="2758" y="1761"/>
              <a:ext cx="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 </a:t>
              </a:r>
              <a:endParaRPr lang="cs-CZ" altLang="en-US" sz="650" dirty="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07" name="Rectangle 191"/>
            <p:cNvSpPr>
              <a:spLocks noChangeArrowheads="1"/>
            </p:cNvSpPr>
            <p:nvPr/>
          </p:nvSpPr>
          <p:spPr bwMode="auto">
            <a:xfrm>
              <a:off x="3573"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8" name="Rectangle 192"/>
            <p:cNvSpPr>
              <a:spLocks noChangeArrowheads="1"/>
            </p:cNvSpPr>
            <p:nvPr/>
          </p:nvSpPr>
          <p:spPr bwMode="auto">
            <a:xfrm>
              <a:off x="3585"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9" name="Rectangle 193"/>
            <p:cNvSpPr>
              <a:spLocks noChangeArrowheads="1"/>
            </p:cNvSpPr>
            <p:nvPr/>
          </p:nvSpPr>
          <p:spPr bwMode="auto">
            <a:xfrm>
              <a:off x="3605" y="1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5" name="Rectangle 197"/>
            <p:cNvSpPr>
              <a:spLocks noChangeArrowheads="1"/>
            </p:cNvSpPr>
            <p:nvPr/>
          </p:nvSpPr>
          <p:spPr bwMode="auto">
            <a:xfrm>
              <a:off x="4190"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6" name="Rectangle 198"/>
            <p:cNvSpPr>
              <a:spLocks noChangeArrowheads="1"/>
            </p:cNvSpPr>
            <p:nvPr/>
          </p:nvSpPr>
          <p:spPr bwMode="auto">
            <a:xfrm>
              <a:off x="4146" y="16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7" name="Rectangle 199"/>
            <p:cNvSpPr>
              <a:spLocks noChangeArrowheads="1"/>
            </p:cNvSpPr>
            <p:nvPr/>
          </p:nvSpPr>
          <p:spPr bwMode="auto">
            <a:xfrm>
              <a:off x="4390" y="1621"/>
              <a:ext cx="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L</a:t>
              </a:r>
              <a:endParaRPr lang="cs-CZ"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9" name="Rectangle 201"/>
            <p:cNvSpPr>
              <a:spLocks noChangeArrowheads="1"/>
            </p:cNvSpPr>
            <p:nvPr/>
          </p:nvSpPr>
          <p:spPr bwMode="auto">
            <a:xfrm>
              <a:off x="4169" y="1688"/>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a:t>
              </a:r>
              <a:endParaRPr lang="cs-CZ" altLang="en-US" sz="650" dirty="0">
                <a:solidFill>
                  <a:prstClr val="black"/>
                </a:solidFill>
              </a:endParaRPr>
            </a:p>
          </p:txBody>
        </p:sp>
        <p:sp>
          <p:nvSpPr>
            <p:cNvPr id="1220" name="Rectangle 202"/>
            <p:cNvSpPr>
              <a:spLocks noChangeArrowheads="1"/>
            </p:cNvSpPr>
            <p:nvPr/>
          </p:nvSpPr>
          <p:spPr bwMode="auto">
            <a:xfrm>
              <a:off x="4223" y="1686"/>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a:t>
              </a:r>
              <a:endParaRPr lang="cs-CZ" altLang="en-US" sz="650" dirty="0">
                <a:solidFill>
                  <a:prstClr val="black"/>
                </a:solidFill>
              </a:endParaRPr>
            </a:p>
          </p:txBody>
        </p:sp>
        <p:sp>
          <p:nvSpPr>
            <p:cNvPr id="1224" name="Rectangle 206"/>
            <p:cNvSpPr>
              <a:spLocks noChangeArrowheads="1"/>
            </p:cNvSpPr>
            <p:nvPr/>
          </p:nvSpPr>
          <p:spPr bwMode="auto">
            <a:xfrm>
              <a:off x="4085" y="34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5" name="Rectangle 207"/>
            <p:cNvSpPr>
              <a:spLocks noChangeArrowheads="1"/>
            </p:cNvSpPr>
            <p:nvPr/>
          </p:nvSpPr>
          <p:spPr bwMode="auto">
            <a:xfrm>
              <a:off x="4110" y="34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6" name="Rectangle 208"/>
            <p:cNvSpPr>
              <a:spLocks noChangeArrowheads="1"/>
            </p:cNvSpPr>
            <p:nvPr/>
          </p:nvSpPr>
          <p:spPr bwMode="auto">
            <a:xfrm>
              <a:off x="4044" y="3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7" name="Rectangle 209"/>
            <p:cNvSpPr>
              <a:spLocks noChangeArrowheads="1"/>
            </p:cNvSpPr>
            <p:nvPr/>
          </p:nvSpPr>
          <p:spPr bwMode="auto">
            <a:xfrm>
              <a:off x="4008" y="358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8" name="Rectangle 210"/>
            <p:cNvSpPr>
              <a:spLocks noChangeArrowheads="1"/>
            </p:cNvSpPr>
            <p:nvPr/>
          </p:nvSpPr>
          <p:spPr bwMode="auto">
            <a:xfrm>
              <a:off x="4028" y="364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9" name="Rectangle 211"/>
            <p:cNvSpPr>
              <a:spLocks noChangeArrowheads="1"/>
            </p:cNvSpPr>
            <p:nvPr/>
          </p:nvSpPr>
          <p:spPr bwMode="auto">
            <a:xfrm>
              <a:off x="4076" y="369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33" name="Freeform 215"/>
            <p:cNvSpPr>
              <a:spLocks noEditPoints="1"/>
            </p:cNvSpPr>
            <p:nvPr/>
          </p:nvSpPr>
          <p:spPr bwMode="auto">
            <a:xfrm>
              <a:off x="2995" y="1488"/>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4" name="Rectangle 216"/>
            <p:cNvSpPr>
              <a:spLocks noChangeArrowheads="1"/>
            </p:cNvSpPr>
            <p:nvPr/>
          </p:nvSpPr>
          <p:spPr bwMode="auto">
            <a:xfrm>
              <a:off x="3171" y="1431"/>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5" name="Rectangle 217"/>
            <p:cNvSpPr>
              <a:spLocks noChangeArrowheads="1"/>
            </p:cNvSpPr>
            <p:nvPr/>
          </p:nvSpPr>
          <p:spPr bwMode="auto">
            <a:xfrm>
              <a:off x="3165" y="1422"/>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6" name="Rectangle 218"/>
            <p:cNvSpPr>
              <a:spLocks noChangeArrowheads="1"/>
            </p:cNvSpPr>
            <p:nvPr/>
          </p:nvSpPr>
          <p:spPr bwMode="auto">
            <a:xfrm>
              <a:off x="3215" y="1442"/>
              <a:ext cx="56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Přepravce předloží zboží v místě schváleného </a:t>
              </a:r>
              <a:r>
                <a:rPr lang="cs-CZ" altLang="en-US" sz="650" b="1" dirty="0" smtClean="0">
                  <a:solidFill>
                    <a:srgbClr val="FFFFFF"/>
                  </a:solidFill>
                  <a:latin typeface="Calibri" panose="020F0502020204030204" pitchFamily="34" charset="0"/>
                </a:rPr>
                <a:t>odesílatele.</a:t>
              </a:r>
              <a:endParaRPr lang="cs-CZ" altLang="en-US" sz="650" dirty="0">
                <a:solidFill>
                  <a:prstClr val="black"/>
                </a:solidFill>
              </a:endParaRPr>
            </a:p>
          </p:txBody>
        </p:sp>
        <p:sp>
          <p:nvSpPr>
            <p:cNvPr id="1237" name="Rectangle 219"/>
            <p:cNvSpPr>
              <a:spLocks noChangeArrowheads="1"/>
            </p:cNvSpPr>
            <p:nvPr/>
          </p:nvSpPr>
          <p:spPr bwMode="auto">
            <a:xfrm>
              <a:off x="5487" y="1527"/>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goods </a:t>
              </a:r>
              <a:endParaRPr lang="cs-CZ" altLang="en-US" sz="650" noProof="1">
                <a:solidFill>
                  <a:prstClr val="black"/>
                </a:solidFill>
              </a:endParaRPr>
            </a:p>
          </p:txBody>
        </p:sp>
        <p:sp>
          <p:nvSpPr>
            <p:cNvPr id="1238" name="Rectangle 220"/>
            <p:cNvSpPr>
              <a:spLocks noChangeArrowheads="1"/>
            </p:cNvSpPr>
            <p:nvPr/>
          </p:nvSpPr>
          <p:spPr bwMode="auto">
            <a:xfrm>
              <a:off x="5643" y="1527"/>
              <a:ext cx="36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aat</a:t>
              </a:r>
              <a:r>
                <a:rPr lang="cs-CZ" altLang="en-US" sz="650" b="1" dirty="0">
                  <a:solidFill>
                    <a:srgbClr val="FFFFFF"/>
                  </a:solidFill>
                  <a:latin typeface="Calibri" panose="020F0502020204030204" pitchFamily="34" charset="0"/>
                </a:rPr>
                <a:t> </a:t>
              </a:r>
              <a:r>
                <a:rPr lang="cs-CZ" altLang="en-US" sz="650" b="1" noProof="1">
                  <a:solidFill>
                    <a:srgbClr val="FFFFFF"/>
                  </a:solidFill>
                  <a:latin typeface="Calibri" panose="020F0502020204030204" pitchFamily="34" charset="0"/>
                </a:rPr>
                <a:t>Authaorised</a:t>
              </a:r>
              <a:r>
                <a:rPr lang="cs-CZ" altLang="en-US" sz="650" b="1" dirty="0">
                  <a:solidFill>
                    <a:srgbClr val="FFFFFF"/>
                  </a:solidFill>
                  <a:latin typeface="Calibri" panose="020F0502020204030204" pitchFamily="34" charset="0"/>
                </a:rPr>
                <a:t> </a:t>
              </a:r>
              <a:endParaRPr lang="cs-CZ" altLang="en-US" sz="650" dirty="0">
                <a:solidFill>
                  <a:prstClr val="black"/>
                </a:solidFill>
              </a:endParaRPr>
            </a:p>
          </p:txBody>
        </p:sp>
        <p:sp>
          <p:nvSpPr>
            <p:cNvPr id="1239" name="Rectangle 221"/>
            <p:cNvSpPr>
              <a:spLocks noChangeArrowheads="1"/>
            </p:cNvSpPr>
            <p:nvPr/>
          </p:nvSpPr>
          <p:spPr bwMode="auto">
            <a:xfrm>
              <a:off x="5506" y="1585"/>
              <a:ext cx="4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consignee location</a:t>
              </a:r>
              <a:endParaRPr lang="cs-CZ" altLang="en-US" sz="650" noProof="1">
                <a:solidFill>
                  <a:prstClr val="black"/>
                </a:solidFill>
              </a:endParaRPr>
            </a:p>
          </p:txBody>
        </p:sp>
        <p:sp>
          <p:nvSpPr>
            <p:cNvPr id="1240" name="Freeform 222"/>
            <p:cNvSpPr>
              <a:spLocks noEditPoints="1"/>
            </p:cNvSpPr>
            <p:nvPr/>
          </p:nvSpPr>
          <p:spPr bwMode="auto">
            <a:xfrm>
              <a:off x="3236" y="863"/>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49" name="Rectangle 231"/>
            <p:cNvSpPr>
              <a:spLocks noChangeArrowheads="1"/>
            </p:cNvSpPr>
            <p:nvPr/>
          </p:nvSpPr>
          <p:spPr bwMode="auto">
            <a:xfrm>
              <a:off x="3692" y="3611"/>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50" name="Rectangle 232"/>
            <p:cNvSpPr>
              <a:spLocks noChangeArrowheads="1"/>
            </p:cNvSpPr>
            <p:nvPr/>
          </p:nvSpPr>
          <p:spPr bwMode="auto">
            <a:xfrm>
              <a:off x="3702" y="3609"/>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51" name="Rectangle 233"/>
            <p:cNvSpPr>
              <a:spLocks noChangeArrowheads="1"/>
            </p:cNvSpPr>
            <p:nvPr/>
          </p:nvSpPr>
          <p:spPr bwMode="auto">
            <a:xfrm>
              <a:off x="6050" y="35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52" name="Rectangle 234"/>
            <p:cNvSpPr>
              <a:spLocks noChangeArrowheads="1"/>
            </p:cNvSpPr>
            <p:nvPr/>
          </p:nvSpPr>
          <p:spPr bwMode="auto">
            <a:xfrm>
              <a:off x="6129" y="360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grpSp>
      <p:sp>
        <p:nvSpPr>
          <p:cNvPr id="73" name="Freeform 240"/>
          <p:cNvSpPr>
            <a:spLocks noEditPoints="1"/>
          </p:cNvSpPr>
          <p:nvPr/>
        </p:nvSpPr>
        <p:spPr bwMode="auto">
          <a:xfrm>
            <a:off x="5281031" y="584816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4" name="Freeform 241"/>
          <p:cNvSpPr>
            <a:spLocks noEditPoints="1"/>
          </p:cNvSpPr>
          <p:nvPr/>
        </p:nvSpPr>
        <p:spPr bwMode="auto">
          <a:xfrm>
            <a:off x="5125166" y="5201595"/>
            <a:ext cx="682599" cy="450207"/>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84" name="Rectangle 251"/>
          <p:cNvSpPr>
            <a:spLocks noChangeArrowheads="1"/>
          </p:cNvSpPr>
          <p:nvPr/>
        </p:nvSpPr>
        <p:spPr bwMode="auto">
          <a:xfrm>
            <a:off x="4210770" y="3533525"/>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5" name="Rectangle 252"/>
          <p:cNvSpPr>
            <a:spLocks noChangeArrowheads="1"/>
          </p:cNvSpPr>
          <p:nvPr/>
        </p:nvSpPr>
        <p:spPr bwMode="auto">
          <a:xfrm>
            <a:off x="4298693" y="3624645"/>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6" name="Rectangle 253"/>
          <p:cNvSpPr>
            <a:spLocks noChangeArrowheads="1"/>
          </p:cNvSpPr>
          <p:nvPr/>
        </p:nvSpPr>
        <p:spPr bwMode="auto">
          <a:xfrm>
            <a:off x="4257129" y="3808484"/>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7" name="Rectangle 254"/>
          <p:cNvSpPr>
            <a:spLocks noChangeArrowheads="1"/>
          </p:cNvSpPr>
          <p:nvPr/>
        </p:nvSpPr>
        <p:spPr bwMode="auto">
          <a:xfrm>
            <a:off x="4424982" y="390120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8" name="Rectangle 255"/>
          <p:cNvSpPr>
            <a:spLocks noChangeArrowheads="1"/>
          </p:cNvSpPr>
          <p:nvPr/>
        </p:nvSpPr>
        <p:spPr bwMode="auto">
          <a:xfrm>
            <a:off x="4648786" y="390120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9" name="Rectangle 256"/>
          <p:cNvSpPr>
            <a:spLocks noChangeArrowheads="1"/>
          </p:cNvSpPr>
          <p:nvPr/>
        </p:nvSpPr>
        <p:spPr bwMode="auto">
          <a:xfrm>
            <a:off x="4388214" y="399232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29" name="TextBox 28"/>
          <p:cNvSpPr txBox="1"/>
          <p:nvPr/>
        </p:nvSpPr>
        <p:spPr>
          <a:xfrm>
            <a:off x="123955" y="-35814"/>
            <a:ext cx="9910589" cy="307777"/>
          </a:xfrm>
          <a:prstGeom prst="rect">
            <a:avLst/>
          </a:prstGeom>
          <a:noFill/>
          <a:ln w="3175">
            <a:noFill/>
          </a:ln>
        </p:spPr>
        <p:txBody>
          <a:bodyPr wrap="square" rtlCol="0">
            <a:spAutoFit/>
          </a:bodyPr>
          <a:lstStyle/>
          <a:p>
            <a:r>
              <a:rPr lang="cs-CZ" sz="1400" b="1" dirty="0">
                <a:solidFill>
                  <a:prstClr val="black"/>
                </a:solidFill>
              </a:rPr>
              <a:t>Budoucí přistoupení k úmluvě o společném tranzitním režimu – zboží v tranzitním režimu vstupuje do Spojeného království</a:t>
            </a:r>
          </a:p>
        </p:txBody>
      </p:sp>
      <p:sp>
        <p:nvSpPr>
          <p:cNvPr id="70" name="TextBox 69"/>
          <p:cNvSpPr txBox="1"/>
          <p:nvPr/>
        </p:nvSpPr>
        <p:spPr>
          <a:xfrm>
            <a:off x="10714668" y="0"/>
            <a:ext cx="1523993" cy="307777"/>
          </a:xfrm>
          <a:prstGeom prst="rect">
            <a:avLst/>
          </a:prstGeom>
          <a:noFill/>
        </p:spPr>
        <p:txBody>
          <a:bodyPr wrap="square" rtlCol="0" anchor="t">
            <a:spAutoFit/>
          </a:bodyPr>
          <a:lstStyle/>
          <a:p>
            <a:r>
              <a:rPr lang="cs-CZ" sz="1400" dirty="0">
                <a:solidFill>
                  <a:prstClr val="black"/>
                </a:solidFill>
                <a:cs typeface="Calibri"/>
              </a:rPr>
              <a:t>HMG vfinal</a:t>
            </a:r>
          </a:p>
        </p:txBody>
      </p:sp>
      <p:cxnSp>
        <p:nvCxnSpPr>
          <p:cNvPr id="256" name="Elbow Connector 255"/>
          <p:cNvCxnSpPr>
            <a:endCxn id="1095" idx="0"/>
          </p:cNvCxnSpPr>
          <p:nvPr/>
        </p:nvCxnSpPr>
        <p:spPr>
          <a:xfrm rot="5400000">
            <a:off x="2416680" y="1838732"/>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3735183" y="395994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8089641" y="6373587"/>
            <a:ext cx="4114800" cy="365125"/>
          </a:xfrm>
          <a:prstGeom prst="rect">
            <a:avLst/>
          </a:prstGeom>
        </p:spPr>
        <p:txBody>
          <a:bodyPr/>
          <a:lstStyle/>
          <a:p>
            <a:r>
              <a:rPr lang="cs-CZ" sz="1000" dirty="0"/>
              <a:t>ÚŘEDNÍ DOK. </a:t>
            </a:r>
          </a:p>
        </p:txBody>
      </p:sp>
      <p:sp>
        <p:nvSpPr>
          <p:cNvPr id="257" name="Slide Number Placeholder 256"/>
          <p:cNvSpPr>
            <a:spLocks noGrp="1"/>
          </p:cNvSpPr>
          <p:nvPr>
            <p:ph type="sldNum" sz="quarter" idx="12"/>
          </p:nvPr>
        </p:nvSpPr>
        <p:spPr/>
        <p:txBody>
          <a:bodyPr/>
          <a:lstStyle/>
          <a:p>
            <a:fld id="{4D5B3F61-8D40-454B-BE98-BE96F2E76035}" type="slidenum">
              <a:rPr lang="cs-CZ" sz="1050" smtClean="0"/>
              <a:t>62</a:t>
            </a:fld>
            <a:endParaRPr lang="cs-CZ" sz="1050" dirty="0"/>
          </a:p>
        </p:txBody>
      </p:sp>
      <p:graphicFrame>
        <p:nvGraphicFramePr>
          <p:cNvPr id="265" name="Table 264"/>
          <p:cNvGraphicFramePr>
            <a:graphicFrameLocks noGrp="1"/>
          </p:cNvGraphicFramePr>
          <p:nvPr>
            <p:extLst>
              <p:ext uri="{D42A27DB-BD31-4B8C-83A1-F6EECF244321}">
                <p14:modId xmlns:p14="http://schemas.microsoft.com/office/powerpoint/2010/main" val="3242781789"/>
              </p:ext>
            </p:extLst>
          </p:nvPr>
        </p:nvGraphicFramePr>
        <p:xfrm>
          <a:off x="10632344" y="5353830"/>
          <a:ext cx="1293260" cy="1091238"/>
        </p:xfrm>
        <a:graphic>
          <a:graphicData uri="http://schemas.openxmlformats.org/drawingml/2006/table">
            <a:tbl>
              <a:tblPr firstRow="1" bandRow="1">
                <a:tableStyleId>{073A0DAA-6AF3-43AB-8588-CEC1D06C72B9}</a:tableStyleId>
              </a:tblPr>
              <a:tblGrid>
                <a:gridCol w="398406">
                  <a:extLst>
                    <a:ext uri="{9D8B030D-6E8A-4147-A177-3AD203B41FA5}">
                      <a16:colId xmlns="" xmlns:a16="http://schemas.microsoft.com/office/drawing/2014/main" val="20000"/>
                    </a:ext>
                  </a:extLst>
                </a:gridCol>
                <a:gridCol w="894854">
                  <a:extLst>
                    <a:ext uri="{9D8B030D-6E8A-4147-A177-3AD203B41FA5}">
                      <a16:colId xmlns="" xmlns:a16="http://schemas.microsoft.com/office/drawing/2014/main" val="20001"/>
                    </a:ext>
                  </a:extLst>
                </a:gridCol>
              </a:tblGrid>
              <a:tr h="309271">
                <a:tc gridSpan="2">
                  <a:txBody>
                    <a:bodyPr/>
                    <a:lstStyle/>
                    <a:p>
                      <a:pPr algn="ctr"/>
                      <a:r>
                        <a:rPr lang="cs-CZ" sz="1500" noProof="0" dirty="0"/>
                        <a:t>VYSVĚTLIVKY</a:t>
                      </a:r>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171515">
                <a:tc>
                  <a:txBody>
                    <a:bodyPr/>
                    <a:lstStyle/>
                    <a:p>
                      <a:endParaRPr lang="cs-CZ" sz="800" noProof="0" dirty="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cs-CZ" sz="800" noProof="0" dirty="0"/>
                        <a:t>Předpokládaná cesta</a:t>
                      </a:r>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343029">
                <a:tc>
                  <a:txBody>
                    <a:bodyPr/>
                    <a:lstStyle/>
                    <a:p>
                      <a:endParaRPr lang="cs-CZ" sz="800" noProof="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800" noProof="0" dirty="0"/>
                        <a:t>Další kroky</a:t>
                      </a:r>
                    </a:p>
                    <a:p>
                      <a:r>
                        <a:rPr lang="cs-CZ" sz="800" noProof="0" dirty="0"/>
                        <a:t> (jsou-li vyžadovány)</a:t>
                      </a:r>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39815" y="2715842"/>
            <a:ext cx="812800" cy="392415"/>
          </a:xfrm>
          <a:prstGeom prst="rect">
            <a:avLst/>
          </a:prstGeom>
          <a:noFill/>
        </p:spPr>
        <p:txBody>
          <a:bodyPr wrap="square" rtlCol="0">
            <a:spAutoFit/>
          </a:bodyPr>
          <a:lstStyle/>
          <a:p>
            <a:r>
              <a:rPr lang="cs-CZ" altLang="en-US" sz="650" b="1" dirty="0">
                <a:solidFill>
                  <a:srgbClr val="FFFFFF"/>
                </a:solidFill>
                <a:latin typeface="Calibri" panose="020F0502020204030204" pitchFamily="34" charset="0"/>
              </a:rPr>
              <a:t>Přepravce předloží zboží v úřadu </a:t>
            </a:r>
            <a:r>
              <a:rPr lang="cs-CZ" altLang="en-US" sz="650" b="1" dirty="0" smtClean="0">
                <a:solidFill>
                  <a:srgbClr val="FFFFFF"/>
                </a:solidFill>
                <a:latin typeface="Calibri" panose="020F0502020204030204" pitchFamily="34" charset="0"/>
              </a:rPr>
              <a:t>odeslání.</a:t>
            </a:r>
            <a:endParaRPr lang="cs-CZ" altLang="en-US" sz="650" dirty="0">
              <a:solidFill>
                <a:prstClr val="black"/>
              </a:solidFill>
            </a:endParaRPr>
          </a:p>
        </p:txBody>
      </p:sp>
      <p:sp>
        <p:nvSpPr>
          <p:cNvPr id="263" name="TextBox 262"/>
          <p:cNvSpPr txBox="1"/>
          <p:nvPr/>
        </p:nvSpPr>
        <p:spPr>
          <a:xfrm>
            <a:off x="6228892" y="2907505"/>
            <a:ext cx="836279" cy="276999"/>
          </a:xfrm>
          <a:prstGeom prst="rect">
            <a:avLst/>
          </a:prstGeom>
          <a:noFill/>
        </p:spPr>
        <p:txBody>
          <a:bodyPr wrap="square" rtlCol="0">
            <a:spAutoFit/>
          </a:bodyPr>
          <a:lstStyle/>
          <a:p>
            <a:r>
              <a:rPr lang="cs-CZ" altLang="en-US" sz="600" b="1" dirty="0">
                <a:solidFill>
                  <a:srgbClr val="FFFFFF"/>
                </a:solidFill>
                <a:latin typeface="Calibri" panose="020F0502020204030204" pitchFamily="34" charset="0"/>
              </a:rPr>
              <a:t>Přepravce pokračuje v tranzitní </a:t>
            </a:r>
            <a:r>
              <a:rPr lang="cs-CZ" altLang="en-US" sz="600" b="1" dirty="0" smtClean="0">
                <a:solidFill>
                  <a:srgbClr val="FFFFFF"/>
                </a:solidFill>
                <a:latin typeface="Calibri" panose="020F0502020204030204" pitchFamily="34" charset="0"/>
              </a:rPr>
              <a:t>cestě.</a:t>
            </a:r>
            <a:endParaRPr lang="cs-CZ" altLang="en-US" sz="600" dirty="0">
              <a:solidFill>
                <a:prstClr val="black"/>
              </a:solidFill>
            </a:endParaRPr>
          </a:p>
        </p:txBody>
      </p:sp>
      <p:sp>
        <p:nvSpPr>
          <p:cNvPr id="264" name="TextBox 263"/>
          <p:cNvSpPr txBox="1"/>
          <p:nvPr/>
        </p:nvSpPr>
        <p:spPr>
          <a:xfrm>
            <a:off x="6093917" y="835675"/>
            <a:ext cx="891486" cy="461665"/>
          </a:xfrm>
          <a:prstGeom prst="rect">
            <a:avLst/>
          </a:prstGeom>
          <a:noFill/>
        </p:spPr>
        <p:txBody>
          <a:bodyPr wrap="square" rtlCol="0">
            <a:spAutoFit/>
          </a:bodyPr>
          <a:lstStyle/>
          <a:p>
            <a:r>
              <a:rPr lang="cs-CZ" altLang="en-US" sz="600" b="1" dirty="0">
                <a:solidFill>
                  <a:srgbClr val="000000"/>
                </a:solidFill>
                <a:latin typeface="Calibri" panose="020F0502020204030204" pitchFamily="34" charset="0"/>
              </a:rPr>
              <a:t>Schválený odesílatel/místo obdrží zboží a požádá o povolení k </a:t>
            </a:r>
            <a:r>
              <a:rPr lang="cs-CZ" altLang="en-US" sz="600" b="1" dirty="0" smtClean="0">
                <a:solidFill>
                  <a:srgbClr val="000000"/>
                </a:solidFill>
                <a:latin typeface="Calibri" panose="020F0502020204030204" pitchFamily="34" charset="0"/>
              </a:rPr>
              <a:t>vyložení.</a:t>
            </a:r>
            <a:endParaRPr lang="cs-CZ" altLang="en-US" sz="600" dirty="0">
              <a:solidFill>
                <a:prstClr val="black"/>
              </a:solidFill>
            </a:endParaRPr>
          </a:p>
        </p:txBody>
      </p:sp>
      <p:sp>
        <p:nvSpPr>
          <p:cNvPr id="270" name="TextBox 269"/>
          <p:cNvSpPr txBox="1"/>
          <p:nvPr/>
        </p:nvSpPr>
        <p:spPr>
          <a:xfrm>
            <a:off x="4154601" y="5550357"/>
            <a:ext cx="1085668" cy="461665"/>
          </a:xfrm>
          <a:prstGeom prst="rect">
            <a:avLst/>
          </a:prstGeom>
          <a:noFill/>
        </p:spPr>
        <p:txBody>
          <a:bodyPr wrap="square" rtlCol="0">
            <a:spAutoFit/>
          </a:bodyPr>
          <a:lstStyle/>
          <a:p>
            <a:r>
              <a:rPr lang="cs-CZ" altLang="en-US" sz="600" b="1" dirty="0">
                <a:solidFill>
                  <a:srgbClr val="3B3A3D"/>
                </a:solidFill>
                <a:latin typeface="Calibri" panose="020F0502020204030204" pitchFamily="34" charset="0"/>
              </a:rPr>
              <a:t>Celní úřad odeslání přijme zboží a odešle zprávu o odeslání (NCTS) úřadu </a:t>
            </a:r>
            <a:r>
              <a:rPr lang="cs-CZ" altLang="en-US" sz="600" b="1" dirty="0" smtClean="0">
                <a:solidFill>
                  <a:srgbClr val="3B3A3D"/>
                </a:solidFill>
                <a:latin typeface="Calibri" panose="020F0502020204030204" pitchFamily="34" charset="0"/>
              </a:rPr>
              <a:t>určení.</a:t>
            </a:r>
            <a:endParaRPr lang="cs-CZ" sz="600" dirty="0"/>
          </a:p>
        </p:txBody>
      </p:sp>
      <p:sp>
        <p:nvSpPr>
          <p:cNvPr id="271" name="TextBox 270"/>
          <p:cNvSpPr txBox="1"/>
          <p:nvPr/>
        </p:nvSpPr>
        <p:spPr>
          <a:xfrm>
            <a:off x="5929136" y="5579636"/>
            <a:ext cx="984988" cy="369332"/>
          </a:xfrm>
          <a:prstGeom prst="rect">
            <a:avLst/>
          </a:prstGeom>
          <a:noFill/>
        </p:spPr>
        <p:txBody>
          <a:bodyPr wrap="square" rtlCol="0">
            <a:spAutoFit/>
          </a:bodyPr>
          <a:lstStyle/>
          <a:p>
            <a:r>
              <a:rPr lang="cs-CZ" altLang="en-US" sz="600" dirty="0">
                <a:solidFill>
                  <a:srgbClr val="3B3A3D"/>
                </a:solidFill>
                <a:latin typeface="Calibri" panose="020F0502020204030204" pitchFamily="34" charset="0"/>
              </a:rPr>
              <a:t>Úřad odeslání pošle výsledky kontroly případně úřadu </a:t>
            </a:r>
            <a:r>
              <a:rPr lang="cs-CZ" altLang="en-US" sz="600" dirty="0" smtClean="0">
                <a:solidFill>
                  <a:srgbClr val="3B3A3D"/>
                </a:solidFill>
                <a:latin typeface="Calibri" panose="020F0502020204030204" pitchFamily="34" charset="0"/>
              </a:rPr>
              <a:t>určení.</a:t>
            </a:r>
            <a:endParaRPr lang="cs-CZ" sz="600" dirty="0">
              <a:solidFill>
                <a:schemeClr val="accent4">
                  <a:lumMod val="60000"/>
                  <a:lumOff val="40000"/>
                </a:schemeClr>
              </a:solidFill>
            </a:endParaRPr>
          </a:p>
        </p:txBody>
      </p:sp>
      <p:sp>
        <p:nvSpPr>
          <p:cNvPr id="272" name="TextBox 271"/>
          <p:cNvSpPr txBox="1"/>
          <p:nvPr/>
        </p:nvSpPr>
        <p:spPr>
          <a:xfrm>
            <a:off x="4195457" y="4774752"/>
            <a:ext cx="952548" cy="369332"/>
          </a:xfrm>
          <a:prstGeom prst="rect">
            <a:avLst/>
          </a:prstGeom>
          <a:noFill/>
        </p:spPr>
        <p:txBody>
          <a:bodyPr wrap="square" rtlCol="0">
            <a:spAutoFit/>
          </a:bodyPr>
          <a:lstStyle/>
          <a:p>
            <a:r>
              <a:rPr lang="cs-CZ" altLang="en-US" sz="600" b="1" dirty="0">
                <a:solidFill>
                  <a:srgbClr val="3B3A3D"/>
                </a:solidFill>
                <a:latin typeface="Calibri" panose="020F0502020204030204" pitchFamily="34" charset="0"/>
              </a:rPr>
              <a:t>NCTS  odešle souhlas s vyložením schválenému </a:t>
            </a:r>
            <a:r>
              <a:rPr lang="cs-CZ" altLang="en-US" sz="600" b="1" dirty="0" smtClean="0">
                <a:solidFill>
                  <a:srgbClr val="3B3A3D"/>
                </a:solidFill>
                <a:latin typeface="Calibri" panose="020F0502020204030204" pitchFamily="34" charset="0"/>
              </a:rPr>
              <a:t>odesílateli.</a:t>
            </a:r>
            <a:endParaRPr lang="cs-CZ" sz="600" dirty="0"/>
          </a:p>
        </p:txBody>
      </p:sp>
      <p:sp>
        <p:nvSpPr>
          <p:cNvPr id="275" name="Rectangle 177"/>
          <p:cNvSpPr>
            <a:spLocks noChangeArrowheads="1"/>
          </p:cNvSpPr>
          <p:nvPr/>
        </p:nvSpPr>
        <p:spPr bwMode="auto">
          <a:xfrm>
            <a:off x="7845179" y="2191353"/>
            <a:ext cx="522741" cy="7385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76" name="TextBox 275"/>
          <p:cNvSpPr txBox="1"/>
          <p:nvPr/>
        </p:nvSpPr>
        <p:spPr>
          <a:xfrm>
            <a:off x="7804631" y="2237600"/>
            <a:ext cx="543710" cy="592470"/>
          </a:xfrm>
          <a:prstGeom prst="rect">
            <a:avLst/>
          </a:prstGeom>
          <a:noFill/>
        </p:spPr>
        <p:txBody>
          <a:bodyPr wrap="square" rtlCol="0">
            <a:spAutoFit/>
          </a:bodyPr>
          <a:lstStyle/>
          <a:p>
            <a:r>
              <a:rPr lang="cs-CZ" altLang="en-US" sz="650" b="1" dirty="0">
                <a:solidFill>
                  <a:srgbClr val="FFFFFF"/>
                </a:solidFill>
                <a:latin typeface="Calibri" panose="020F0502020204030204" pitchFamily="34" charset="0"/>
              </a:rPr>
              <a:t>Odbaví se k nalodění v britském </a:t>
            </a:r>
            <a:r>
              <a:rPr lang="cs-CZ" altLang="en-US" sz="650" b="1" dirty="0" smtClean="0">
                <a:solidFill>
                  <a:srgbClr val="FFFFFF"/>
                </a:solidFill>
                <a:latin typeface="Calibri" panose="020F0502020204030204" pitchFamily="34" charset="0"/>
              </a:rPr>
              <a:t>přístavu.</a:t>
            </a:r>
            <a:endParaRPr lang="cs-CZ" altLang="en-US" sz="650" dirty="0">
              <a:solidFill>
                <a:prstClr val="black"/>
              </a:solidFill>
            </a:endParaRPr>
          </a:p>
        </p:txBody>
      </p:sp>
      <p:cxnSp>
        <p:nvCxnSpPr>
          <p:cNvPr id="278" name="Elbow Connector 277"/>
          <p:cNvCxnSpPr/>
          <p:nvPr/>
        </p:nvCxnSpPr>
        <p:spPr>
          <a:xfrm rot="16200000" flipH="1">
            <a:off x="7968426" y="3063618"/>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0" name="Rectangle 249"/>
          <p:cNvSpPr>
            <a:spLocks noChangeArrowheads="1"/>
          </p:cNvSpPr>
          <p:nvPr/>
        </p:nvSpPr>
        <p:spPr bwMode="auto">
          <a:xfrm>
            <a:off x="7806865" y="3493082"/>
            <a:ext cx="906229" cy="480057"/>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sz="650" b="1" i="1" dirty="0"/>
              <a:t>.</a:t>
            </a:r>
            <a:endParaRPr lang="cs-CZ" sz="650" dirty="0"/>
          </a:p>
          <a:p>
            <a:endParaRPr lang="cs-CZ" sz="650" dirty="0">
              <a:solidFill>
                <a:prstClr val="black"/>
              </a:solidFill>
            </a:endParaRPr>
          </a:p>
        </p:txBody>
      </p:sp>
      <p:sp>
        <p:nvSpPr>
          <p:cNvPr id="283" name="Rectangle 250"/>
          <p:cNvSpPr>
            <a:spLocks noChangeArrowheads="1"/>
          </p:cNvSpPr>
          <p:nvPr/>
        </p:nvSpPr>
        <p:spPr bwMode="auto">
          <a:xfrm>
            <a:off x="7820401" y="3498955"/>
            <a:ext cx="892694" cy="495000"/>
          </a:xfrm>
          <a:prstGeom prst="rect">
            <a:avLst/>
          </a:prstGeom>
          <a:solidFill>
            <a:schemeClr val="accent4">
              <a:lumMod val="60000"/>
              <a:lumOff val="40000"/>
            </a:schemeClr>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sz="650" dirty="0"/>
          </a:p>
        </p:txBody>
      </p:sp>
      <p:sp>
        <p:nvSpPr>
          <p:cNvPr id="281" name="TextBox 280"/>
          <p:cNvSpPr txBox="1"/>
          <p:nvPr/>
        </p:nvSpPr>
        <p:spPr>
          <a:xfrm>
            <a:off x="7782585" y="3433542"/>
            <a:ext cx="1039207" cy="692497"/>
          </a:xfrm>
          <a:prstGeom prst="rect">
            <a:avLst/>
          </a:prstGeom>
          <a:noFill/>
        </p:spPr>
        <p:txBody>
          <a:bodyPr wrap="square" rtlCol="0">
            <a:spAutoFit/>
          </a:bodyPr>
          <a:lstStyle/>
          <a:p>
            <a:r>
              <a:rPr lang="cs-CZ" sz="650" dirty="0"/>
              <a:t>Provozovatel přístavu/trajektu může při odbavení zkontrolovat, zda má </a:t>
            </a:r>
            <a:r>
              <a:rPr lang="cs-CZ" sz="650" dirty="0" smtClean="0"/>
              <a:t>TAD.</a:t>
            </a:r>
            <a:endParaRPr lang="cs-CZ" sz="650" dirty="0"/>
          </a:p>
          <a:p>
            <a:endParaRPr lang="cs-CZ" sz="650" dirty="0"/>
          </a:p>
        </p:txBody>
      </p:sp>
      <p:sp>
        <p:nvSpPr>
          <p:cNvPr id="284" name="TextBox 283"/>
          <p:cNvSpPr txBox="1"/>
          <p:nvPr/>
        </p:nvSpPr>
        <p:spPr>
          <a:xfrm>
            <a:off x="7574675" y="357391"/>
            <a:ext cx="3968348" cy="215444"/>
          </a:xfrm>
          <a:prstGeom prst="rect">
            <a:avLst/>
          </a:prstGeom>
          <a:noFill/>
        </p:spPr>
        <p:txBody>
          <a:bodyPr wrap="square" rtlCol="0">
            <a:spAutoFit/>
          </a:bodyPr>
          <a:lstStyle/>
          <a:p>
            <a:r>
              <a:rPr lang="cs-CZ" sz="800" b="1" dirty="0">
                <a:solidFill>
                  <a:schemeClr val="bg1"/>
                </a:solidFill>
              </a:rPr>
              <a:t>V britském přístavu – odbavení</a:t>
            </a:r>
          </a:p>
        </p:txBody>
      </p:sp>
      <p:sp>
        <p:nvSpPr>
          <p:cNvPr id="285" name="Freeform 172"/>
          <p:cNvSpPr>
            <a:spLocks/>
          </p:cNvSpPr>
          <p:nvPr/>
        </p:nvSpPr>
        <p:spPr bwMode="auto">
          <a:xfrm>
            <a:off x="7527858" y="286826"/>
            <a:ext cx="1554902" cy="369276"/>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37" name="Freeform 240"/>
          <p:cNvSpPr>
            <a:spLocks noEditPoints="1"/>
          </p:cNvSpPr>
          <p:nvPr/>
        </p:nvSpPr>
        <p:spPr bwMode="auto">
          <a:xfrm rot="19396909">
            <a:off x="7286725" y="283380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27" name="Rectangle 65">
            <a:extLst>
              <a:ext uri="{FF2B5EF4-FFF2-40B4-BE49-F238E27FC236}">
                <a16:creationId xmlns="" xmlns:a16="http://schemas.microsoft.com/office/drawing/2014/main" id="{CEC9E8CB-DADB-4F11-8A0E-C6DB42D8AEC2}"/>
              </a:ext>
            </a:extLst>
          </p:cNvPr>
          <p:cNvSpPr>
            <a:spLocks noChangeArrowheads="1"/>
          </p:cNvSpPr>
          <p:nvPr/>
        </p:nvSpPr>
        <p:spPr bwMode="auto">
          <a:xfrm>
            <a:off x="1296526" y="1068487"/>
            <a:ext cx="749742" cy="50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Zadavatel pohybu podá tranzitní prohlášení (včetně záruky) a poskytne místní ref. č. (LRN</a:t>
            </a:r>
            <a:r>
              <a:rPr lang="cs-CZ" altLang="en-US" sz="650" b="1" dirty="0" smtClean="0">
                <a:solidFill>
                  <a:srgbClr val="3B3A3D"/>
                </a:solidFill>
                <a:latin typeface="Calibri" panose="020F0502020204030204" pitchFamily="34" charset="0"/>
              </a:rPr>
              <a:t>).</a:t>
            </a:r>
            <a:endParaRPr lang="cs-CZ" altLang="en-US" sz="650" dirty="0">
              <a:solidFill>
                <a:prstClr val="black"/>
              </a:solidFill>
            </a:endParaRPr>
          </a:p>
        </p:txBody>
      </p:sp>
      <p:sp>
        <p:nvSpPr>
          <p:cNvPr id="228" name="Rectangle 68">
            <a:extLst>
              <a:ext uri="{FF2B5EF4-FFF2-40B4-BE49-F238E27FC236}">
                <a16:creationId xmlns="" xmlns:a16="http://schemas.microsoft.com/office/drawing/2014/main" id="{280F4B9F-4CFC-43EA-9C88-08955B7C79AD}"/>
              </a:ext>
            </a:extLst>
          </p:cNvPr>
          <p:cNvSpPr>
            <a:spLocks noChangeArrowheads="1"/>
          </p:cNvSpPr>
          <p:nvPr/>
        </p:nvSpPr>
        <p:spPr bwMode="auto">
          <a:xfrm>
            <a:off x="1219794" y="5514187"/>
            <a:ext cx="915996" cy="50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NCTS vytvoří ref. č. pohybu MRN po přijetí správného tranzitního prohlášení (EORI, záruka a riziko</a:t>
            </a:r>
            <a:r>
              <a:rPr lang="cs-CZ" altLang="en-US" sz="650" b="1" dirty="0" smtClean="0">
                <a:solidFill>
                  <a:srgbClr val="3B3A3D"/>
                </a:solidFill>
                <a:latin typeface="Calibri" panose="020F0502020204030204" pitchFamily="34" charset="0"/>
              </a:rPr>
              <a:t>). </a:t>
            </a:r>
            <a:endParaRPr lang="cs-CZ" altLang="en-US" sz="650" dirty="0">
              <a:solidFill>
                <a:prstClr val="black"/>
              </a:solidFill>
            </a:endParaRPr>
          </a:p>
        </p:txBody>
      </p:sp>
      <p:sp>
        <p:nvSpPr>
          <p:cNvPr id="229" name="Rectangle 93">
            <a:extLst>
              <a:ext uri="{FF2B5EF4-FFF2-40B4-BE49-F238E27FC236}">
                <a16:creationId xmlns="" xmlns:a16="http://schemas.microsoft.com/office/drawing/2014/main" id="{65053EAE-F7FE-4116-A6A9-0DA94FC5B11F}"/>
              </a:ext>
            </a:extLst>
          </p:cNvPr>
          <p:cNvSpPr>
            <a:spLocks noChangeArrowheads="1"/>
          </p:cNvSpPr>
          <p:nvPr/>
        </p:nvSpPr>
        <p:spPr bwMode="auto">
          <a:xfrm>
            <a:off x="2337953" y="1001156"/>
            <a:ext cx="701784" cy="5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Zadavatel poskytne přepravní firmě tranzitní doprovodný dokument  (TAD) a </a:t>
            </a:r>
            <a:r>
              <a:rPr lang="cs-CZ" altLang="en-US" sz="650" b="1" dirty="0" smtClean="0">
                <a:solidFill>
                  <a:srgbClr val="3B3A3D"/>
                </a:solidFill>
                <a:latin typeface="Calibri" panose="020F0502020204030204" pitchFamily="34" charset="0"/>
              </a:rPr>
              <a:t>MRN.</a:t>
            </a:r>
            <a:endParaRPr lang="cs-CZ" altLang="en-US" sz="650" dirty="0">
              <a:solidFill>
                <a:prstClr val="black"/>
              </a:solidFill>
            </a:endParaRPr>
          </a:p>
        </p:txBody>
      </p:sp>
      <p:sp>
        <p:nvSpPr>
          <p:cNvPr id="230" name="Rectangle 131">
            <a:extLst>
              <a:ext uri="{FF2B5EF4-FFF2-40B4-BE49-F238E27FC236}">
                <a16:creationId xmlns="" xmlns:a16="http://schemas.microsoft.com/office/drawing/2014/main" id="{114F810A-64A5-458F-A6C1-6A6FF396ACA0}"/>
              </a:ext>
            </a:extLst>
          </p:cNvPr>
          <p:cNvSpPr>
            <a:spLocks noChangeArrowheads="1"/>
          </p:cNvSpPr>
          <p:nvPr/>
        </p:nvSpPr>
        <p:spPr bwMode="auto">
          <a:xfrm>
            <a:off x="2279664" y="5397489"/>
            <a:ext cx="765728" cy="5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NCTS automaticky ověří TAD, stanovený časový limit pro tranzit, zboží je propuštěno do </a:t>
            </a:r>
            <a:r>
              <a:rPr lang="cs-CZ" altLang="en-US" sz="650" b="1" dirty="0" smtClean="0">
                <a:solidFill>
                  <a:srgbClr val="3B3A3D"/>
                </a:solidFill>
                <a:latin typeface="Calibri" panose="020F0502020204030204" pitchFamily="34" charset="0"/>
              </a:rPr>
              <a:t>tranzitu.</a:t>
            </a:r>
            <a:endParaRPr lang="cs-CZ" altLang="en-US" sz="650" dirty="0">
              <a:solidFill>
                <a:prstClr val="black"/>
              </a:solidFill>
            </a:endParaRPr>
          </a:p>
        </p:txBody>
      </p:sp>
      <p:sp>
        <p:nvSpPr>
          <p:cNvPr id="231" name="Rectangle 141">
            <a:extLst>
              <a:ext uri="{FF2B5EF4-FFF2-40B4-BE49-F238E27FC236}">
                <a16:creationId xmlns="" xmlns:a16="http://schemas.microsoft.com/office/drawing/2014/main" id="{6C0B9E58-8892-48A6-8C52-1052E1115EC5}"/>
              </a:ext>
            </a:extLst>
          </p:cNvPr>
          <p:cNvSpPr>
            <a:spLocks noChangeArrowheads="1"/>
          </p:cNvSpPr>
          <p:nvPr/>
        </p:nvSpPr>
        <p:spPr bwMode="auto">
          <a:xfrm>
            <a:off x="3179674" y="2256245"/>
            <a:ext cx="700186" cy="50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Zboží propuštěno do tranzitního režimu, přepravce  zahájí tranzitní </a:t>
            </a:r>
            <a:r>
              <a:rPr lang="cs-CZ" altLang="en-US" sz="650" b="1" dirty="0" smtClean="0">
                <a:solidFill>
                  <a:srgbClr val="FFFFFF"/>
                </a:solidFill>
                <a:latin typeface="Calibri" panose="020F0502020204030204" pitchFamily="34" charset="0"/>
              </a:rPr>
              <a:t>cestu.</a:t>
            </a:r>
            <a:endParaRPr lang="cs-CZ" altLang="en-US" sz="650" dirty="0">
              <a:solidFill>
                <a:prstClr val="black"/>
              </a:solidFill>
            </a:endParaRPr>
          </a:p>
        </p:txBody>
      </p:sp>
    </p:spTree>
    <p:extLst>
      <p:ext uri="{BB962C8B-B14F-4D97-AF65-F5344CB8AC3E}">
        <p14:creationId xmlns:p14="http://schemas.microsoft.com/office/powerpoint/2010/main" val="2270184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cs-CZ" sz="2700" b="1" dirty="0"/>
              <a:t>Další procesy úřadu HMRC – karnety </a:t>
            </a:r>
            <a:r>
              <a:rPr lang="en-GB" sz="2700" dirty="0">
                <a:latin typeface="+mn-lt"/>
                <a:ea typeface="+mn-ea"/>
                <a:cs typeface="+mn-cs"/>
              </a:rPr>
              <a:t>ATA</a:t>
            </a:r>
          </a:p>
        </p:txBody>
      </p:sp>
      <p:sp>
        <p:nvSpPr>
          <p:cNvPr id="7" name="Slide Number Placeholder 6"/>
          <p:cNvSpPr>
            <a:spLocks noGrp="1"/>
          </p:cNvSpPr>
          <p:nvPr>
            <p:ph type="sldNum" sz="quarter" idx="12"/>
          </p:nvPr>
        </p:nvSpPr>
        <p:spPr/>
        <p:txBody>
          <a:bodyPr/>
          <a:lstStyle/>
          <a:p>
            <a:fld id="{4D5B3F61-8D40-454B-BE98-BE96F2E76035}" type="slidenum">
              <a:rPr lang="en-GB" smtClean="0"/>
              <a:t>63</a:t>
            </a:fld>
            <a:endParaRPr lang="en-GB" dirty="0"/>
          </a:p>
        </p:txBody>
      </p:sp>
      <p:sp>
        <p:nvSpPr>
          <p:cNvPr id="3" name="Footer Placeholder 2"/>
          <p:cNvSpPr>
            <a:spLocks noGrp="1"/>
          </p:cNvSpPr>
          <p:nvPr>
            <p:ph type="ftr" sz="quarter" idx="11"/>
          </p:nvPr>
        </p:nvSpPr>
        <p:spPr>
          <a:xfrm>
            <a:off x="7924800" y="6356350"/>
            <a:ext cx="4114800" cy="365125"/>
          </a:xfrm>
        </p:spPr>
        <p:txBody>
          <a:bodyPr/>
          <a:lstStyle/>
          <a:p>
            <a:r>
              <a:rPr lang="en-GB"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4032867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28591"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na karnet ATA</a:t>
            </a:r>
          </a:p>
          <a:p>
            <a:pPr defTabSz="914156"/>
            <a:r>
              <a:rPr lang="cs-CZ" b="1" dirty="0">
                <a:solidFill>
                  <a:prstClr val="black"/>
                </a:solidFill>
              </a:rPr>
              <a:t>Držitel karnetu ATA předloží karnet ATA celním orgánům</a:t>
            </a:r>
          </a:p>
        </p:txBody>
      </p:sp>
      <p:sp>
        <p:nvSpPr>
          <p:cNvPr id="28" name="Rectangle 27"/>
          <p:cNvSpPr/>
          <p:nvPr/>
        </p:nvSpPr>
        <p:spPr>
          <a:xfrm>
            <a:off x="159096" y="2173588"/>
            <a:ext cx="11828592" cy="218765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 BY MĚL BÝT KARNET ATA PŘEDLOŽEN CELNÍM ORGÁNŮM?</a:t>
            </a:r>
          </a:p>
          <a:p>
            <a:pPr algn="just" defTabSz="914156"/>
            <a:endParaRPr lang="cs-CZ" sz="1050" dirty="0">
              <a:solidFill>
                <a:schemeClr val="tx1"/>
              </a:solidFill>
              <a:cs typeface="Arial" panose="020B0604020202020204" pitchFamily="34" charset="0"/>
            </a:endParaRPr>
          </a:p>
          <a:p>
            <a:pPr marL="171450" indent="-171450" algn="just" defTabSz="914156">
              <a:buFont typeface="Arial" panose="020B0604020202020204" pitchFamily="34" charset="0"/>
              <a:buChar char="•"/>
            </a:pPr>
            <a:r>
              <a:rPr lang="cs-CZ" sz="1050" dirty="0">
                <a:solidFill>
                  <a:schemeClr val="tx1"/>
                </a:solidFill>
                <a:cs typeface="Arial" panose="020B0604020202020204" pitchFamily="34" charset="0"/>
              </a:rPr>
              <a:t>Obchodníci budou muset před vstupem do / výstupem ze Spojeného království prostřednictvím obchodní komory zjistit, kde musí předložit své zboží, aby byl karnet ATA schválen celním úředníkem.</a:t>
            </a:r>
          </a:p>
          <a:p>
            <a:pPr marL="171450" indent="-171450">
              <a:buFont typeface="Arial" panose="020B0604020202020204" pitchFamily="34" charset="0"/>
              <a:buChar char="•"/>
            </a:pPr>
            <a:r>
              <a:rPr lang="cs-CZ" sz="1050" dirty="0">
                <a:solidFill>
                  <a:schemeClr val="tx1"/>
                </a:solidFill>
                <a:cs typeface="Arial" panose="020B0604020202020204" pitchFamily="34" charset="0"/>
              </a:rPr>
              <a:t>Karnet ATA bude požadován za účelem dostavení se na schválené stanoviště ve vnitrozemí v případě přístavů, které nemají žádnou nebo jen omezenou kapacitu. Podrobnosti o těchto stanovištích budou včas sděleny.</a:t>
            </a:r>
          </a:p>
          <a:p>
            <a:pPr marL="171450" indent="-171450" defTabSz="914156">
              <a:buFont typeface="Arial" panose="020B0604020202020204" pitchFamily="34" charset="0"/>
              <a:buChar char="•"/>
            </a:pPr>
            <a:endParaRPr lang="cs-CZ" sz="1050" dirty="0">
              <a:solidFill>
                <a:schemeClr val="tx1"/>
              </a:solidFill>
              <a:cs typeface="Arial" panose="020B0604020202020204" pitchFamily="34" charset="0"/>
            </a:endParaRPr>
          </a:p>
          <a:p>
            <a:r>
              <a:rPr lang="fi-FI" sz="1050" dirty="0">
                <a:solidFill>
                  <a:schemeClr val="tx1"/>
                </a:solidFill>
                <a:cs typeface="Arial" panose="020B0604020202020204" pitchFamily="34" charset="0"/>
              </a:rPr>
              <a:t>Držitel karnetu ATA se musí ujistit, že</a:t>
            </a:r>
            <a:r>
              <a:rPr lang="cs-CZ" sz="1050" dirty="0">
                <a:solidFill>
                  <a:schemeClr val="tx1"/>
                </a:solidFill>
                <a:cs typeface="Arial" panose="020B0604020202020204" pitchFamily="34" charset="0"/>
              </a:rPr>
              <a:t>:</a:t>
            </a:r>
          </a:p>
          <a:p>
            <a:pPr marL="171450" indent="-171450">
              <a:buFont typeface="Arial" panose="020B0604020202020204" pitchFamily="34" charset="0"/>
              <a:buChar char="•"/>
            </a:pPr>
            <a:r>
              <a:rPr lang="cs-CZ" sz="1050" dirty="0">
                <a:solidFill>
                  <a:schemeClr val="tx1"/>
                </a:solidFill>
                <a:cs typeface="Arial" panose="020B0604020202020204" pitchFamily="34" charset="0"/>
              </a:rPr>
              <a:t>karnet je předložen celnímu úřadu ke schválení pokaždé, když zboží vstoupí nebo opustí zemi nebo celní </a:t>
            </a:r>
            <a:r>
              <a:rPr lang="cs-CZ" sz="1050" dirty="0" smtClean="0">
                <a:solidFill>
                  <a:schemeClr val="tx1"/>
                </a:solidFill>
                <a:cs typeface="Arial" panose="020B0604020202020204" pitchFamily="34" charset="0"/>
              </a:rPr>
              <a:t>území;</a:t>
            </a:r>
            <a:endParaRPr lang="cs-CZ" sz="1050" dirty="0">
              <a:solidFill>
                <a:schemeClr val="tx1"/>
              </a:solidFill>
              <a:cs typeface="Arial" panose="020B0604020202020204" pitchFamily="34" charset="0"/>
            </a:endParaRPr>
          </a:p>
          <a:p>
            <a:pPr marL="171450" indent="-171450">
              <a:buFont typeface="Arial" panose="020B0604020202020204" pitchFamily="34" charset="0"/>
              <a:buChar char="•"/>
            </a:pPr>
            <a:r>
              <a:rPr lang="cs-CZ" sz="1050" dirty="0">
                <a:solidFill>
                  <a:schemeClr val="tx1"/>
                </a:solidFill>
                <a:cs typeface="Arial" panose="020B0604020202020204" pitchFamily="34" charset="0"/>
              </a:rPr>
              <a:t>sdělí celním orgánům, pokud zboží již není způsobilé pro použití podle zakoupeného karnetu (například přesměrování zboží do domácího použití</a:t>
            </a:r>
            <a:r>
              <a:rPr lang="cs-CZ" sz="1050" dirty="0" smtClean="0">
                <a:solidFill>
                  <a:schemeClr val="tx1"/>
                </a:solidFill>
                <a:cs typeface="Arial" panose="020B0604020202020204" pitchFamily="34" charset="0"/>
              </a:rPr>
              <a:t>);</a:t>
            </a:r>
            <a:endParaRPr lang="cs-CZ" sz="1050" dirty="0">
              <a:solidFill>
                <a:schemeClr val="tx1"/>
              </a:solidFill>
              <a:cs typeface="Arial" panose="020B0604020202020204" pitchFamily="34" charset="0"/>
            </a:endParaRPr>
          </a:p>
          <a:p>
            <a:pPr marL="171450" indent="-171450">
              <a:buFont typeface="Arial" panose="020B0604020202020204" pitchFamily="34" charset="0"/>
              <a:buChar char="•"/>
            </a:pPr>
            <a:r>
              <a:rPr lang="cs-CZ" sz="1050" dirty="0">
                <a:solidFill>
                  <a:schemeClr val="tx1"/>
                </a:solidFill>
                <a:cs typeface="Arial" panose="020B0604020202020204" pitchFamily="34" charset="0"/>
              </a:rPr>
              <a:t>může na žádost celních orgánů předložit karnet a </a:t>
            </a:r>
            <a:r>
              <a:rPr lang="cs-CZ" sz="1050" dirty="0" smtClean="0">
                <a:solidFill>
                  <a:schemeClr val="tx1"/>
                </a:solidFill>
                <a:cs typeface="Arial" panose="020B0604020202020204" pitchFamily="34" charset="0"/>
              </a:rPr>
              <a:t>zboží.</a:t>
            </a:r>
            <a:endParaRPr lang="cs-CZ" sz="105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cs-CZ" sz="1200" dirty="0">
              <a:solidFill>
                <a:schemeClr val="tx1"/>
              </a:solidFill>
            </a:endParaRPr>
          </a:p>
          <a:p>
            <a:pPr marL="171450" indent="-171450" defTabSz="914156">
              <a:buFont typeface="Arial" panose="020B0604020202020204" pitchFamily="34" charset="0"/>
              <a:buChar char="•"/>
            </a:pPr>
            <a:endParaRPr lang="cs-CZ" sz="1200" dirty="0">
              <a:solidFill>
                <a:prstClr val="black"/>
              </a:solidFill>
            </a:endParaRPr>
          </a:p>
        </p:txBody>
      </p:sp>
      <p:sp>
        <p:nvSpPr>
          <p:cNvPr id="17" name="Rectangle 16"/>
          <p:cNvSpPr/>
          <p:nvPr/>
        </p:nvSpPr>
        <p:spPr>
          <a:xfrm>
            <a:off x="159096" y="805564"/>
            <a:ext cx="2156265" cy="124623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algn="just" defTabSz="914156"/>
            <a:r>
              <a:rPr lang="cs-CZ" sz="1100" dirty="0">
                <a:solidFill>
                  <a:prstClr val="black"/>
                </a:solidFill>
              </a:rPr>
              <a:t>Držitel karnetu ATA nebo jeho jmenovaný zástupce musí zajistit, aby byl karnet ATA předložen celnímu úřadu ke schválení při vstupu nebo výstupu ze Spojeného království. </a:t>
            </a:r>
            <a:endParaRPr lang="cs-CZ" sz="1100" u="sng" dirty="0">
              <a:solidFill>
                <a:prstClr val="black"/>
              </a:solidFill>
            </a:endParaRPr>
          </a:p>
        </p:txBody>
      </p:sp>
      <p:sp>
        <p:nvSpPr>
          <p:cNvPr id="20" name="Rectangle 19"/>
          <p:cNvSpPr/>
          <p:nvPr/>
        </p:nvSpPr>
        <p:spPr>
          <a:xfrm>
            <a:off x="2399251" y="805564"/>
            <a:ext cx="9588437" cy="124623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MUSÍ BÝT KARNET ATA PŘEDLOŽEN CELNÍM ORGÁNŮM?</a:t>
            </a:r>
          </a:p>
          <a:p>
            <a:pPr defTabSz="914156"/>
            <a:r>
              <a:rPr lang="cs-CZ" sz="1050" dirty="0">
                <a:solidFill>
                  <a:schemeClr val="tx1"/>
                </a:solidFill>
                <a:cs typeface="Arial" panose="020B0604020202020204" pitchFamily="34" charset="0"/>
              </a:rPr>
              <a:t>Držitel karnetu ATA bude odpovědný za veškeré celní poplatky, které mohou být splatné v případě nesprávného použití zboží nebo v případě, že není zpětně vyvezeno z navštívené země, přičemž za tyto poplatky odpovídá držitel karnetu ATA bez ohledu na vlastnictví zboží. </a:t>
            </a:r>
          </a:p>
          <a:p>
            <a:pPr defTabSz="914156"/>
            <a:endParaRPr lang="cs-CZ" sz="1050" dirty="0">
              <a:solidFill>
                <a:schemeClr val="tx1"/>
              </a:solidFill>
              <a:cs typeface="Arial" panose="020B0604020202020204" pitchFamily="34" charset="0"/>
            </a:endParaRPr>
          </a:p>
          <a:p>
            <a:pPr defTabSz="914156"/>
            <a:endParaRPr lang="cs-CZ" sz="1050" dirty="0">
              <a:solidFill>
                <a:schemeClr val="tx1"/>
              </a:solidFill>
              <a:cs typeface="Arial" panose="020B0604020202020204" pitchFamily="34" charset="0"/>
            </a:endParaRPr>
          </a:p>
        </p:txBody>
      </p:sp>
      <p:sp>
        <p:nvSpPr>
          <p:cNvPr id="24" name="Rectangle 23"/>
          <p:cNvSpPr/>
          <p:nvPr/>
        </p:nvSpPr>
        <p:spPr>
          <a:xfrm>
            <a:off x="159096" y="4472121"/>
            <a:ext cx="11828592" cy="161668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1087834"/>
            <a:r>
              <a:rPr lang="cs-CZ" sz="1050" dirty="0">
                <a:solidFill>
                  <a:prstClr val="black"/>
                </a:solidFill>
              </a:rPr>
              <a:t>Ohledně postupů pro karnet ATA budou poskytnuty podrobné pokyny</a:t>
            </a:r>
            <a:r>
              <a:rPr lang="cs-CZ" sz="1050" dirty="0">
                <a:solidFill>
                  <a:schemeClr val="tx1"/>
                </a:solidFill>
              </a:rPr>
              <a:t>. </a:t>
            </a:r>
          </a:p>
          <a:p>
            <a:pPr defTabSz="1087834"/>
            <a:r>
              <a:rPr lang="cs-CZ" sz="1050" dirty="0">
                <a:solidFill>
                  <a:schemeClr val="tx1"/>
                </a:solidFill>
              </a:rPr>
              <a:t>V případech, kdy je stávající infrastruktura nevyhovující, jsme určili vhodná vnitrozemská pracoviště. Podrobnosti o těchto lokalitách budou sděleny prostřednictvím webu gov.uk. </a:t>
            </a:r>
          </a:p>
          <a:p>
            <a:pPr defTabSz="1087834"/>
            <a:endParaRPr lang="cs-CZ" sz="1050" dirty="0">
              <a:solidFill>
                <a:schemeClr val="tx1"/>
              </a:solidFill>
              <a:cs typeface="Arial" panose="020B0604020202020204" pitchFamily="34" charset="0"/>
            </a:endParaRPr>
          </a:p>
          <a:p>
            <a:pPr defTabSz="1087834"/>
            <a:r>
              <a:rPr lang="cs-CZ" sz="1050" dirty="0">
                <a:solidFill>
                  <a:schemeClr val="tx1"/>
                </a:solidFill>
                <a:cs typeface="Arial" panose="020B0604020202020204" pitchFamily="34" charset="0"/>
              </a:rPr>
              <a:t>Aktuální informace týkající se karnetu ATA a dovozních a vývozních postupů lze nalézt na </a:t>
            </a:r>
            <a:r>
              <a:rPr lang="cs-CZ" sz="1050" dirty="0" smtClean="0">
                <a:solidFill>
                  <a:schemeClr val="tx1"/>
                </a:solidFill>
                <a:cs typeface="Arial" panose="020B0604020202020204" pitchFamily="34" charset="0"/>
              </a:rPr>
              <a:t>adrese:</a:t>
            </a:r>
            <a:endParaRPr lang="cs-CZ" sz="1050" dirty="0">
              <a:solidFill>
                <a:schemeClr val="tx1"/>
              </a:solidFill>
              <a:cs typeface="Arial" panose="020B0604020202020204" pitchFamily="34" charset="0"/>
            </a:endParaRPr>
          </a:p>
          <a:p>
            <a:pPr defTabSz="1087834"/>
            <a:endParaRPr lang="cs-CZ" sz="1050" dirty="0">
              <a:latin typeface="Arial" panose="020B0604020202020204" pitchFamily="34" charset="0"/>
              <a:cs typeface="Arial" panose="020B0604020202020204" pitchFamily="34" charset="0"/>
            </a:endParaRPr>
          </a:p>
          <a:p>
            <a:pPr defTabSz="1087834"/>
            <a:r>
              <a:rPr lang="cs-CZ" sz="1050" dirty="0">
                <a:solidFill>
                  <a:prstClr val="black"/>
                </a:solidFill>
                <a:hlinkClick r:id="rId2"/>
              </a:rPr>
              <a:t>https://www.gov.uk/taking-goods-out-uk-temporarily</a:t>
            </a:r>
            <a:endParaRPr lang="cs-CZ" sz="1050" dirty="0">
              <a:solidFill>
                <a:prstClr val="black"/>
              </a:solidFill>
            </a:endParaRPr>
          </a:p>
          <a:p>
            <a:pPr defTabSz="1087834"/>
            <a:endParaRPr lang="cs-CZ" sz="1050" dirty="0">
              <a:solidFill>
                <a:prstClr val="black"/>
              </a:solidFill>
            </a:endParaRPr>
          </a:p>
          <a:p>
            <a:pPr defTabSz="1087834"/>
            <a:r>
              <a:rPr lang="cs-CZ" sz="1050" dirty="0">
                <a:solidFill>
                  <a:prstClr val="black"/>
                </a:solidFill>
                <a:hlinkClick r:id="rId3"/>
              </a:rPr>
              <a:t>https://www.gov.uk/government/publications/notice-104-ata-and-cpd-carnets</a:t>
            </a:r>
            <a:endParaRPr lang="cs-CZ" sz="1050" dirty="0">
              <a:solidFill>
                <a:prstClr val="black"/>
              </a:solidFill>
            </a:endParaRPr>
          </a:p>
          <a:p>
            <a:pPr defTabSz="1087834"/>
            <a:endParaRPr lang="cs-CZ" sz="1050" dirty="0">
              <a:solidFill>
                <a:prstClr val="black"/>
              </a:solidFill>
            </a:endParaRPr>
          </a:p>
          <a:p>
            <a:pPr marL="171450" indent="-171450" defTabSz="914156">
              <a:buFont typeface="Arial" panose="020B0604020202020204" pitchFamily="34" charset="0"/>
              <a:buChar char="•"/>
            </a:pPr>
            <a:endParaRPr lang="cs-CZ" sz="1000" b="1" dirty="0">
              <a:solidFill>
                <a:prstClr val="black"/>
              </a:solidFill>
            </a:endParaRPr>
          </a:p>
        </p:txBody>
      </p:sp>
      <p:sp>
        <p:nvSpPr>
          <p:cNvPr id="7" name="Slide Number Placeholder 6"/>
          <p:cNvSpPr>
            <a:spLocks noGrp="1"/>
          </p:cNvSpPr>
          <p:nvPr>
            <p:ph type="sldNum" sz="quarter" idx="12"/>
          </p:nvPr>
        </p:nvSpPr>
        <p:spPr>
          <a:xfrm>
            <a:off x="10898908" y="6389074"/>
            <a:ext cx="454891" cy="332401"/>
          </a:xfrm>
        </p:spPr>
        <p:txBody>
          <a:bodyPr/>
          <a:lstStyle/>
          <a:p>
            <a:r>
              <a:rPr lang="cs-CZ" dirty="0">
                <a:solidFill>
                  <a:prstClr val="black">
                    <a:tint val="75000"/>
                  </a:prstClr>
                </a:solidFill>
              </a:rPr>
              <a:t>64</a:t>
            </a:r>
          </a:p>
        </p:txBody>
      </p:sp>
      <p:sp>
        <p:nvSpPr>
          <p:cNvPr id="2" name="Footer Placeholder 1"/>
          <p:cNvSpPr>
            <a:spLocks noGrp="1"/>
          </p:cNvSpPr>
          <p:nvPr>
            <p:ph type="ftr" sz="quarter" idx="11"/>
          </p:nvPr>
        </p:nvSpPr>
        <p:spPr>
          <a:xfrm>
            <a:off x="7951381" y="6389074"/>
            <a:ext cx="2802265" cy="365125"/>
          </a:xfrm>
        </p:spPr>
        <p:txBody>
          <a:bodyPr/>
          <a:lstStyle/>
          <a:p>
            <a:r>
              <a:rPr lang="cs-CZ" dirty="0"/>
              <a:t>ÚŘEDNÍ DOK.                        </a:t>
            </a:r>
          </a:p>
        </p:txBody>
      </p:sp>
    </p:spTree>
    <p:extLst>
      <p:ext uri="{BB962C8B-B14F-4D97-AF65-F5344CB8AC3E}">
        <p14:creationId xmlns:p14="http://schemas.microsoft.com/office/powerpoint/2010/main" val="1432930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5564" y="2311156"/>
            <a:ext cx="9153040" cy="2862322"/>
          </a:xfrm>
          <a:prstGeom prst="rect">
            <a:avLst/>
          </a:prstGeom>
          <a:noFill/>
        </p:spPr>
        <p:txBody>
          <a:bodyPr wrap="square" rtlCol="0">
            <a:spAutoFit/>
          </a:bodyPr>
          <a:lstStyle/>
          <a:p>
            <a:r>
              <a:rPr lang="cs-CZ" dirty="0"/>
              <a:t>Cesty uživatelů znázorněné na následujících 2 snímcích představují hrubý popis toho, jak budou probíhat procesy příchozí / odchozí nákladní dopravy s karnetem ATA od prvního dne v případě odchodu bez dohody (D1ND</a:t>
            </a:r>
            <a:r>
              <a:rPr lang="cs-CZ" dirty="0" smtClean="0"/>
              <a:t>).</a:t>
            </a:r>
            <a:endParaRPr lang="cs-CZ" dirty="0"/>
          </a:p>
          <a:p>
            <a:endParaRPr lang="cs-CZ" dirty="0"/>
          </a:p>
          <a:p>
            <a:r>
              <a:rPr lang="cs-CZ" b="1" dirty="0"/>
              <a:t>Snímek 66</a:t>
            </a:r>
            <a:r>
              <a:rPr lang="cs-CZ" dirty="0"/>
              <a:t>: cesta karnetů ATA britského původu v rámci RoRo</a:t>
            </a:r>
          </a:p>
          <a:p>
            <a:r>
              <a:rPr lang="cs-CZ" b="1" dirty="0"/>
              <a:t>Snímek 67</a:t>
            </a:r>
            <a:r>
              <a:rPr lang="cs-CZ" dirty="0"/>
              <a:t>: cesta karnetů ATA jiného než britského původu v rámci RoRo</a:t>
            </a:r>
          </a:p>
          <a:p>
            <a:endParaRPr lang="cs-CZ" dirty="0"/>
          </a:p>
          <a:p>
            <a:r>
              <a:rPr lang="cs-CZ" dirty="0"/>
              <a:t>Následující stránky podrobněji popisují, jak může tento proces fungovat 1. </a:t>
            </a:r>
            <a:r>
              <a:rPr lang="cs-CZ" dirty="0" smtClean="0"/>
              <a:t>den.</a:t>
            </a:r>
            <a:endParaRPr lang="cs-CZ" dirty="0"/>
          </a:p>
          <a:p>
            <a:endParaRPr lang="cs-CZ" dirty="0"/>
          </a:p>
          <a:p>
            <a:endParaRPr lang="cs-CZ" dirty="0"/>
          </a:p>
        </p:txBody>
      </p:sp>
      <p:sp>
        <p:nvSpPr>
          <p:cNvPr id="2" name="Title 1"/>
          <p:cNvSpPr>
            <a:spLocks noGrp="1"/>
          </p:cNvSpPr>
          <p:nvPr>
            <p:ph type="ctrTitle"/>
          </p:nvPr>
        </p:nvSpPr>
        <p:spPr>
          <a:xfrm>
            <a:off x="1524000" y="546630"/>
            <a:ext cx="9144000" cy="1227984"/>
          </a:xfrm>
        </p:spPr>
        <p:txBody>
          <a:bodyPr>
            <a:normAutofit/>
          </a:bodyPr>
          <a:lstStyle/>
          <a:p>
            <a:pPr marL="457200" lvl="1" algn="ctr" rtl="0"/>
            <a:r>
              <a:rPr lang="cs-CZ" sz="4000" kern="1200" dirty="0">
                <a:solidFill>
                  <a:schemeClr val="tx1"/>
                </a:solidFill>
                <a:latin typeface="Arial" panose="020B0604020202020204" pitchFamily="34" charset="0"/>
                <a:ea typeface="+mj-ea"/>
                <a:cs typeface="Arial" panose="020B0604020202020204" pitchFamily="34" charset="0"/>
              </a:rPr>
              <a:t>Cesta karnetu ATA v systému RoRo</a:t>
            </a:r>
          </a:p>
        </p:txBody>
      </p:sp>
      <p:sp>
        <p:nvSpPr>
          <p:cNvPr id="7" name="Slide Number Placeholder 6"/>
          <p:cNvSpPr>
            <a:spLocks noGrp="1"/>
          </p:cNvSpPr>
          <p:nvPr>
            <p:ph type="sldNum" sz="quarter" idx="12"/>
          </p:nvPr>
        </p:nvSpPr>
        <p:spPr/>
        <p:txBody>
          <a:bodyPr/>
          <a:lstStyle/>
          <a:p>
            <a:fld id="{4D5B3F61-8D40-454B-BE98-BE96F2E76035}" type="slidenum">
              <a:rPr lang="cs-CZ" smtClean="0"/>
              <a:t>65</a:t>
            </a:fld>
            <a:endParaRPr lang="cs-CZ" dirty="0"/>
          </a:p>
        </p:txBody>
      </p:sp>
      <p:sp>
        <p:nvSpPr>
          <p:cNvPr id="9" name="Footer Placeholder 4"/>
          <p:cNvSpPr>
            <a:spLocks noGrp="1"/>
          </p:cNvSpPr>
          <p:nvPr>
            <p:ph type="ftr" sz="quarter" idx="11"/>
          </p:nvPr>
        </p:nvSpPr>
        <p:spPr>
          <a:xfrm>
            <a:off x="7598766" y="6363845"/>
            <a:ext cx="4114800" cy="365125"/>
          </a:xfrm>
        </p:spPr>
        <p:txBody>
          <a:bodyPr/>
          <a:lstStyle/>
          <a:p>
            <a:r>
              <a:rPr lang="cs-CZ" dirty="0"/>
              <a:t>ÚŘEDNÍ DOK. </a:t>
            </a:r>
          </a:p>
        </p:txBody>
      </p:sp>
      <p:pic>
        <p:nvPicPr>
          <p:cNvPr id="6" name="Picture 5"/>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810776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77466794"/>
              </p:ext>
            </p:extLst>
          </p:nvPr>
        </p:nvGraphicFramePr>
        <p:xfrm>
          <a:off x="40565" y="312757"/>
          <a:ext cx="12036863" cy="6444601"/>
        </p:xfrm>
        <a:graphic>
          <a:graphicData uri="http://schemas.openxmlformats.org/drawingml/2006/table">
            <a:tbl>
              <a:tblPr firstRow="1" bandRow="1">
                <a:tableStyleId>{5C22544A-7EE6-4342-B048-85BDC9FD1C3A}</a:tableStyleId>
              </a:tblPr>
              <a:tblGrid>
                <a:gridCol w="1041059">
                  <a:extLst>
                    <a:ext uri="{9D8B030D-6E8A-4147-A177-3AD203B41FA5}">
                      <a16:colId xmlns="" xmlns:a16="http://schemas.microsoft.com/office/drawing/2014/main" val="20000"/>
                    </a:ext>
                  </a:extLst>
                </a:gridCol>
                <a:gridCol w="1543441">
                  <a:extLst>
                    <a:ext uri="{9D8B030D-6E8A-4147-A177-3AD203B41FA5}">
                      <a16:colId xmlns="" xmlns:a16="http://schemas.microsoft.com/office/drawing/2014/main" val="20001"/>
                    </a:ext>
                  </a:extLst>
                </a:gridCol>
                <a:gridCol w="3546144">
                  <a:extLst>
                    <a:ext uri="{9D8B030D-6E8A-4147-A177-3AD203B41FA5}">
                      <a16:colId xmlns="" xmlns:a16="http://schemas.microsoft.com/office/drawing/2014/main" val="20002"/>
                    </a:ext>
                  </a:extLst>
                </a:gridCol>
                <a:gridCol w="2196860">
                  <a:extLst>
                    <a:ext uri="{9D8B030D-6E8A-4147-A177-3AD203B41FA5}">
                      <a16:colId xmlns="" xmlns:a16="http://schemas.microsoft.com/office/drawing/2014/main" val="20003"/>
                    </a:ext>
                  </a:extLst>
                </a:gridCol>
                <a:gridCol w="3709359">
                  <a:extLst>
                    <a:ext uri="{9D8B030D-6E8A-4147-A177-3AD203B41FA5}">
                      <a16:colId xmlns="" xmlns:a16="http://schemas.microsoft.com/office/drawing/2014/main" val="20004"/>
                    </a:ext>
                  </a:extLst>
                </a:gridCol>
              </a:tblGrid>
              <a:tr h="388501">
                <a:tc gridSpan="2">
                  <a:txBody>
                    <a:bodyPr/>
                    <a:lstStyle/>
                    <a:p>
                      <a:endParaRPr lang="cs-CZ" altLang="en-GB" sz="800" noProof="0" dirty="0">
                        <a:solidFill>
                          <a:schemeClr val="tx1"/>
                        </a:solidFill>
                      </a:endParaRPr>
                    </a:p>
                  </a:txBody>
                  <a:tcPr/>
                </a:tc>
                <a:tc hMerge="1">
                  <a:txBody>
                    <a:bodyPr/>
                    <a:lstStyle/>
                    <a:p>
                      <a:endParaRPr lang="en-GB" altLang="en-GB" sz="1200" dirty="0"/>
                    </a:p>
                  </a:txBody>
                  <a:tcPr/>
                </a:tc>
                <a:tc>
                  <a:txBody>
                    <a:bodyPr/>
                    <a:lstStyle/>
                    <a:p>
                      <a:endParaRPr lang="cs-CZ" altLang="en-GB" sz="800" noProof="0" dirty="0">
                        <a:solidFill>
                          <a:schemeClr val="tx1"/>
                        </a:solidFill>
                      </a:endParaRPr>
                    </a:p>
                  </a:txBody>
                  <a:tcPr/>
                </a:tc>
                <a:tc>
                  <a:txBody>
                    <a:bodyPr/>
                    <a:lstStyle/>
                    <a:p>
                      <a:endParaRPr lang="cs-CZ" altLang="en-GB" sz="800" noProof="0" dirty="0">
                        <a:solidFill>
                          <a:schemeClr val="tx1"/>
                        </a:solidFill>
                      </a:endParaRPr>
                    </a:p>
                  </a:txBody>
                  <a:tcPr/>
                </a:tc>
                <a:tc>
                  <a:txBody>
                    <a:bodyPr/>
                    <a:lstStyle/>
                    <a:p>
                      <a:endParaRPr lang="cs-CZ" altLang="en-GB" sz="800" noProof="0" dirty="0">
                        <a:solidFill>
                          <a:schemeClr val="tx1"/>
                        </a:solidFill>
                      </a:endParaRPr>
                    </a:p>
                  </a:txBody>
                  <a:tcPr/>
                </a:tc>
                <a:extLst>
                  <a:ext uri="{0D108BD9-81ED-4DB2-BD59-A6C34878D82A}">
                    <a16:rowId xmlns="" xmlns:a16="http://schemas.microsoft.com/office/drawing/2014/main" val="10000"/>
                  </a:ext>
                </a:extLst>
              </a:tr>
              <a:tr h="2872763">
                <a:tc>
                  <a:txBody>
                    <a:bodyPr/>
                    <a:lstStyle/>
                    <a:p>
                      <a:r>
                        <a:rPr lang="cs-CZ" altLang="en-GB" sz="800" b="1" noProof="0" dirty="0"/>
                        <a:t>OBCHODNÍK</a:t>
                      </a:r>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3183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3"/>
                  </a:ext>
                </a:extLst>
              </a:tr>
            </a:tbl>
          </a:graphicData>
        </a:graphic>
      </p:graphicFrame>
      <p:pic>
        <p:nvPicPr>
          <p:cNvPr id="11" name="Picture 10"/>
          <p:cNvPicPr>
            <a:picLocks noChangeAspect="1"/>
          </p:cNvPicPr>
          <p:nvPr/>
        </p:nvPicPr>
        <p:blipFill>
          <a:blip r:embed="rId2"/>
          <a:stretch>
            <a:fillRect/>
          </a:stretch>
        </p:blipFill>
        <p:spPr>
          <a:xfrm>
            <a:off x="129819" y="1487686"/>
            <a:ext cx="861639" cy="112887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66" y="5095336"/>
            <a:ext cx="887880" cy="1143334"/>
          </a:xfrm>
          <a:prstGeom prst="rect">
            <a:avLst/>
          </a:prstGeom>
          <a:solidFill>
            <a:schemeClr val="accent6">
              <a:lumMod val="60000"/>
              <a:lumOff val="40000"/>
            </a:schemeClr>
          </a:solidFill>
        </p:spPr>
      </p:pic>
      <p:sp>
        <p:nvSpPr>
          <p:cNvPr id="51" name="Right Arrow 50"/>
          <p:cNvSpPr/>
          <p:nvPr/>
        </p:nvSpPr>
        <p:spPr>
          <a:xfrm>
            <a:off x="8401616" y="234887"/>
            <a:ext cx="3623607" cy="561893"/>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Na schváleném celním pracovišti</a:t>
            </a:r>
          </a:p>
        </p:txBody>
      </p:sp>
      <p:sp>
        <p:nvSpPr>
          <p:cNvPr id="49" name="Right Arrow 48"/>
          <p:cNvSpPr/>
          <p:nvPr/>
        </p:nvSpPr>
        <p:spPr>
          <a:xfrm>
            <a:off x="2674294" y="295892"/>
            <a:ext cx="3467714" cy="450559"/>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solidFill>
              </a:rPr>
              <a:t>Na schváleném celním pracovišti</a:t>
            </a:r>
          </a:p>
        </p:txBody>
      </p:sp>
      <p:sp>
        <p:nvSpPr>
          <p:cNvPr id="68" name="Rectangle 67"/>
          <p:cNvSpPr/>
          <p:nvPr/>
        </p:nvSpPr>
        <p:spPr>
          <a:xfrm>
            <a:off x="1129649" y="850688"/>
            <a:ext cx="1474567" cy="126943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50" b="1" dirty="0">
                <a:solidFill>
                  <a:schemeClr val="tx1"/>
                </a:solidFill>
              </a:rPr>
              <a:t>1</a:t>
            </a:r>
          </a:p>
          <a:p>
            <a:pPr algn="ctr"/>
            <a:r>
              <a:rPr lang="cs-CZ" sz="750" b="1" dirty="0">
                <a:solidFill>
                  <a:schemeClr val="tx1"/>
                </a:solidFill>
              </a:rPr>
              <a:t>ATA - obchodník požádá u britské obchodní komory o karnet. </a:t>
            </a:r>
          </a:p>
          <a:p>
            <a:pPr algn="ctr"/>
            <a:r>
              <a:rPr lang="cs-CZ" sz="750" b="1" dirty="0">
                <a:solidFill>
                  <a:schemeClr val="tx1"/>
                </a:solidFill>
              </a:rPr>
              <a:t>Informace o přístavních celních režimech poskytnuty společně s asistenční linkou HMRC (je-li to nutné) před odjezdem, aby obchodník věděl, kam se obrátit, aby mohl být karnet označen razítkem.</a:t>
            </a:r>
          </a:p>
        </p:txBody>
      </p:sp>
      <p:sp>
        <p:nvSpPr>
          <p:cNvPr id="66" name="TextBox 65"/>
          <p:cNvSpPr txBox="1"/>
          <p:nvPr/>
        </p:nvSpPr>
        <p:spPr>
          <a:xfrm>
            <a:off x="10342873" y="-11536"/>
            <a:ext cx="1478718" cy="369332"/>
          </a:xfrm>
          <a:prstGeom prst="rect">
            <a:avLst/>
          </a:prstGeom>
          <a:noFill/>
        </p:spPr>
        <p:txBody>
          <a:bodyPr wrap="square" rtlCol="0">
            <a:spAutoFit/>
          </a:bodyPr>
          <a:lstStyle/>
          <a:p>
            <a:pPr algn="r"/>
            <a:r>
              <a:rPr lang="cs-CZ" dirty="0"/>
              <a:t>HMG vfinal</a:t>
            </a:r>
            <a:endParaRPr lang="cs-CZ" sz="1000" dirty="0"/>
          </a:p>
        </p:txBody>
      </p:sp>
      <p:sp>
        <p:nvSpPr>
          <p:cNvPr id="2" name="Title 1"/>
          <p:cNvSpPr>
            <a:spLocks noGrp="1"/>
          </p:cNvSpPr>
          <p:nvPr>
            <p:ph type="title"/>
          </p:nvPr>
        </p:nvSpPr>
        <p:spPr>
          <a:xfrm>
            <a:off x="-1" y="-21936"/>
            <a:ext cx="6432605" cy="395901"/>
          </a:xfrm>
        </p:spPr>
        <p:txBody>
          <a:bodyPr numCol="1">
            <a:noAutofit/>
          </a:bodyPr>
          <a:lstStyle/>
          <a:p>
            <a:r>
              <a:rPr lang="cs-CZ" altLang="en-GB" sz="1400" b="1" dirty="0">
                <a:latin typeface="+mn-lt"/>
              </a:rPr>
              <a:t>1. den v případě scénáře bez dohody – britský původ – přístavy RoRo pro karnet ATA</a:t>
            </a:r>
          </a:p>
        </p:txBody>
      </p:sp>
      <p:sp>
        <p:nvSpPr>
          <p:cNvPr id="60" name="Right Arrow 59"/>
          <p:cNvSpPr/>
          <p:nvPr/>
        </p:nvSpPr>
        <p:spPr>
          <a:xfrm>
            <a:off x="684730" y="293174"/>
            <a:ext cx="1900349" cy="41548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a:solidFill>
                  <a:schemeClr val="bg1"/>
                </a:solidFill>
              </a:rPr>
              <a:t>ODCHOZÍ SMĚR </a:t>
            </a:r>
            <a:r>
              <a:rPr lang="cs-CZ" sz="1050" dirty="0">
                <a:solidFill>
                  <a:schemeClr val="bg1"/>
                </a:solidFill>
              </a:rPr>
              <a:t>Před cestou</a:t>
            </a:r>
          </a:p>
        </p:txBody>
      </p:sp>
      <p:cxnSp>
        <p:nvCxnSpPr>
          <p:cNvPr id="35" name="Straight Arrow Connector 34"/>
          <p:cNvCxnSpPr>
            <a:stCxn id="68" idx="2"/>
          </p:cNvCxnSpPr>
          <p:nvPr/>
        </p:nvCxnSpPr>
        <p:spPr>
          <a:xfrm>
            <a:off x="1866933" y="2120126"/>
            <a:ext cx="0" cy="25762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a:off x="6230663" y="266111"/>
            <a:ext cx="2082297" cy="51277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PŘÍCHOZÍ SMĚR </a:t>
            </a:r>
            <a:r>
              <a:rPr lang="cs-CZ" sz="1000" dirty="0">
                <a:solidFill>
                  <a:schemeClr val="tx1"/>
                </a:solidFill>
              </a:rPr>
              <a:t>– Před příjezdem do Spojeného království</a:t>
            </a:r>
          </a:p>
        </p:txBody>
      </p:sp>
      <p:sp>
        <p:nvSpPr>
          <p:cNvPr id="78" name="Rectangle 77"/>
          <p:cNvSpPr/>
          <p:nvPr/>
        </p:nvSpPr>
        <p:spPr>
          <a:xfrm>
            <a:off x="2709085" y="3896483"/>
            <a:ext cx="3143997"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a:t>
            </a:r>
          </a:p>
          <a:p>
            <a:pPr algn="ctr"/>
            <a:r>
              <a:rPr lang="cs-CZ" sz="800" b="1" dirty="0">
                <a:solidFill>
                  <a:schemeClr val="tx1"/>
                </a:solidFill>
              </a:rPr>
              <a:t>Celní stráž orazítkuje karnet a potvrdí, že vyvážené zboží odpovídá položkám uvedeným v dokumentaci karnetu a zašlete potvrzený oznamovací dokument do NCH.</a:t>
            </a:r>
            <a:endParaRPr lang="cs-CZ" sz="800" b="1" dirty="0"/>
          </a:p>
        </p:txBody>
      </p:sp>
      <p:sp>
        <p:nvSpPr>
          <p:cNvPr id="80" name="Rectangle 79"/>
          <p:cNvSpPr/>
          <p:nvPr/>
        </p:nvSpPr>
        <p:spPr>
          <a:xfrm>
            <a:off x="3607035" y="5410656"/>
            <a:ext cx="1348096" cy="61332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5</a:t>
            </a:r>
          </a:p>
          <a:p>
            <a:pPr algn="ctr"/>
            <a:r>
              <a:rPr lang="cs-CZ" sz="800" b="1" dirty="0">
                <a:solidFill>
                  <a:schemeClr val="tx1"/>
                </a:solidFill>
              </a:rPr>
              <a:t>ATA –</a:t>
            </a:r>
            <a:r>
              <a:rPr lang="cs-CZ" sz="800" b="1" dirty="0">
                <a:solidFill>
                  <a:srgbClr val="FF0000"/>
                </a:solidFill>
              </a:rPr>
              <a:t> </a:t>
            </a:r>
            <a:r>
              <a:rPr lang="cs-CZ" sz="800" b="1" dirty="0">
                <a:solidFill>
                  <a:schemeClr val="tx1"/>
                </a:solidFill>
              </a:rPr>
              <a:t>celní stráž pošle žlutý kupon do útvaru NCH pro karnety ATA k uložení.</a:t>
            </a:r>
            <a:endParaRPr lang="cs-CZ" sz="800" b="1" dirty="0"/>
          </a:p>
        </p:txBody>
      </p:sp>
      <p:cxnSp>
        <p:nvCxnSpPr>
          <p:cNvPr id="73" name="Straight Arrow Connector 72"/>
          <p:cNvCxnSpPr>
            <a:endCxn id="47" idx="1"/>
          </p:cNvCxnSpPr>
          <p:nvPr/>
        </p:nvCxnSpPr>
        <p:spPr>
          <a:xfrm>
            <a:off x="2623474" y="1534250"/>
            <a:ext cx="5274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525160" y="3984484"/>
            <a:ext cx="1755310"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a:t>
            </a:r>
          </a:p>
          <a:p>
            <a:pPr algn="ctr"/>
            <a:r>
              <a:rPr lang="cs-CZ" sz="800" b="1" dirty="0">
                <a:solidFill>
                  <a:srgbClr val="FF0000"/>
                </a:solidFill>
              </a:rPr>
              <a:t> </a:t>
            </a:r>
            <a:r>
              <a:rPr lang="cs-CZ" sz="800" b="1" dirty="0">
                <a:solidFill>
                  <a:schemeClr val="tx1"/>
                </a:solidFill>
              </a:rPr>
              <a:t>Celní stráž orazítkuje karnet a potvrdí, že dovážené zboží odpovídá položkám uvedeným v dokumentaci karnetu.</a:t>
            </a:r>
            <a:endParaRPr lang="cs-CZ" sz="800" b="1" dirty="0"/>
          </a:p>
        </p:txBody>
      </p:sp>
      <p:sp>
        <p:nvSpPr>
          <p:cNvPr id="167" name="Rectangle 166"/>
          <p:cNvSpPr/>
          <p:nvPr/>
        </p:nvSpPr>
        <p:spPr>
          <a:xfrm>
            <a:off x="8760170" y="5389851"/>
            <a:ext cx="1374985" cy="6816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11</a:t>
            </a:r>
          </a:p>
          <a:p>
            <a:pPr algn="ctr"/>
            <a:r>
              <a:rPr lang="cs-CZ" sz="800" b="1" dirty="0">
                <a:solidFill>
                  <a:schemeClr val="tx1"/>
                </a:solidFill>
              </a:rPr>
              <a:t>ATA - celní stráž pošle žlutý kupon do útvaru NCH pro karnety ATA k uložení.</a:t>
            </a:r>
            <a:endParaRPr lang="cs-CZ" sz="800" b="1" dirty="0"/>
          </a:p>
        </p:txBody>
      </p:sp>
      <p:sp>
        <p:nvSpPr>
          <p:cNvPr id="110" name="Rectangle 109"/>
          <p:cNvSpPr/>
          <p:nvPr/>
        </p:nvSpPr>
        <p:spPr>
          <a:xfrm>
            <a:off x="6268295" y="1039079"/>
            <a:ext cx="1194992" cy="12794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50" b="1" dirty="0">
                <a:solidFill>
                  <a:schemeClr val="tx1"/>
                </a:solidFill>
              </a:rPr>
              <a:t>7</a:t>
            </a:r>
          </a:p>
          <a:p>
            <a:pPr algn="ctr"/>
            <a:r>
              <a:rPr lang="cs-CZ" sz="750" b="1" dirty="0">
                <a:solidFill>
                  <a:schemeClr val="tx1"/>
                </a:solidFill>
              </a:rPr>
              <a:t>Držitel karnetu se postupuje podle karnetových postupů poskytnutých obchodní komorou nebo kontaktuje asistenční linku HMRC, aby zajistil, že celní úředník bude k dispozici při návratu do Spojeného </a:t>
            </a:r>
            <a:r>
              <a:rPr lang="cs-CZ" sz="750" b="1" dirty="0" smtClean="0">
                <a:solidFill>
                  <a:schemeClr val="tx1"/>
                </a:solidFill>
              </a:rPr>
              <a:t>království.</a:t>
            </a:r>
            <a:endParaRPr lang="cs-CZ" sz="750" b="1" dirty="0">
              <a:solidFill>
                <a:schemeClr val="tx1"/>
              </a:solidFill>
            </a:endParaRPr>
          </a:p>
        </p:txBody>
      </p:sp>
      <p:cxnSp>
        <p:nvCxnSpPr>
          <p:cNvPr id="79" name="Straight Arrow Connector 78"/>
          <p:cNvCxnSpPr/>
          <p:nvPr/>
        </p:nvCxnSpPr>
        <p:spPr>
          <a:xfrm>
            <a:off x="3709119" y="1964514"/>
            <a:ext cx="22153" cy="19319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13482" y="3896483"/>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2</a:t>
            </a:r>
          </a:p>
          <a:p>
            <a:pPr algn="ctr"/>
            <a:r>
              <a:rPr lang="cs-CZ" sz="800" b="1" dirty="0">
                <a:solidFill>
                  <a:schemeClr val="tx1"/>
                </a:solidFill>
              </a:rPr>
              <a:t>HMRC informuje držitele karnetu, aby se hlásil u celního úředníka na schváleném </a:t>
            </a:r>
            <a:r>
              <a:rPr lang="cs-CZ" sz="800" b="1" dirty="0" smtClean="0">
                <a:solidFill>
                  <a:schemeClr val="tx1"/>
                </a:solidFill>
              </a:rPr>
              <a:t>místě.</a:t>
            </a:r>
            <a:endParaRPr lang="cs-CZ" sz="800" b="1" dirty="0"/>
          </a:p>
        </p:txBody>
      </p:sp>
      <p:cxnSp>
        <p:nvCxnSpPr>
          <p:cNvPr id="22" name="Elbow Connector 21"/>
          <p:cNvCxnSpPr>
            <a:stCxn id="78" idx="2"/>
          </p:cNvCxnSpPr>
          <p:nvPr/>
        </p:nvCxnSpPr>
        <p:spPr>
          <a:xfrm rot="5400000">
            <a:off x="3988451" y="5118022"/>
            <a:ext cx="585266" cy="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745269" y="1039079"/>
            <a:ext cx="1137416" cy="91108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800" b="1" dirty="0">
              <a:solidFill>
                <a:schemeClr val="tx1"/>
              </a:solidFill>
            </a:endParaRPr>
          </a:p>
          <a:p>
            <a:pPr algn="ctr"/>
            <a:r>
              <a:rPr lang="cs-CZ" sz="800" b="1" dirty="0">
                <a:solidFill>
                  <a:schemeClr val="tx1"/>
                </a:solidFill>
              </a:rPr>
              <a:t>6</a:t>
            </a:r>
          </a:p>
          <a:p>
            <a:pPr algn="ctr"/>
            <a:r>
              <a:rPr lang="cs-CZ" sz="800" b="1" dirty="0">
                <a:solidFill>
                  <a:schemeClr val="tx1"/>
                </a:solidFill>
              </a:rPr>
              <a:t>Držitel karnetu opouští Spojené </a:t>
            </a:r>
            <a:r>
              <a:rPr lang="cs-CZ" sz="800" b="1" dirty="0" smtClean="0">
                <a:solidFill>
                  <a:schemeClr val="tx1"/>
                </a:solidFill>
              </a:rPr>
              <a:t>království.</a:t>
            </a:r>
            <a:endParaRPr lang="cs-CZ" sz="800" b="1" dirty="0">
              <a:solidFill>
                <a:schemeClr val="tx1"/>
              </a:solidFill>
            </a:endParaRPr>
          </a:p>
        </p:txBody>
      </p:sp>
      <p:sp>
        <p:nvSpPr>
          <p:cNvPr id="37" name="Rectangle 36"/>
          <p:cNvSpPr/>
          <p:nvPr/>
        </p:nvSpPr>
        <p:spPr>
          <a:xfrm>
            <a:off x="6321602" y="3896482"/>
            <a:ext cx="1501096"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a:t>
            </a:r>
          </a:p>
          <a:p>
            <a:pPr algn="ctr"/>
            <a:r>
              <a:rPr lang="cs-CZ" sz="800" b="1" dirty="0">
                <a:solidFill>
                  <a:srgbClr val="FF0000"/>
                </a:solidFill>
              </a:rPr>
              <a:t> </a:t>
            </a:r>
            <a:r>
              <a:rPr lang="cs-CZ" sz="800" b="1" dirty="0">
                <a:solidFill>
                  <a:schemeClr val="tx1"/>
                </a:solidFill>
              </a:rPr>
              <a:t>HMRC informuje držitele karnetu, aby se hlásil u celního úředníka na schváleném celním </a:t>
            </a:r>
            <a:r>
              <a:rPr lang="cs-CZ" sz="800" b="1" dirty="0" smtClean="0">
                <a:solidFill>
                  <a:schemeClr val="tx1"/>
                </a:solidFill>
              </a:rPr>
              <a:t>pracovišti.</a:t>
            </a:r>
            <a:endParaRPr lang="cs-CZ" sz="800" b="1" dirty="0"/>
          </a:p>
        </p:txBody>
      </p:sp>
      <p:cxnSp>
        <p:nvCxnSpPr>
          <p:cNvPr id="38" name="Straight Arrow Connector 37"/>
          <p:cNvCxnSpPr>
            <a:stCxn id="110" idx="2"/>
          </p:cNvCxnSpPr>
          <p:nvPr/>
        </p:nvCxnSpPr>
        <p:spPr>
          <a:xfrm>
            <a:off x="6865791" y="2318536"/>
            <a:ext cx="0" cy="15779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51" idx="0"/>
          </p:cNvCxnSpPr>
          <p:nvPr/>
        </p:nvCxnSpPr>
        <p:spPr>
          <a:xfrm>
            <a:off x="9402815" y="2103755"/>
            <a:ext cx="0" cy="18807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a:endCxn id="54" idx="1"/>
          </p:cNvCxnSpPr>
          <p:nvPr/>
        </p:nvCxnSpPr>
        <p:spPr>
          <a:xfrm flipV="1">
            <a:off x="7463287" y="1661954"/>
            <a:ext cx="973499" cy="168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cs-CZ" smtClean="0"/>
              <a:t>66</a:t>
            </a:fld>
            <a:endParaRPr lang="cs-CZ" dirty="0"/>
          </a:p>
        </p:txBody>
      </p:sp>
      <p:sp>
        <p:nvSpPr>
          <p:cNvPr id="47" name="Rectangle 46"/>
          <p:cNvSpPr/>
          <p:nvPr/>
        </p:nvSpPr>
        <p:spPr>
          <a:xfrm>
            <a:off x="3150969" y="1064279"/>
            <a:ext cx="1220087" cy="93994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3</a:t>
            </a:r>
          </a:p>
          <a:p>
            <a:pPr algn="ctr"/>
            <a:r>
              <a:rPr lang="cs-CZ" sz="800" b="1" dirty="0">
                <a:solidFill>
                  <a:schemeClr val="tx1"/>
                </a:solidFill>
              </a:rPr>
              <a:t>Držitel karnetu se hlásí u celního úředníka na schváleném celním </a:t>
            </a:r>
            <a:r>
              <a:rPr lang="cs-CZ" sz="800" b="1" dirty="0" smtClean="0">
                <a:solidFill>
                  <a:schemeClr val="tx1"/>
                </a:solidFill>
              </a:rPr>
              <a:t>pracovišti.</a:t>
            </a:r>
            <a:endParaRPr lang="cs-CZ" sz="800" b="1" dirty="0">
              <a:solidFill>
                <a:schemeClr val="tx1"/>
              </a:solidFill>
            </a:endParaRPr>
          </a:p>
        </p:txBody>
      </p:sp>
      <p:sp>
        <p:nvSpPr>
          <p:cNvPr id="54" name="Rectangle 53"/>
          <p:cNvSpPr/>
          <p:nvPr/>
        </p:nvSpPr>
        <p:spPr>
          <a:xfrm>
            <a:off x="8436786" y="1127039"/>
            <a:ext cx="1509060" cy="106982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9</a:t>
            </a:r>
          </a:p>
          <a:p>
            <a:pPr algn="ctr"/>
            <a:r>
              <a:rPr lang="cs-CZ" sz="800" b="1" dirty="0">
                <a:solidFill>
                  <a:schemeClr val="tx1"/>
                </a:solidFill>
              </a:rPr>
              <a:t>Držitel karnetu se hlásí u celního úředníka na schváleném celním </a:t>
            </a:r>
            <a:r>
              <a:rPr lang="cs-CZ" sz="800" b="1" dirty="0" smtClean="0">
                <a:solidFill>
                  <a:schemeClr val="tx1"/>
                </a:solidFill>
              </a:rPr>
              <a:t>pracovišti.</a:t>
            </a:r>
            <a:endParaRPr lang="cs-CZ" sz="800" b="1" dirty="0">
              <a:solidFill>
                <a:schemeClr val="tx1"/>
              </a:solidFill>
            </a:endParaRPr>
          </a:p>
        </p:txBody>
      </p:sp>
      <p:graphicFrame>
        <p:nvGraphicFramePr>
          <p:cNvPr id="50" name="Table 49"/>
          <p:cNvGraphicFramePr>
            <a:graphicFrameLocks noGrp="1"/>
          </p:cNvGraphicFramePr>
          <p:nvPr>
            <p:extLst>
              <p:ext uri="{D42A27DB-BD31-4B8C-83A1-F6EECF244321}">
                <p14:modId xmlns:p14="http://schemas.microsoft.com/office/powerpoint/2010/main" val="1137977499"/>
              </p:ext>
            </p:extLst>
          </p:nvPr>
        </p:nvGraphicFramePr>
        <p:xfrm>
          <a:off x="1272832" y="530498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1400" noProof="0" dirty="0"/>
                        <a:t>VYSVĚTLIVKY</a:t>
                      </a:r>
                      <a:endParaRPr lang="cs-CZ" sz="1600" noProof="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52" name="Straight Arrow Connector 51"/>
          <p:cNvCxnSpPr/>
          <p:nvPr/>
        </p:nvCxnSpPr>
        <p:spPr>
          <a:xfrm flipV="1">
            <a:off x="1367137" y="593047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367137" y="634806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85" idx="2"/>
          </p:cNvCxnSpPr>
          <p:nvPr/>
        </p:nvCxnSpPr>
        <p:spPr>
          <a:xfrm flipV="1">
            <a:off x="5311389" y="1950164"/>
            <a:ext cx="2588" cy="1940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447663" y="4692327"/>
            <a:ext cx="0" cy="671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6925340" y="6352075"/>
            <a:ext cx="4114800" cy="365125"/>
          </a:xfrm>
        </p:spPr>
        <p:txBody>
          <a:bodyPr/>
          <a:lstStyle/>
          <a:p>
            <a:pPr algn="r"/>
            <a:r>
              <a:rPr lang="cs-CZ" dirty="0"/>
              <a:t>ÚŘEDNÍ DOK. </a:t>
            </a:r>
          </a:p>
        </p:txBody>
      </p:sp>
    </p:spTree>
    <p:extLst>
      <p:ext uri="{BB962C8B-B14F-4D97-AF65-F5344CB8AC3E}">
        <p14:creationId xmlns:p14="http://schemas.microsoft.com/office/powerpoint/2010/main" val="1565095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642362"/>
              </p:ext>
            </p:extLst>
          </p:nvPr>
        </p:nvGraphicFramePr>
        <p:xfrm>
          <a:off x="63122" y="338827"/>
          <a:ext cx="12082310" cy="6338018"/>
        </p:xfrm>
        <a:graphic>
          <a:graphicData uri="http://schemas.openxmlformats.org/drawingml/2006/table">
            <a:tbl>
              <a:tblPr firstRow="1" bandRow="1">
                <a:tableStyleId>{5C22544A-7EE6-4342-B048-85BDC9FD1C3A}</a:tableStyleId>
              </a:tblPr>
              <a:tblGrid>
                <a:gridCol w="1058312">
                  <a:extLst>
                    <a:ext uri="{9D8B030D-6E8A-4147-A177-3AD203B41FA5}">
                      <a16:colId xmlns="" xmlns:a16="http://schemas.microsoft.com/office/drawing/2014/main" val="20000"/>
                    </a:ext>
                  </a:extLst>
                </a:gridCol>
                <a:gridCol w="1800045">
                  <a:extLst>
                    <a:ext uri="{9D8B030D-6E8A-4147-A177-3AD203B41FA5}">
                      <a16:colId xmlns="" xmlns:a16="http://schemas.microsoft.com/office/drawing/2014/main" val="20001"/>
                    </a:ext>
                  </a:extLst>
                </a:gridCol>
                <a:gridCol w="3007744">
                  <a:extLst>
                    <a:ext uri="{9D8B030D-6E8A-4147-A177-3AD203B41FA5}">
                      <a16:colId xmlns="" xmlns:a16="http://schemas.microsoft.com/office/drawing/2014/main" val="20002"/>
                    </a:ext>
                  </a:extLst>
                </a:gridCol>
                <a:gridCol w="2863969">
                  <a:extLst>
                    <a:ext uri="{9D8B030D-6E8A-4147-A177-3AD203B41FA5}">
                      <a16:colId xmlns="" xmlns:a16="http://schemas.microsoft.com/office/drawing/2014/main" val="20003"/>
                    </a:ext>
                  </a:extLst>
                </a:gridCol>
                <a:gridCol w="3352240">
                  <a:extLst>
                    <a:ext uri="{9D8B030D-6E8A-4147-A177-3AD203B41FA5}">
                      <a16:colId xmlns="" xmlns:a16="http://schemas.microsoft.com/office/drawing/2014/main" val="20004"/>
                    </a:ext>
                  </a:extLst>
                </a:gridCol>
              </a:tblGrid>
              <a:tr h="388501">
                <a:tc gridSpan="2">
                  <a:txBody>
                    <a:bodyPr/>
                    <a:lstStyle/>
                    <a:p>
                      <a:endParaRPr lang="cs-CZ" altLang="en-GB" sz="800" noProof="0" dirty="0"/>
                    </a:p>
                  </a:txBody>
                  <a:tcPr/>
                </a:tc>
                <a:tc hMerge="1">
                  <a:txBody>
                    <a:bodyPr/>
                    <a:lstStyle/>
                    <a:p>
                      <a:endParaRPr lang="en-GB" altLang="en-GB" sz="1200" dirty="0"/>
                    </a:p>
                  </a:txBody>
                  <a:tcPr/>
                </a:tc>
                <a:tc>
                  <a:txBody>
                    <a:bodyPr/>
                    <a:lstStyle/>
                    <a:p>
                      <a:endParaRPr lang="cs-CZ" altLang="en-GB" sz="800" noProof="0" dirty="0"/>
                    </a:p>
                  </a:txBody>
                  <a:tcPr/>
                </a:tc>
                <a:tc>
                  <a:txBody>
                    <a:bodyPr/>
                    <a:lstStyle/>
                    <a:p>
                      <a:endParaRPr lang="cs-CZ" altLang="en-GB" sz="800" noProof="0" dirty="0"/>
                    </a:p>
                  </a:txBody>
                  <a:tcPr/>
                </a:tc>
                <a:tc>
                  <a:txBody>
                    <a:bodyPr/>
                    <a:lstStyle/>
                    <a:p>
                      <a:endParaRPr lang="cs-CZ" altLang="en-GB" sz="800" noProof="0" dirty="0"/>
                    </a:p>
                  </a:txBody>
                  <a:tcPr/>
                </a:tc>
                <a:extLst>
                  <a:ext uri="{0D108BD9-81ED-4DB2-BD59-A6C34878D82A}">
                    <a16:rowId xmlns="" xmlns:a16="http://schemas.microsoft.com/office/drawing/2014/main" val="10000"/>
                  </a:ext>
                </a:extLst>
              </a:tr>
              <a:tr h="2353329">
                <a:tc>
                  <a:txBody>
                    <a:bodyPr/>
                    <a:lstStyle/>
                    <a:p>
                      <a:r>
                        <a:rPr lang="cs-CZ" altLang="en-GB" sz="800" b="1" noProof="0" dirty="0"/>
                        <a:t>OBCHODNÍK</a:t>
                      </a:r>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3596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3"/>
                  </a:ext>
                </a:extLst>
              </a:tr>
            </a:tbl>
          </a:graphicData>
        </a:graphic>
      </p:graphicFrame>
      <p:pic>
        <p:nvPicPr>
          <p:cNvPr id="11" name="Picture 10"/>
          <p:cNvPicPr>
            <a:picLocks noChangeAspect="1"/>
          </p:cNvPicPr>
          <p:nvPr/>
        </p:nvPicPr>
        <p:blipFill>
          <a:blip r:embed="rId2"/>
          <a:stretch>
            <a:fillRect/>
          </a:stretch>
        </p:blipFill>
        <p:spPr>
          <a:xfrm>
            <a:off x="171808" y="1009398"/>
            <a:ext cx="771118" cy="73674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56" y="4620558"/>
            <a:ext cx="770670" cy="615275"/>
          </a:xfrm>
          <a:prstGeom prst="rect">
            <a:avLst/>
          </a:prstGeom>
          <a:solidFill>
            <a:schemeClr val="accent6">
              <a:lumMod val="60000"/>
              <a:lumOff val="40000"/>
            </a:schemeClr>
          </a:solidFill>
        </p:spPr>
      </p:pic>
      <p:sp>
        <p:nvSpPr>
          <p:cNvPr id="68" name="Rectangle 67"/>
          <p:cNvSpPr/>
          <p:nvPr/>
        </p:nvSpPr>
        <p:spPr>
          <a:xfrm>
            <a:off x="1148080" y="996552"/>
            <a:ext cx="1600410" cy="12729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a:t>
            </a:r>
          </a:p>
          <a:p>
            <a:pPr algn="ctr"/>
            <a:r>
              <a:rPr lang="cs-CZ" sz="800" b="1" dirty="0">
                <a:solidFill>
                  <a:schemeClr val="tx1"/>
                </a:solidFill>
              </a:rPr>
              <a:t>ATA - obchodník požádá u mezinárodní obchodní komory o karnet. Informace o přístavních celních režimech poskytnuty společně s asistenční linkou HMRC (je-li to nutné) před odjezdem, aby obchodník věděl, kam se obrátit, aby mohl být karnet označen razítkem.</a:t>
            </a:r>
          </a:p>
        </p:txBody>
      </p:sp>
      <p:sp>
        <p:nvSpPr>
          <p:cNvPr id="66" name="TextBox 65"/>
          <p:cNvSpPr txBox="1"/>
          <p:nvPr/>
        </p:nvSpPr>
        <p:spPr>
          <a:xfrm>
            <a:off x="10294643" y="-12561"/>
            <a:ext cx="1526262" cy="369332"/>
          </a:xfrm>
          <a:prstGeom prst="rect">
            <a:avLst/>
          </a:prstGeom>
          <a:noFill/>
        </p:spPr>
        <p:txBody>
          <a:bodyPr wrap="square" rtlCol="0">
            <a:spAutoFit/>
          </a:bodyPr>
          <a:lstStyle/>
          <a:p>
            <a:pPr algn="r"/>
            <a:r>
              <a:rPr lang="cs-CZ" dirty="0"/>
              <a:t>HMG vfinal</a:t>
            </a:r>
            <a:endParaRPr lang="cs-CZ" sz="1000" dirty="0"/>
          </a:p>
        </p:txBody>
      </p:sp>
      <p:sp>
        <p:nvSpPr>
          <p:cNvPr id="2" name="Title 1"/>
          <p:cNvSpPr>
            <a:spLocks noGrp="1"/>
          </p:cNvSpPr>
          <p:nvPr>
            <p:ph type="title"/>
          </p:nvPr>
        </p:nvSpPr>
        <p:spPr>
          <a:xfrm>
            <a:off x="63121" y="5383"/>
            <a:ext cx="7056547" cy="395901"/>
          </a:xfrm>
        </p:spPr>
        <p:txBody>
          <a:bodyPr numCol="1">
            <a:noAutofit/>
          </a:bodyPr>
          <a:lstStyle/>
          <a:p>
            <a:r>
              <a:rPr lang="cs-CZ" altLang="en-GB" sz="1400" b="1" dirty="0">
                <a:latin typeface="+mn-lt"/>
              </a:rPr>
              <a:t>1. den v případě scénáře bez dohody – jiný než britský původ – přístavy RoRo pro karnet ATA</a:t>
            </a:r>
          </a:p>
        </p:txBody>
      </p:sp>
      <p:sp>
        <p:nvSpPr>
          <p:cNvPr id="76" name="Rectangle 75"/>
          <p:cNvSpPr/>
          <p:nvPr/>
        </p:nvSpPr>
        <p:spPr>
          <a:xfrm>
            <a:off x="3264841" y="1150189"/>
            <a:ext cx="1468028" cy="95871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3</a:t>
            </a:r>
          </a:p>
          <a:p>
            <a:pPr algn="ctr"/>
            <a:r>
              <a:rPr lang="cs-CZ" sz="800" b="1" dirty="0">
                <a:solidFill>
                  <a:schemeClr val="tx1"/>
                </a:solidFill>
              </a:rPr>
              <a:t>Držitel karnetu se hlásí u celního úředníka na schváleném celním </a:t>
            </a:r>
            <a:r>
              <a:rPr lang="cs-CZ" sz="800" b="1" dirty="0" smtClean="0">
                <a:solidFill>
                  <a:schemeClr val="tx1"/>
                </a:solidFill>
              </a:rPr>
              <a:t>pracovišti.</a:t>
            </a:r>
            <a:endParaRPr lang="cs-CZ" sz="800" b="1" dirty="0">
              <a:solidFill>
                <a:schemeClr val="tx1"/>
              </a:solidFill>
            </a:endParaRPr>
          </a:p>
        </p:txBody>
      </p:sp>
      <p:sp>
        <p:nvSpPr>
          <p:cNvPr id="80" name="Rectangle 79"/>
          <p:cNvSpPr/>
          <p:nvPr/>
        </p:nvSpPr>
        <p:spPr>
          <a:xfrm>
            <a:off x="3163850" y="4972581"/>
            <a:ext cx="1547467" cy="95391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5</a:t>
            </a:r>
          </a:p>
          <a:p>
            <a:pPr algn="ctr"/>
            <a:r>
              <a:rPr lang="cs-CZ" sz="800" b="1" dirty="0">
                <a:solidFill>
                  <a:schemeClr val="tx1"/>
                </a:solidFill>
              </a:rPr>
              <a:t>ATA -</a:t>
            </a:r>
            <a:r>
              <a:rPr lang="cs-CZ" sz="800" b="1" dirty="0">
                <a:solidFill>
                  <a:srgbClr val="FF0000"/>
                </a:solidFill>
              </a:rPr>
              <a:t> </a:t>
            </a:r>
            <a:r>
              <a:rPr lang="cs-CZ" sz="800" b="1" dirty="0">
                <a:solidFill>
                  <a:schemeClr val="tx1"/>
                </a:solidFill>
              </a:rPr>
              <a:t>celní stráž pošle bílý kupon do útvaru NCH pro karnety ATA k uložení.</a:t>
            </a:r>
            <a:endParaRPr lang="cs-CZ" sz="800" b="1" dirty="0"/>
          </a:p>
        </p:txBody>
      </p:sp>
      <p:cxnSp>
        <p:nvCxnSpPr>
          <p:cNvPr id="73" name="Straight Arrow Connector 72"/>
          <p:cNvCxnSpPr>
            <a:stCxn id="68" idx="3"/>
            <a:endCxn id="76" idx="1"/>
          </p:cNvCxnSpPr>
          <p:nvPr/>
        </p:nvCxnSpPr>
        <p:spPr>
          <a:xfrm flipV="1">
            <a:off x="2748490" y="1629548"/>
            <a:ext cx="516351" cy="3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907023" y="3809986"/>
            <a:ext cx="2830652"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9</a:t>
            </a:r>
          </a:p>
          <a:p>
            <a:pPr algn="ctr"/>
            <a:r>
              <a:rPr lang="cs-CZ" sz="800" b="1" dirty="0">
                <a:solidFill>
                  <a:srgbClr val="FF0000"/>
                </a:solidFill>
              </a:rPr>
              <a:t> </a:t>
            </a:r>
            <a:r>
              <a:rPr lang="cs-CZ" sz="800" b="1" dirty="0">
                <a:solidFill>
                  <a:schemeClr val="tx1"/>
                </a:solidFill>
              </a:rPr>
              <a:t>Celní stráž orazítkuje karnet a potvrdí, že dovážené zboží odpovídá položkám uvedeným v dokumentaci karnetu.</a:t>
            </a:r>
            <a:endParaRPr lang="cs-CZ" sz="800" b="1" dirty="0"/>
          </a:p>
        </p:txBody>
      </p:sp>
      <p:sp>
        <p:nvSpPr>
          <p:cNvPr id="167" name="Rectangle 166"/>
          <p:cNvSpPr/>
          <p:nvPr/>
        </p:nvSpPr>
        <p:spPr>
          <a:xfrm>
            <a:off x="9235486" y="5267515"/>
            <a:ext cx="2118314" cy="69119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a:t>
            </a:r>
          </a:p>
          <a:p>
            <a:pPr algn="ctr"/>
            <a:r>
              <a:rPr lang="cs-CZ" sz="800" b="1" dirty="0">
                <a:solidFill>
                  <a:schemeClr val="tx1"/>
                </a:solidFill>
              </a:rPr>
              <a:t>ATA - celní stráž pošle bílý kupon do útvaru NCH pro karnety ATA k uložení.</a:t>
            </a:r>
            <a:endParaRPr lang="cs-CZ" sz="800" b="1" dirty="0"/>
          </a:p>
        </p:txBody>
      </p:sp>
      <p:sp>
        <p:nvSpPr>
          <p:cNvPr id="110" name="Rectangle 109"/>
          <p:cNvSpPr/>
          <p:nvPr/>
        </p:nvSpPr>
        <p:spPr>
          <a:xfrm>
            <a:off x="6262849" y="1133756"/>
            <a:ext cx="1698405" cy="147729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6. </a:t>
            </a:r>
          </a:p>
          <a:p>
            <a:pPr algn="ctr"/>
            <a:r>
              <a:rPr lang="cs-CZ" sz="800" b="1" dirty="0">
                <a:solidFill>
                  <a:schemeClr val="tx1"/>
                </a:solidFill>
              </a:rPr>
              <a:t>Držitel karnetu se postupuje podle karnetových postupů poskytnutých obchodní komorou nebo kontaktuje asistenční linku HMRC, aby zajistil, že celní úředník bude k dispozici při návratu do Spojeného </a:t>
            </a:r>
            <a:r>
              <a:rPr lang="cs-CZ" sz="800" b="1" dirty="0" smtClean="0">
                <a:solidFill>
                  <a:schemeClr val="tx1"/>
                </a:solidFill>
              </a:rPr>
              <a:t>království.</a:t>
            </a:r>
            <a:endParaRPr lang="cs-CZ" sz="800" b="1" dirty="0">
              <a:solidFill>
                <a:schemeClr val="tx1"/>
              </a:solidFill>
            </a:endParaRPr>
          </a:p>
        </p:txBody>
      </p:sp>
      <p:cxnSp>
        <p:nvCxnSpPr>
          <p:cNvPr id="79" name="Straight Arrow Connector 78"/>
          <p:cNvCxnSpPr/>
          <p:nvPr/>
        </p:nvCxnSpPr>
        <p:spPr>
          <a:xfrm flipH="1">
            <a:off x="3945620" y="2134804"/>
            <a:ext cx="12581" cy="13862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45515" y="3450769"/>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2</a:t>
            </a:r>
          </a:p>
          <a:p>
            <a:pPr algn="ctr"/>
            <a:r>
              <a:rPr lang="cs-CZ" sz="800" b="1" dirty="0">
                <a:solidFill>
                  <a:schemeClr val="tx1"/>
                </a:solidFill>
              </a:rPr>
              <a:t>HMRC informuje držitele karnetu, aby se hlásil u celního úředníka na schváleném </a:t>
            </a:r>
            <a:r>
              <a:rPr lang="cs-CZ" sz="800" b="1" dirty="0" smtClean="0">
                <a:solidFill>
                  <a:schemeClr val="tx1"/>
                </a:solidFill>
              </a:rPr>
              <a:t>místě.</a:t>
            </a:r>
            <a:endParaRPr lang="cs-CZ" sz="800" b="1" dirty="0"/>
          </a:p>
        </p:txBody>
      </p:sp>
      <p:sp>
        <p:nvSpPr>
          <p:cNvPr id="85" name="Rectangle 84"/>
          <p:cNvSpPr/>
          <p:nvPr/>
        </p:nvSpPr>
        <p:spPr>
          <a:xfrm>
            <a:off x="10474154" y="1534060"/>
            <a:ext cx="1475088" cy="6011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800" b="1" dirty="0">
              <a:solidFill>
                <a:schemeClr val="tx1"/>
              </a:solidFill>
            </a:endParaRPr>
          </a:p>
          <a:p>
            <a:pPr algn="ctr"/>
            <a:r>
              <a:rPr lang="cs-CZ" sz="800" b="1" dirty="0">
                <a:solidFill>
                  <a:schemeClr val="tx1"/>
                </a:solidFill>
              </a:rPr>
              <a:t>11</a:t>
            </a:r>
          </a:p>
          <a:p>
            <a:pPr algn="ctr"/>
            <a:r>
              <a:rPr lang="cs-CZ" sz="800" b="1" dirty="0">
                <a:solidFill>
                  <a:schemeClr val="tx1"/>
                </a:solidFill>
              </a:rPr>
              <a:t>Držitel karnetu opouští Spojené </a:t>
            </a:r>
            <a:r>
              <a:rPr lang="cs-CZ" sz="800" b="1" dirty="0" smtClean="0">
                <a:solidFill>
                  <a:schemeClr val="tx1"/>
                </a:solidFill>
              </a:rPr>
              <a:t>království.</a:t>
            </a:r>
            <a:endParaRPr lang="cs-CZ" sz="800" b="1" dirty="0">
              <a:solidFill>
                <a:schemeClr val="tx1"/>
              </a:solidFill>
            </a:endParaRPr>
          </a:p>
        </p:txBody>
      </p:sp>
      <p:sp>
        <p:nvSpPr>
          <p:cNvPr id="37" name="Rectangle 36"/>
          <p:cNvSpPr/>
          <p:nvPr/>
        </p:nvSpPr>
        <p:spPr>
          <a:xfrm>
            <a:off x="6346230" y="3581869"/>
            <a:ext cx="1546876" cy="7370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800" b="1" dirty="0">
              <a:solidFill>
                <a:schemeClr val="tx1"/>
              </a:solidFill>
            </a:endParaRPr>
          </a:p>
          <a:p>
            <a:pPr algn="ctr"/>
            <a:r>
              <a:rPr lang="cs-CZ" sz="800" b="1" dirty="0">
                <a:solidFill>
                  <a:schemeClr val="tx1"/>
                </a:solidFill>
              </a:rPr>
              <a:t> 7</a:t>
            </a:r>
          </a:p>
          <a:p>
            <a:pPr algn="ctr"/>
            <a:r>
              <a:rPr lang="cs-CZ" sz="800" b="1" dirty="0">
                <a:solidFill>
                  <a:schemeClr val="tx1"/>
                </a:solidFill>
              </a:rPr>
              <a:t>HMRC informuje držitele karnetu, aby se hlásil u celního úředníka na schváleném celním </a:t>
            </a:r>
            <a:r>
              <a:rPr lang="cs-CZ" sz="800" b="1" dirty="0" smtClean="0">
                <a:solidFill>
                  <a:schemeClr val="tx1"/>
                </a:solidFill>
              </a:rPr>
              <a:t>pracovišti.</a:t>
            </a:r>
            <a:endParaRPr lang="cs-CZ" sz="800" b="1" dirty="0"/>
          </a:p>
        </p:txBody>
      </p:sp>
      <p:cxnSp>
        <p:nvCxnSpPr>
          <p:cNvPr id="38" name="Straight Arrow Connector 37"/>
          <p:cNvCxnSpPr>
            <a:stCxn id="110" idx="2"/>
          </p:cNvCxnSpPr>
          <p:nvPr/>
        </p:nvCxnSpPr>
        <p:spPr>
          <a:xfrm>
            <a:off x="7112052" y="2611051"/>
            <a:ext cx="7616" cy="100629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9270943" y="2476836"/>
            <a:ext cx="1" cy="13166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p:cNvCxnSpPr>
          <p:nvPr/>
        </p:nvCxnSpPr>
        <p:spPr>
          <a:xfrm>
            <a:off x="7961254" y="1872404"/>
            <a:ext cx="866847" cy="30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cs-CZ" smtClean="0"/>
              <a:t>67</a:t>
            </a:fld>
            <a:endParaRPr lang="cs-CZ" dirty="0"/>
          </a:p>
        </p:txBody>
      </p:sp>
      <p:sp>
        <p:nvSpPr>
          <p:cNvPr id="42" name="Rectangle 41"/>
          <p:cNvSpPr/>
          <p:nvPr/>
        </p:nvSpPr>
        <p:spPr>
          <a:xfrm>
            <a:off x="8844721" y="1192478"/>
            <a:ext cx="1483510" cy="12843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a:t>
            </a:r>
          </a:p>
          <a:p>
            <a:pPr algn="ctr"/>
            <a:r>
              <a:rPr lang="cs-CZ" sz="800" b="1" dirty="0">
                <a:solidFill>
                  <a:schemeClr val="tx1"/>
                </a:solidFill>
              </a:rPr>
              <a:t>Držitel karnetu se hlásí u celního úředníka na schváleném celním </a:t>
            </a:r>
            <a:r>
              <a:rPr lang="cs-CZ" sz="800" b="1" dirty="0" smtClean="0">
                <a:solidFill>
                  <a:schemeClr val="tx1"/>
                </a:solidFill>
              </a:rPr>
              <a:t>pracovišti.</a:t>
            </a:r>
            <a:endParaRPr lang="cs-CZ" sz="800" b="1" dirty="0">
              <a:solidFill>
                <a:schemeClr val="tx1"/>
              </a:solidFill>
            </a:endParaRPr>
          </a:p>
        </p:txBody>
      </p:sp>
      <p:sp>
        <p:nvSpPr>
          <p:cNvPr id="41" name="Right Arrow 40"/>
          <p:cNvSpPr/>
          <p:nvPr/>
        </p:nvSpPr>
        <p:spPr>
          <a:xfrm>
            <a:off x="8907023" y="245967"/>
            <a:ext cx="3047106" cy="561893"/>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solidFill>
              </a:rPr>
              <a:t>Na schváleném celním pracovišti</a:t>
            </a:r>
          </a:p>
        </p:txBody>
      </p:sp>
      <p:sp>
        <p:nvSpPr>
          <p:cNvPr id="43" name="Right Arrow 42"/>
          <p:cNvSpPr/>
          <p:nvPr/>
        </p:nvSpPr>
        <p:spPr>
          <a:xfrm>
            <a:off x="3053750" y="306973"/>
            <a:ext cx="2827351" cy="450559"/>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Na schváleném celním pracovišti</a:t>
            </a:r>
          </a:p>
        </p:txBody>
      </p:sp>
      <p:sp>
        <p:nvSpPr>
          <p:cNvPr id="46" name="Right Arrow 45"/>
          <p:cNvSpPr/>
          <p:nvPr/>
        </p:nvSpPr>
        <p:spPr>
          <a:xfrm>
            <a:off x="1148080" y="312930"/>
            <a:ext cx="1762836" cy="415484"/>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PŘÍCHOZÍ SMĚR </a:t>
            </a:r>
            <a:r>
              <a:rPr lang="cs-CZ" sz="900" dirty="0">
                <a:solidFill>
                  <a:schemeClr val="tx1"/>
                </a:solidFill>
              </a:rPr>
              <a:t>– Před cestou</a:t>
            </a:r>
          </a:p>
        </p:txBody>
      </p:sp>
      <p:sp>
        <p:nvSpPr>
          <p:cNvPr id="47" name="Right Arrow 46"/>
          <p:cNvSpPr/>
          <p:nvPr/>
        </p:nvSpPr>
        <p:spPr>
          <a:xfrm>
            <a:off x="5984477" y="266654"/>
            <a:ext cx="2819170" cy="512775"/>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bg1"/>
                </a:solidFill>
              </a:rPr>
              <a:t>ODCHOZÍ SMĚR </a:t>
            </a:r>
            <a:r>
              <a:rPr lang="cs-CZ" sz="1200" dirty="0">
                <a:solidFill>
                  <a:schemeClr val="bg1"/>
                </a:solidFill>
              </a:rPr>
              <a:t>Před opuštěním Spojeného království</a:t>
            </a:r>
          </a:p>
        </p:txBody>
      </p:sp>
      <p:sp>
        <p:nvSpPr>
          <p:cNvPr id="40" name="Rectangle 39"/>
          <p:cNvSpPr/>
          <p:nvPr/>
        </p:nvSpPr>
        <p:spPr>
          <a:xfrm>
            <a:off x="3100738" y="3521055"/>
            <a:ext cx="1673692"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a:t>
            </a:r>
          </a:p>
          <a:p>
            <a:pPr algn="ctr"/>
            <a:r>
              <a:rPr lang="cs-CZ" sz="800" b="1" dirty="0">
                <a:solidFill>
                  <a:schemeClr val="tx1"/>
                </a:solidFill>
              </a:rPr>
              <a:t>Celní stráž orazítkuje karnet a potvrdí, že vyvážené zboží odpovídá položkám uvedeným v dokumentaci karnetu a zašlete potvrzený oznamovací dokument do NCH.</a:t>
            </a:r>
            <a:endParaRPr lang="cs-CZ" sz="800" b="1" dirty="0"/>
          </a:p>
        </p:txBody>
      </p:sp>
      <p:cxnSp>
        <p:nvCxnSpPr>
          <p:cNvPr id="49" name="Straight Arrow Connector 48"/>
          <p:cNvCxnSpPr/>
          <p:nvPr/>
        </p:nvCxnSpPr>
        <p:spPr>
          <a:xfrm>
            <a:off x="3937584" y="4449961"/>
            <a:ext cx="0" cy="50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940669" y="2280469"/>
            <a:ext cx="7616" cy="113407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0322349" y="4528847"/>
            <a:ext cx="2" cy="7069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11160901" y="2134806"/>
            <a:ext cx="7431" cy="1658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893568780"/>
              </p:ext>
            </p:extLst>
          </p:nvPr>
        </p:nvGraphicFramePr>
        <p:xfrm>
          <a:off x="1160098" y="536761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1400" noProof="0" dirty="0"/>
                        <a:t>VYSVĚTLIVKY</a:t>
                      </a:r>
                      <a:endParaRPr lang="cs-CZ" sz="1600" noProof="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33" name="Straight Arrow Connector 32"/>
          <p:cNvCxnSpPr/>
          <p:nvPr/>
        </p:nvCxnSpPr>
        <p:spPr>
          <a:xfrm flipV="1">
            <a:off x="1254403" y="599310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254403" y="641069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16446" y="6374956"/>
            <a:ext cx="4114800" cy="365125"/>
          </a:xfrm>
        </p:spPr>
        <p:txBody>
          <a:bodyPr/>
          <a:lstStyle/>
          <a:p>
            <a:r>
              <a:rPr lang="cs-CZ" dirty="0"/>
              <a:t>ÚŘEDNÍ DOK. </a:t>
            </a:r>
          </a:p>
        </p:txBody>
      </p:sp>
    </p:spTree>
    <p:extLst>
      <p:ext uri="{BB962C8B-B14F-4D97-AF65-F5344CB8AC3E}">
        <p14:creationId xmlns:p14="http://schemas.microsoft.com/office/powerpoint/2010/main" val="2750769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cs-CZ" sz="2700" b="1" dirty="0"/>
              <a:t>Další procesy úřadu HMRC – </a:t>
            </a:r>
            <a:r>
              <a:rPr lang="cs-CZ" sz="2700" dirty="0">
                <a:latin typeface="+mn-lt"/>
                <a:ea typeface="+mn-ea"/>
                <a:cs typeface="+mn-cs"/>
              </a:rPr>
              <a:t>zboží v zavazadlech</a:t>
            </a:r>
          </a:p>
        </p:txBody>
      </p:sp>
      <p:sp>
        <p:nvSpPr>
          <p:cNvPr id="7" name="Slide Number Placeholder 6"/>
          <p:cNvSpPr>
            <a:spLocks noGrp="1"/>
          </p:cNvSpPr>
          <p:nvPr>
            <p:ph type="sldNum" sz="quarter" idx="12"/>
          </p:nvPr>
        </p:nvSpPr>
        <p:spPr/>
        <p:txBody>
          <a:bodyPr/>
          <a:lstStyle/>
          <a:p>
            <a:fld id="{4D5B3F61-8D40-454B-BE98-BE96F2E76035}" type="slidenum">
              <a:rPr lang="cs-CZ" smtClean="0"/>
              <a:t>68</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07771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781" y="1958783"/>
            <a:ext cx="11235846" cy="3600986"/>
          </a:xfrm>
          <a:prstGeom prst="rect">
            <a:avLst/>
          </a:prstGeom>
        </p:spPr>
        <p:txBody>
          <a:bodyPr wrap="square">
            <a:spAutoFit/>
          </a:bodyPr>
          <a:lstStyle/>
          <a:p>
            <a:r>
              <a:rPr lang="cs-CZ" dirty="0"/>
              <a:t>Označuje zboží, které je:</a:t>
            </a:r>
          </a:p>
          <a:p>
            <a:endParaRPr lang="cs-CZ" dirty="0"/>
          </a:p>
          <a:p>
            <a:pPr marL="285750" indent="-285750">
              <a:spcAft>
                <a:spcPts val="1200"/>
              </a:spcAft>
              <a:buFont typeface="Arial" panose="020B0604020202020204" pitchFamily="34" charset="0"/>
              <a:buChar char="•"/>
            </a:pPr>
            <a:r>
              <a:rPr lang="cs-CZ" dirty="0"/>
              <a:t>komerční zboží pro obchodní nebo podnikatelské použití přepravované oprávněným cestujícím (cestujícím s komerčním zbožím v zavazadlech nebo malými soukromými vozidly), který není provozovatelem komerční dopravy, který cestoval do nebo ze Spojeného království s tímto zbožím v doprovodném nebo malém motorovém vozidle;</a:t>
            </a:r>
          </a:p>
          <a:p>
            <a:pPr marL="285750" indent="-285750">
              <a:spcAft>
                <a:spcPts val="1200"/>
              </a:spcAft>
              <a:buFont typeface="Arial" panose="020B0604020202020204" pitchFamily="34" charset="0"/>
              <a:buChar char="•"/>
            </a:pPr>
            <a:r>
              <a:rPr lang="cs-CZ" dirty="0"/>
              <a:t>nezapsané v obchodním nákladním listu lodi, vlaku nebo letadla;</a:t>
            </a:r>
          </a:p>
          <a:p>
            <a:pPr marL="285750" indent="-285750">
              <a:spcAft>
                <a:spcPts val="1200"/>
              </a:spcAft>
              <a:buFont typeface="Arial" panose="020B0604020202020204" pitchFamily="34" charset="0"/>
              <a:buChar char="•"/>
            </a:pPr>
            <a:r>
              <a:rPr lang="cs-CZ" dirty="0"/>
              <a:t>ne pro osobní potřebu oprávněného cestujícího nebo jeho rodiny, ani jako </a:t>
            </a:r>
            <a:r>
              <a:rPr lang="cs-CZ" dirty="0" smtClean="0"/>
              <a:t>dárek.</a:t>
            </a:r>
            <a:endParaRPr lang="cs-CZ" dirty="0"/>
          </a:p>
          <a:p>
            <a:endParaRPr lang="cs-CZ" dirty="0"/>
          </a:p>
          <a:p>
            <a:r>
              <a:rPr lang="cs-CZ" dirty="0"/>
              <a:t>Stávající definice „doprovázeného zavazadla“ bude rozšířena, aby se cestujícím s komerčním zbožím vezeným v soukromém lehkém motorovém vozidle umožnilo, aby se kvalifikovali pro prohlášení zboží v zavazadlech (</a:t>
            </a:r>
            <a:r>
              <a:rPr lang="cs-CZ" dirty="0" smtClean="0"/>
              <a:t>MiB).</a:t>
            </a:r>
            <a:endParaRPr lang="cs-CZ" dirty="0"/>
          </a:p>
          <a:p>
            <a:endParaRPr lang="cs-CZ" dirty="0"/>
          </a:p>
        </p:txBody>
      </p:sp>
      <p:sp>
        <p:nvSpPr>
          <p:cNvPr id="5" name="Rectangle 4"/>
          <p:cNvSpPr/>
          <p:nvPr/>
        </p:nvSpPr>
        <p:spPr>
          <a:xfrm>
            <a:off x="0" y="683330"/>
            <a:ext cx="12192000" cy="707886"/>
          </a:xfrm>
          <a:prstGeom prst="rect">
            <a:avLst/>
          </a:prstGeom>
        </p:spPr>
        <p:txBody>
          <a:bodyPr wrap="square">
            <a:spAutoFit/>
          </a:bodyPr>
          <a:lstStyle/>
          <a:p>
            <a:pPr lvl="1" algn="ctr"/>
            <a:r>
              <a:rPr lang="cs-CZ" sz="4000" dirty="0">
                <a:latin typeface="Arial" panose="020B0604020202020204" pitchFamily="34" charset="0"/>
                <a:ea typeface="+mj-ea"/>
                <a:cs typeface="Arial" panose="020B0604020202020204" pitchFamily="34" charset="0"/>
              </a:rPr>
              <a:t>Zboží v zavazadlech (MiB</a:t>
            </a:r>
            <a:r>
              <a:rPr lang="cs-CZ" sz="4000" dirty="0" smtClean="0">
                <a:latin typeface="Arial" panose="020B0604020202020204" pitchFamily="34" charset="0"/>
                <a:ea typeface="+mj-ea"/>
                <a:cs typeface="Arial" panose="020B0604020202020204" pitchFamily="34" charset="0"/>
              </a:rPr>
              <a:t>) </a:t>
            </a:r>
            <a:endParaRPr lang="cs-CZ" sz="4000" dirty="0">
              <a:latin typeface="Arial" panose="020B0604020202020204" pitchFamily="34" charset="0"/>
              <a:ea typeface="+mj-ea"/>
              <a:cs typeface="Arial" panose="020B0604020202020204" pitchFamily="34" charset="0"/>
            </a:endParaRPr>
          </a:p>
        </p:txBody>
      </p:sp>
      <p:sp>
        <p:nvSpPr>
          <p:cNvPr id="6" name="TextBox 5"/>
          <p:cNvSpPr txBox="1"/>
          <p:nvPr/>
        </p:nvSpPr>
        <p:spPr>
          <a:xfrm>
            <a:off x="375781" y="1497118"/>
            <a:ext cx="1427965" cy="461665"/>
          </a:xfrm>
          <a:prstGeom prst="rect">
            <a:avLst/>
          </a:prstGeom>
          <a:noFill/>
        </p:spPr>
        <p:txBody>
          <a:bodyPr wrap="square" rtlCol="0">
            <a:spAutoFit/>
          </a:bodyPr>
          <a:lstStyle/>
          <a:p>
            <a:r>
              <a:rPr lang="cs-CZ" sz="2400" dirty="0"/>
              <a:t>Definice</a:t>
            </a:r>
          </a:p>
        </p:txBody>
      </p:sp>
      <p:sp>
        <p:nvSpPr>
          <p:cNvPr id="2" name="Footer Placeholder 1"/>
          <p:cNvSpPr>
            <a:spLocks noGrp="1"/>
          </p:cNvSpPr>
          <p:nvPr>
            <p:ph type="ftr" sz="quarter" idx="11"/>
          </p:nvPr>
        </p:nvSpPr>
        <p:spPr>
          <a:xfrm>
            <a:off x="7935433" y="6356349"/>
            <a:ext cx="4114800" cy="365125"/>
          </a:xfrm>
        </p:spPr>
        <p:txBody>
          <a:bodyPr/>
          <a:lstStyle/>
          <a:p>
            <a:r>
              <a:rPr lang="cs-CZ" dirty="0"/>
              <a:t>ÚŘEDNÍ DOK. </a:t>
            </a:r>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cs-CZ" smtClean="0"/>
              <a:pPr/>
              <a:t>69</a:t>
            </a:fld>
            <a:endParaRPr lang="cs-CZ" dirty="0"/>
          </a:p>
        </p:txBody>
      </p:sp>
    </p:spTree>
    <p:extLst>
      <p:ext uri="{BB962C8B-B14F-4D97-AF65-F5344CB8AC3E}">
        <p14:creationId xmlns:p14="http://schemas.microsoft.com/office/powerpoint/2010/main" val="224651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3"/>
            <a:ext cx="11861267" cy="367787"/>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400" b="1" dirty="0">
                <a:solidFill>
                  <a:schemeClr val="tx1"/>
                </a:solidFill>
              </a:rPr>
              <a:t>Příchozí nákladní doprava - agropotraviny / produkty živočišného původu (POAO), vysoce rizikové potraviny ne živočišného původu (FNAO), živá zvířata</a:t>
            </a:r>
            <a:endParaRPr lang="cs-CZ" sz="1400" dirty="0">
              <a:solidFill>
                <a:schemeClr val="tx1"/>
              </a:solidFill>
            </a:endParaRPr>
          </a:p>
        </p:txBody>
      </p:sp>
      <p:sp>
        <p:nvSpPr>
          <p:cNvPr id="28" name="Rectangle 27"/>
          <p:cNvSpPr/>
          <p:nvPr/>
        </p:nvSpPr>
        <p:spPr>
          <a:xfrm>
            <a:off x="152422" y="4596947"/>
            <a:ext cx="11861268" cy="13812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marL="228600" indent="-228600" defTabSz="1087834">
              <a:buFont typeface="+mj-lt"/>
              <a:buAutoNum type="arabicPeriod"/>
            </a:pPr>
            <a:r>
              <a:rPr lang="cs-CZ" sz="1100" dirty="0">
                <a:solidFill>
                  <a:schemeClr val="tx1"/>
                </a:solidFill>
                <a:cs typeface="Arial" panose="020B0604020202020204" pitchFamily="34" charset="0"/>
              </a:rPr>
              <a:t>Přesné a včasné předběžné oznámení prostřednictvím IPAFF v případě obchodu se třetími zeměmi a prostřednictvím APHA v případě živých zvířat a zárodečných produktů</a:t>
            </a:r>
          </a:p>
          <a:p>
            <a:pPr marL="228600" indent="-228600" defTabSz="1087834">
              <a:buFont typeface="+mj-lt"/>
              <a:buAutoNum type="arabicPeriod"/>
            </a:pPr>
            <a:r>
              <a:rPr lang="cs-CZ" sz="1100" dirty="0">
                <a:solidFill>
                  <a:schemeClr val="tx1"/>
                </a:solidFill>
                <a:cs typeface="Arial" panose="020B0604020202020204" pitchFamily="34" charset="0"/>
              </a:rPr>
              <a:t>Počáteční postup předběžných oznámení </a:t>
            </a:r>
            <a:r>
              <a:rPr lang="it-IT" sz="1100" dirty="0">
                <a:solidFill>
                  <a:schemeClr val="tx1"/>
                </a:solidFill>
                <a:cs typeface="Arial" panose="020B0604020202020204" pitchFamily="34" charset="0"/>
              </a:rPr>
              <a:t>vysoce rizikových potravin a krmiv </a:t>
            </a:r>
            <a:r>
              <a:rPr lang="cs-CZ" sz="1100" dirty="0">
                <a:solidFill>
                  <a:schemeClr val="tx1"/>
                </a:solidFill>
                <a:cs typeface="Arial" panose="020B0604020202020204" pitchFamily="34" charset="0"/>
              </a:rPr>
              <a:t>z </a:t>
            </a:r>
            <a:r>
              <a:rPr lang="it-IT" sz="1100" dirty="0">
                <a:solidFill>
                  <a:schemeClr val="tx1"/>
                </a:solidFill>
                <a:cs typeface="Arial" panose="020B0604020202020204" pitchFamily="34" charset="0"/>
              </a:rPr>
              <a:t>EU </a:t>
            </a:r>
            <a:r>
              <a:rPr lang="cs-CZ" sz="1100" dirty="0">
                <a:solidFill>
                  <a:schemeClr val="tx1"/>
                </a:solidFill>
                <a:cs typeface="Arial" panose="020B0604020202020204" pitchFamily="34" charset="0"/>
              </a:rPr>
              <a:t>bude zaveden FSA od počátku roku </a:t>
            </a:r>
            <a:r>
              <a:rPr lang="cs-CZ" sz="1100" dirty="0" smtClean="0">
                <a:solidFill>
                  <a:schemeClr val="tx1"/>
                </a:solidFill>
                <a:cs typeface="Arial" panose="020B0604020202020204" pitchFamily="34" charset="0"/>
              </a:rPr>
              <a:t>2020</a:t>
            </a:r>
            <a:endParaRPr lang="cs-CZ" sz="1100" dirty="0">
              <a:solidFill>
                <a:srgbClr val="FF0000"/>
              </a:solidFill>
              <a:cs typeface="Arial" panose="020B0604020202020204" pitchFamily="34" charset="0"/>
            </a:endParaRPr>
          </a:p>
          <a:p>
            <a:pPr marL="228600" indent="-228600" defTabSz="1087834">
              <a:buFont typeface="+mj-lt"/>
              <a:buAutoNum type="arabicPeriod"/>
            </a:pPr>
            <a:r>
              <a:rPr lang="cs-CZ" sz="1100" dirty="0">
                <a:solidFill>
                  <a:schemeClr val="tx1"/>
                </a:solidFill>
                <a:cs typeface="Arial" panose="020B0604020202020204" pitchFamily="34" charset="0"/>
              </a:rPr>
              <a:t>Orgány Port Health Authorities budou mít dostatečnou kapacitu a inspektory potravin, aby uspokojily poptávku navíc po tranzitním </a:t>
            </a:r>
            <a:r>
              <a:rPr lang="cs-CZ" sz="1100" dirty="0" smtClean="0">
                <a:solidFill>
                  <a:schemeClr val="tx1"/>
                </a:solidFill>
                <a:cs typeface="Arial" panose="020B0604020202020204" pitchFamily="34" charset="0"/>
              </a:rPr>
              <a:t>zboží.</a:t>
            </a:r>
            <a:endParaRPr lang="cs-CZ" sz="1100" dirty="0">
              <a:solidFill>
                <a:schemeClr val="tx1"/>
              </a:solidFill>
              <a:cs typeface="Arial" panose="020B0604020202020204" pitchFamily="34" charset="0"/>
            </a:endParaRPr>
          </a:p>
          <a:p>
            <a:pPr marL="228600" indent="-228600" defTabSz="1087834">
              <a:buFont typeface="+mj-lt"/>
              <a:buAutoNum type="arabicPeriod"/>
            </a:pPr>
            <a:r>
              <a:rPr lang="cs-CZ" sz="1100" dirty="0">
                <a:solidFill>
                  <a:schemeClr val="tx1"/>
                </a:solidFill>
              </a:rPr>
              <a:t>Určité zboží bude muset být přesměrováno v rámci EU, aby mohlo přijít do britského BIP nebo DPE vhodného pro druh zboží vstupujícího do Spojeného království</a:t>
            </a:r>
            <a:r>
              <a:rPr lang="cs-CZ" sz="1200" dirty="0">
                <a:solidFill>
                  <a:schemeClr val="tx1"/>
                </a:solidFill>
              </a:rPr>
              <a:t>.</a:t>
            </a:r>
          </a:p>
          <a:p>
            <a:pPr fontAlgn="base"/>
            <a:r>
              <a:rPr lang="cs-CZ" sz="1200" dirty="0"/>
              <a:t>A list of all </a:t>
            </a:r>
            <a:r>
              <a:rPr lang="cs-CZ" sz="1200" u="sng" dirty="0"/>
              <a:t>existing UK BIPs can be found here.</a:t>
            </a:r>
            <a:r>
              <a:rPr lang="cs-CZ" sz="1200" dirty="0"/>
              <a:t> </a:t>
            </a:r>
          </a:p>
          <a:p>
            <a:pPr fontAlgn="base"/>
            <a:r>
              <a:rPr lang="cs-CZ" sz="1200" dirty="0"/>
              <a:t>A list of all </a:t>
            </a:r>
            <a:r>
              <a:rPr lang="cs-CZ" sz="1200" u="sng" dirty="0"/>
              <a:t>existing UK DPEs can be found h</a:t>
            </a:r>
            <a:endParaRPr lang="cs-CZ" sz="1200" dirty="0">
              <a:solidFill>
                <a:schemeClr val="tx1"/>
              </a:solidFill>
            </a:endParaRPr>
          </a:p>
          <a:p>
            <a:pPr algn="just" defTabSz="914156"/>
            <a:r>
              <a:rPr lang="cs-CZ" sz="1200" dirty="0">
                <a:solidFill>
                  <a:srgbClr val="FF0000"/>
                </a:solidFill>
                <a:cs typeface="Arial" panose="020B0604020202020204" pitchFamily="34" charset="0"/>
              </a:rPr>
              <a:t>       </a:t>
            </a:r>
          </a:p>
          <a:p>
            <a:pPr algn="just" defTabSz="914156"/>
            <a:endParaRPr lang="cs-CZ" sz="1200" dirty="0">
              <a:solidFill>
                <a:srgbClr val="FF0000"/>
              </a:solidFill>
              <a:cs typeface="Arial" panose="020B0604020202020204" pitchFamily="34" charset="0"/>
            </a:endParaRPr>
          </a:p>
          <a:p>
            <a:pPr algn="just" defTabSz="914156"/>
            <a:endParaRPr lang="cs-CZ" sz="1200" dirty="0">
              <a:solidFill>
                <a:srgbClr val="FF0000"/>
              </a:solidFill>
              <a:cs typeface="Arial" panose="020B0604020202020204" pitchFamily="34" charset="0"/>
            </a:endParaRPr>
          </a:p>
          <a:p>
            <a:pPr algn="just" defTabSz="914156"/>
            <a:r>
              <a:rPr lang="cs-CZ" sz="1200" dirty="0">
                <a:solidFill>
                  <a:srgbClr val="FF0000"/>
                </a:solidFill>
                <a:cs typeface="Arial" panose="020B0604020202020204" pitchFamily="34" charset="0"/>
              </a:rPr>
              <a:t>•A list of all existing UK DPEs can be found here</a:t>
            </a:r>
          </a:p>
          <a:p>
            <a:pPr algn="just" defTabSz="914156"/>
            <a:endParaRPr lang="cs-CZ" sz="1200" dirty="0">
              <a:solidFill>
                <a:srgbClr val="FF0000"/>
              </a:solidFill>
              <a:cs typeface="Arial" panose="020B0604020202020204" pitchFamily="34" charset="0"/>
            </a:endParaRPr>
          </a:p>
          <a:p>
            <a:pPr algn="just" defTabSz="914156"/>
            <a:endParaRPr lang="cs-CZ" sz="1200" dirty="0">
              <a:solidFill>
                <a:srgbClr val="FF0000"/>
              </a:solidFill>
              <a:cs typeface="Arial" panose="020B0604020202020204" pitchFamily="34" charset="0"/>
            </a:endParaRPr>
          </a:p>
          <a:p>
            <a:pPr marL="228600" indent="-228600" algn="just" defTabSz="914156">
              <a:buFont typeface="+mj-lt"/>
              <a:buAutoNum type="arabicPeriod"/>
            </a:pPr>
            <a:endParaRPr lang="cs-CZ" sz="1200" b="1" dirty="0">
              <a:solidFill>
                <a:srgbClr val="FF0000"/>
              </a:solidFill>
              <a:cs typeface="Arial" panose="020B0604020202020204" pitchFamily="34" charset="0"/>
            </a:endParaRPr>
          </a:p>
          <a:p>
            <a:pPr marL="228600" indent="-228600" algn="just" defTabSz="914156">
              <a:buFont typeface="+mj-lt"/>
              <a:buAutoNum type="arabicPeriod"/>
            </a:pPr>
            <a:endParaRPr lang="cs-CZ" sz="1050" dirty="0">
              <a:solidFill>
                <a:srgbClr val="FF0000"/>
              </a:solidFill>
              <a:cs typeface="Arial" panose="020B0604020202020204" pitchFamily="34" charset="0"/>
            </a:endParaRPr>
          </a:p>
          <a:p>
            <a:pPr defTabSz="914156"/>
            <a:endParaRPr lang="cs-CZ" sz="1200" dirty="0">
              <a:solidFill>
                <a:srgbClr val="FF0000"/>
              </a:solidFill>
            </a:endParaRPr>
          </a:p>
          <a:p>
            <a:pPr defTabSz="914156"/>
            <a:endParaRPr lang="cs-CZ" sz="1200" dirty="0">
              <a:solidFill>
                <a:srgbClr val="FF0000"/>
              </a:solidFill>
            </a:endParaRPr>
          </a:p>
          <a:p>
            <a:pPr defTabSz="914156"/>
            <a:endParaRPr lang="cs-CZ" sz="1200" dirty="0">
              <a:solidFill>
                <a:srgbClr val="FF0000"/>
              </a:solidFill>
            </a:endParaRPr>
          </a:p>
          <a:p>
            <a:pPr marL="171450" indent="-171450" defTabSz="914156">
              <a:buFont typeface="Arial" panose="020B0604020202020204" pitchFamily="34" charset="0"/>
              <a:buChar char="•"/>
            </a:pPr>
            <a:endParaRPr lang="cs-CZ" sz="1200" dirty="0">
              <a:solidFill>
                <a:srgbClr val="FF0000"/>
              </a:solidFill>
            </a:endParaRPr>
          </a:p>
        </p:txBody>
      </p:sp>
      <p:sp>
        <p:nvSpPr>
          <p:cNvPr id="35" name="Rectangle 34"/>
          <p:cNvSpPr/>
          <p:nvPr/>
        </p:nvSpPr>
        <p:spPr>
          <a:xfrm>
            <a:off x="160065" y="4171167"/>
            <a:ext cx="11861268" cy="39197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100" dirty="0">
                <a:solidFill>
                  <a:schemeClr val="tx1"/>
                </a:solidFill>
              </a:rPr>
              <a:t>Nevyhovující produkty budou považovány za nelegální dovoz a nebude povoleno jejich umístění na britský trh. V případě zjištění budou přijata vhodná donucovací opatření</a:t>
            </a:r>
            <a:r>
              <a:rPr lang="cs-CZ" sz="1200" dirty="0">
                <a:solidFill>
                  <a:schemeClr val="tx1"/>
                </a:solidFill>
              </a:rPr>
              <a:t>.</a:t>
            </a:r>
            <a:endParaRPr lang="cs-CZ" sz="1200" b="1" dirty="0">
              <a:solidFill>
                <a:schemeClr val="tx1"/>
              </a:solidFill>
            </a:endParaRPr>
          </a:p>
        </p:txBody>
      </p:sp>
      <p:sp>
        <p:nvSpPr>
          <p:cNvPr id="2" name="Slide Number Placeholder 1"/>
          <p:cNvSpPr>
            <a:spLocks noGrp="1"/>
          </p:cNvSpPr>
          <p:nvPr>
            <p:ph type="sldNum" sz="quarter" idx="12"/>
          </p:nvPr>
        </p:nvSpPr>
        <p:spPr>
          <a:xfrm>
            <a:off x="11573839" y="6356907"/>
            <a:ext cx="391273" cy="365125"/>
          </a:xfrm>
        </p:spPr>
        <p:txBody>
          <a:bodyPr/>
          <a:lstStyle/>
          <a:p>
            <a:fld id="{CB8872E7-E8E3-4D11-9C66-3A8487BE4944}" type="slidenum">
              <a:rPr lang="cs-CZ" smtClean="0">
                <a:solidFill>
                  <a:prstClr val="black">
                    <a:tint val="75000"/>
                  </a:prstClr>
                </a:solidFill>
              </a:rPr>
              <a:pPr/>
              <a:t>7</a:t>
            </a:fld>
            <a:endParaRPr lang="cs-CZ" dirty="0">
              <a:solidFill>
                <a:prstClr val="black">
                  <a:tint val="75000"/>
                </a:prstClr>
              </a:solidFill>
            </a:endParaRPr>
          </a:p>
        </p:txBody>
      </p:sp>
      <p:sp>
        <p:nvSpPr>
          <p:cNvPr id="17" name="Rectangle 16"/>
          <p:cNvSpPr/>
          <p:nvPr/>
        </p:nvSpPr>
        <p:spPr>
          <a:xfrm>
            <a:off x="166328" y="2818356"/>
            <a:ext cx="5577285" cy="13237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 </a:t>
            </a:r>
          </a:p>
          <a:p>
            <a:pPr marL="171450" indent="-171450" algn="just" defTabSz="914156">
              <a:buFont typeface="Arial" panose="020B0604020202020204" pitchFamily="34" charset="0"/>
              <a:buChar char="•"/>
            </a:pPr>
            <a:r>
              <a:rPr lang="cs-CZ" sz="1100" dirty="0">
                <a:solidFill>
                  <a:schemeClr val="tx1"/>
                </a:solidFill>
                <a:cs typeface="Arial" panose="020B0604020202020204" pitchFamily="34" charset="0"/>
              </a:rPr>
              <a:t>Při prvním vstupu z EU do Spojeného království v případě tranzitního zboží, tj. v BIP/DPE</a:t>
            </a:r>
          </a:p>
          <a:p>
            <a:pPr marL="171450" indent="-171450" algn="just" defTabSz="914156">
              <a:buFont typeface="Arial" panose="020B0604020202020204" pitchFamily="34" charset="0"/>
              <a:buChar char="•"/>
            </a:pPr>
            <a:r>
              <a:rPr lang="cs-CZ" sz="1100" dirty="0">
                <a:solidFill>
                  <a:schemeClr val="tx1"/>
                </a:solidFill>
                <a:cs typeface="Arial" panose="020B0604020202020204" pitchFamily="34" charset="0"/>
              </a:rPr>
              <a:t>Od začátku roku 2020 v případě předběžného oznámení vysoce rizikových travin a krmiv pocházejících z EU</a:t>
            </a:r>
          </a:p>
          <a:p>
            <a:pPr algn="just" defTabSz="914156"/>
            <a:endParaRPr lang="cs-CZ" sz="1200" dirty="0">
              <a:solidFill>
                <a:schemeClr val="tx1"/>
              </a:solidFill>
              <a:cs typeface="Arial" panose="020B0604020202020204" pitchFamily="34" charset="0"/>
            </a:endParaRPr>
          </a:p>
          <a:p>
            <a:pPr algn="just" defTabSz="914156"/>
            <a:endParaRPr lang="cs-CZ" sz="1050" dirty="0">
              <a:solidFill>
                <a:schemeClr val="tx1"/>
              </a:solidFill>
              <a:cs typeface="Arial" panose="020B0604020202020204" pitchFamily="34" charset="0"/>
            </a:endParaRPr>
          </a:p>
        </p:txBody>
      </p:sp>
      <p:sp>
        <p:nvSpPr>
          <p:cNvPr id="20" name="Rectangle 19"/>
          <p:cNvSpPr/>
          <p:nvPr/>
        </p:nvSpPr>
        <p:spPr>
          <a:xfrm>
            <a:off x="5788923" y="2818356"/>
            <a:ext cx="6224683" cy="132378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endParaRPr lang="cs-CZ" sz="1400" b="1" dirty="0">
              <a:solidFill>
                <a:schemeClr val="tx1"/>
              </a:solidFill>
              <a:cs typeface="Arial" panose="020B0604020202020204" pitchFamily="34" charset="0"/>
            </a:endParaRPr>
          </a:p>
          <a:p>
            <a:pPr marL="177800" indent="-177800" defTabSz="914156">
              <a:buFont typeface="+mj-lt"/>
              <a:buAutoNum type="arabicPeriod"/>
            </a:pPr>
            <a:r>
              <a:rPr lang="cs-CZ" sz="1000" dirty="0">
                <a:solidFill>
                  <a:schemeClr val="tx1"/>
                </a:solidFill>
                <a:cs typeface="Arial" panose="020B0604020202020204" pitchFamily="34" charset="0"/>
              </a:rPr>
              <a:t>Aby byla zachována ochrana veřejného zdraví před riziky vyplývajícími z dovozů vysoce rizikových potravin a krmiv.</a:t>
            </a:r>
          </a:p>
          <a:p>
            <a:pPr marL="177800" indent="-177800" defTabSz="914156">
              <a:buFont typeface="+mj-lt"/>
              <a:buAutoNum type="arabicPeriod"/>
            </a:pPr>
            <a:r>
              <a:rPr lang="cs-CZ" sz="1000" dirty="0">
                <a:solidFill>
                  <a:schemeClr val="tx1"/>
                </a:solidFill>
                <a:cs typeface="Arial" panose="020B0604020202020204" pitchFamily="34" charset="0"/>
              </a:rPr>
              <a:t>Aby DEFRA / FSA / APHA mohly provádět kontroly na základě rizika u všech vysoce rizikových potravin a krmiv. </a:t>
            </a:r>
          </a:p>
          <a:p>
            <a:pPr marL="177800" indent="-177800" defTabSz="914156">
              <a:buFont typeface="+mj-lt"/>
              <a:buAutoNum type="arabicPeriod"/>
            </a:pPr>
            <a:r>
              <a:rPr lang="cs-CZ" sz="1000" dirty="0">
                <a:solidFill>
                  <a:schemeClr val="tx1"/>
                </a:solidFill>
                <a:cs typeface="Arial" panose="020B0604020202020204" pitchFamily="34" charset="0"/>
              </a:rPr>
              <a:t>Dovozy živých zvířat, </a:t>
            </a:r>
            <a:r>
              <a:rPr lang="cs-CZ" sz="1000" dirty="0">
                <a:solidFill>
                  <a:schemeClr val="tx1"/>
                </a:solidFill>
              </a:rPr>
              <a:t>zárodečné plazmy</a:t>
            </a:r>
            <a:r>
              <a:rPr lang="cs-CZ" sz="1000" dirty="0">
                <a:solidFill>
                  <a:schemeClr val="tx1"/>
                </a:solidFill>
                <a:cs typeface="Arial" panose="020B0604020202020204" pitchFamily="34" charset="0"/>
              </a:rPr>
              <a:t> a </a:t>
            </a:r>
            <a:r>
              <a:rPr lang="cs-CZ" sz="1000" dirty="0">
                <a:solidFill>
                  <a:schemeClr val="tx1"/>
                </a:solidFill>
              </a:rPr>
              <a:t>vedlejších produktů živočišného původu </a:t>
            </a:r>
            <a:r>
              <a:rPr lang="cs-CZ" sz="1000" dirty="0">
                <a:solidFill>
                  <a:schemeClr val="tx1"/>
                </a:solidFill>
                <a:cs typeface="Arial" panose="020B0604020202020204" pitchFamily="34" charset="0"/>
              </a:rPr>
              <a:t>mohou být kontrolovány v místě určení.</a:t>
            </a:r>
          </a:p>
          <a:p>
            <a:pPr marL="177800" indent="-177800" defTabSz="914156">
              <a:buFont typeface="+mj-lt"/>
              <a:buAutoNum type="arabicPeriod"/>
            </a:pPr>
            <a:r>
              <a:rPr lang="cs-CZ" sz="1000" dirty="0">
                <a:solidFill>
                  <a:schemeClr val="tx1"/>
                </a:solidFill>
                <a:cs typeface="Arial" panose="020B0604020202020204" pitchFamily="34" charset="0"/>
              </a:rPr>
              <a:t>Aby APHA a Port Health Authorities měly dostatečné pokyny a zařízení na provádění kontrol zboží.</a:t>
            </a:r>
          </a:p>
          <a:p>
            <a:pPr marL="177800" indent="-177800" defTabSz="914156">
              <a:buFont typeface="+mj-lt"/>
              <a:buAutoNum type="arabicPeriod"/>
            </a:pPr>
            <a:r>
              <a:rPr lang="cs-CZ" sz="1000" dirty="0">
                <a:solidFill>
                  <a:schemeClr val="tx1"/>
                </a:solidFill>
                <a:cs typeface="Arial" panose="020B0604020202020204" pitchFamily="34" charset="0"/>
              </a:rPr>
              <a:t>Aby se zabránilo eskalaci rizika potravinových podvodů a aby byla řešena sanitární a fytosanitární rizika.</a:t>
            </a:r>
          </a:p>
        </p:txBody>
      </p:sp>
      <p:sp>
        <p:nvSpPr>
          <p:cNvPr id="24" name="Rectangle 23"/>
          <p:cNvSpPr/>
          <p:nvPr/>
        </p:nvSpPr>
        <p:spPr>
          <a:xfrm>
            <a:off x="124610" y="6010585"/>
            <a:ext cx="11889080" cy="65326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r>
              <a:rPr lang="cs-CZ" sz="1200" dirty="0">
                <a:solidFill>
                  <a:schemeClr val="tx1"/>
                </a:solidFill>
              </a:rPr>
              <a:t> - </a:t>
            </a:r>
            <a:r>
              <a:rPr lang="cs-CZ" sz="1100" dirty="0">
                <a:solidFill>
                  <a:schemeClr val="tx1"/>
                </a:solidFill>
                <a:hlinkClick r:id="rId2"/>
              </a:rPr>
              <a:t>https://www.gov.uk/guidance/importing-animals-animal-products-and-high-risk-food-and-feed-not-of-animal-origin-if-the-UK-leaves-the-EU-with-no-deal</a:t>
            </a:r>
            <a:r>
              <a:rPr lang="cs-CZ" sz="1100" dirty="0">
                <a:solidFill>
                  <a:schemeClr val="tx1"/>
                </a:solidFill>
              </a:rPr>
              <a:t>  </a:t>
            </a:r>
            <a:r>
              <a:rPr lang="cs-CZ" sz="1100" dirty="0">
                <a:solidFill>
                  <a:schemeClr val="tx1"/>
                </a:solidFill>
                <a:hlinkClick r:id="rId3"/>
              </a:rPr>
              <a:t>https://www.gov.uk/food-safety-as-a-food-distributor</a:t>
            </a:r>
            <a:r>
              <a:rPr lang="cs-CZ" sz="1100" dirty="0">
                <a:solidFill>
                  <a:schemeClr val="tx1"/>
                </a:solidFill>
              </a:rPr>
              <a:t> - </a:t>
            </a:r>
            <a:r>
              <a:rPr lang="cs-CZ" sz="1100" dirty="0">
                <a:solidFill>
                  <a:schemeClr val="tx1"/>
                </a:solidFill>
                <a:hlinkClick r:id="rId4"/>
              </a:rPr>
              <a:t>https://www.gov.uk/bringing-food-animals-plants-into-uk</a:t>
            </a:r>
            <a:r>
              <a:rPr lang="cs-CZ" sz="1100" dirty="0">
                <a:solidFill>
                  <a:schemeClr val="tx1"/>
                </a:solidFill>
              </a:rPr>
              <a:t> - </a:t>
            </a:r>
            <a:r>
              <a:rPr lang="cs-CZ" sz="1100" dirty="0">
                <a:solidFill>
                  <a:schemeClr val="tx1"/>
                </a:solidFill>
                <a:hlinkClick r:id="rId5"/>
              </a:rPr>
              <a:t>https://www.gov.uk/government/publications/importing-high-risk-food-and-animal-feed-if-theres-no-brexit-deal--2</a:t>
            </a:r>
            <a:endParaRPr lang="cs-CZ" sz="1100" dirty="0">
              <a:solidFill>
                <a:schemeClr val="tx1"/>
              </a:solidFill>
            </a:endParaRPr>
          </a:p>
          <a:p>
            <a:pPr defTabSz="1087834"/>
            <a:endParaRPr lang="cs-CZ" sz="1200" dirty="0">
              <a:solidFill>
                <a:schemeClr val="tx1"/>
              </a:solidFill>
            </a:endParaRPr>
          </a:p>
          <a:p>
            <a:pPr marL="171450" indent="-171450" defTabSz="914156">
              <a:buFont typeface="Arial" panose="020B0604020202020204" pitchFamily="34" charset="0"/>
              <a:buChar char="•"/>
            </a:pPr>
            <a:endParaRPr lang="cs-CZ" sz="1000" b="1" dirty="0">
              <a:solidFill>
                <a:srgbClr val="FF0000"/>
              </a:solidFill>
            </a:endParaRPr>
          </a:p>
        </p:txBody>
      </p:sp>
      <p:sp>
        <p:nvSpPr>
          <p:cNvPr id="9" name="Rectangle 8"/>
          <p:cNvSpPr/>
          <p:nvPr/>
        </p:nvSpPr>
        <p:spPr>
          <a:xfrm>
            <a:off x="152422" y="427586"/>
            <a:ext cx="11861268" cy="2332584"/>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p>
          <a:p>
            <a:pPr marL="228600" indent="-228600" defTabSz="914156">
              <a:buFont typeface="+mj-lt"/>
              <a:buAutoNum type="arabicPeriod"/>
            </a:pPr>
            <a:r>
              <a:rPr lang="cs-CZ" sz="1050" dirty="0">
                <a:solidFill>
                  <a:schemeClr val="tx1"/>
                </a:solidFill>
              </a:rPr>
              <a:t>Vysoce rizikové potraviny a krmiva, živá zvířata, produkty živočišného původu, zárodečné plazmy a vedlejší produkty živočišného původu z EU budou dováženy do Spojeného království stejným způsobem jako nyní. Oznámení budou i nadále vyžadována pro živá zvířata a zárodečné plazmy. Ryby a výrobky z ryb budou vyžadovat průvodní osvědčení o úlovku a v přístavech budou podléhat kontrolám založeným na riziku. Kontroly živých zvířat, zárodečné plazmy prováděné na základě rizik se budou konat v konečném místě určení. </a:t>
            </a:r>
          </a:p>
          <a:p>
            <a:pPr marL="228600" indent="-228600" defTabSz="914156">
              <a:buFont typeface="+mj-lt"/>
              <a:buAutoNum type="arabicPeriod"/>
            </a:pPr>
            <a:r>
              <a:rPr lang="cs-CZ" sz="1050" dirty="0">
                <a:solidFill>
                  <a:schemeClr val="tx1"/>
                </a:solidFill>
              </a:rPr>
              <a:t>Živá zvířata, produkty živočišného původu (POAO), některé vedlejší produkty živočišného původu a zárodečná plazma ze zemí mimo EU budou muset vstupovat přes stanoviště hraniční kontroly za účelem kontroly.</a:t>
            </a:r>
          </a:p>
          <a:p>
            <a:pPr marL="228600" indent="-228600" defTabSz="914156">
              <a:buFont typeface="+mj-lt"/>
              <a:buAutoNum type="arabicPeriod"/>
            </a:pPr>
            <a:r>
              <a:rPr lang="cs-CZ" sz="1050" dirty="0">
                <a:solidFill>
                  <a:schemeClr val="tx1"/>
                </a:solidFill>
              </a:rPr>
              <a:t>Vysoce rizikové potraviny a krmiva neživočišného původu ze zemí mimo EU musí vstupovat přes určená vstupní místa.</a:t>
            </a:r>
          </a:p>
          <a:p>
            <a:pPr marL="228600" indent="-228600" defTabSz="914156">
              <a:buFont typeface="+mj-lt"/>
              <a:buAutoNum type="arabicPeriod"/>
            </a:pPr>
            <a:r>
              <a:rPr lang="cs-CZ" sz="1050" dirty="0">
                <a:solidFill>
                  <a:schemeClr val="tx1"/>
                </a:solidFill>
              </a:rPr>
              <a:t>Živá zvířata, zárodečná plasma a ABP, které podléhají veterinární kontrole, ze třetích zemí, které jsou převáženy přes EU předtím, než dorazí do Spojeného království, mohou vstoupit do Spojeného království v jakémkoli vstupním místě, pokud bude doloženo, že prošly veterinární kontrolou na stanovišti hraniční kontroly (BIP) v EU.</a:t>
            </a:r>
          </a:p>
          <a:p>
            <a:pPr marL="228600" indent="-228600" defTabSz="914156">
              <a:buFont typeface="+mj-lt"/>
              <a:buAutoNum type="arabicPeriod"/>
            </a:pPr>
            <a:r>
              <a:rPr lang="cs-CZ" sz="1050" dirty="0">
                <a:solidFill>
                  <a:schemeClr val="tx1"/>
                </a:solidFill>
              </a:rPr>
              <a:t>Produkty živočišného původu (POAO) a vysoce rizikové potraviny a krmiva neživočišného původu (HRFNAO) musí být oznámeny na IPAFFS a podrobeny kontrole na britském na stanovišti hraniční kontroly (BIP) nebo v určených vstupních místech (DPE). V Doveru ani Eurotunelu není žádné stanoviště hraniční kontroly (BIP) a v Eurotunelu není žádné určené vstupní místo (DPE). Určené vstupní místo (DPE) pro terminál RoRo v Doveru je schváleno pouze pro omezenou kategorii produktů. Seznam DPE je k dispozici na adrese </a:t>
            </a:r>
            <a:r>
              <a:rPr lang="cs-CZ" sz="1050" dirty="0">
                <a:solidFill>
                  <a:srgbClr val="FF0000"/>
                </a:solidFill>
                <a:hlinkClick r:id="rId6"/>
              </a:rPr>
              <a:t>https://</a:t>
            </a:r>
            <a:r>
              <a:rPr lang="cs-CZ" sz="1050" dirty="0" smtClean="0">
                <a:solidFill>
                  <a:srgbClr val="FF0000"/>
                </a:solidFill>
                <a:hlinkClick r:id="rId6"/>
              </a:rPr>
              <a:t>www.food.gov.uk/business-guidance/port-designations.</a:t>
            </a:r>
            <a:r>
              <a:rPr lang="cs-CZ" sz="1050" dirty="0" smtClean="0">
                <a:solidFill>
                  <a:srgbClr val="FF0000"/>
                </a:solidFill>
              </a:rPr>
              <a:t>  </a:t>
            </a:r>
            <a:endParaRPr lang="cs-CZ" sz="1050" dirty="0">
              <a:solidFill>
                <a:srgbClr val="FF0000"/>
              </a:solidFill>
            </a:endParaRPr>
          </a:p>
          <a:p>
            <a:pPr marL="228600" indent="-228600" defTabSz="914156">
              <a:buFont typeface="+mj-lt"/>
              <a:buAutoNum type="arabicPeriod"/>
            </a:pPr>
            <a:r>
              <a:rPr lang="cs-CZ" sz="1050" dirty="0">
                <a:solidFill>
                  <a:schemeClr val="tx1"/>
                </a:solidFill>
              </a:rPr>
              <a:t>Předběžná oznámení požadovaná od dovozců vysoce rizikových potravin a krmiv pocházejících z EU. Další pokyny, jak provést předběžné oznámení, budou vydány v příslušný čas.</a:t>
            </a:r>
          </a:p>
          <a:p>
            <a:pPr marL="228600" indent="-228600" defTabSz="914156">
              <a:buFont typeface="+mj-lt"/>
              <a:buAutoNum type="arabicPeriod"/>
            </a:pPr>
            <a:r>
              <a:rPr lang="cs-CZ" sz="1050" dirty="0">
                <a:solidFill>
                  <a:schemeClr val="tx1"/>
                </a:solidFill>
              </a:rPr>
              <a:t>Kontroly mezinárodního obchodu s ohroženými rostlinnými a živočišnými druhy nebo produkty z nich vyrobenými</a:t>
            </a:r>
            <a:r>
              <a:rPr lang="cs-CZ" sz="1100" dirty="0">
                <a:solidFill>
                  <a:schemeClr val="tx1"/>
                </a:solidFill>
              </a:rPr>
              <a:t>.</a:t>
            </a:r>
            <a:endParaRPr lang="cs-CZ" sz="110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
        <p:nvSpPr>
          <p:cNvPr id="11" name="Slide Number Placeholder 1"/>
          <p:cNvSpPr txBox="1">
            <a:spLocks/>
          </p:cNvSpPr>
          <p:nvPr/>
        </p:nvSpPr>
        <p:spPr>
          <a:xfrm>
            <a:off x="11006460" y="6356350"/>
            <a:ext cx="347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prstClr val="black">
                    <a:tint val="75000"/>
                  </a:prstClr>
                </a:solidFill>
              </a:rPr>
              <a:t>7</a:t>
            </a:r>
          </a:p>
        </p:txBody>
      </p:sp>
      <p:sp>
        <p:nvSpPr>
          <p:cNvPr id="3" name="TextBox 2"/>
          <p:cNvSpPr txBox="1"/>
          <p:nvPr/>
        </p:nvSpPr>
        <p:spPr>
          <a:xfrm>
            <a:off x="543670" y="5521512"/>
            <a:ext cx="10399886" cy="430887"/>
          </a:xfrm>
          <a:prstGeom prst="rect">
            <a:avLst/>
          </a:prstGeom>
          <a:noFill/>
        </p:spPr>
        <p:txBody>
          <a:bodyPr wrap="square" rtlCol="0">
            <a:spAutoFit/>
          </a:bodyPr>
          <a:lstStyle/>
          <a:p>
            <a:pPr fontAlgn="base"/>
            <a:r>
              <a:rPr lang="cs-CZ" sz="1100" dirty="0"/>
              <a:t>-  Seznam všech stávajících britských BIP je k dispozici zde</a:t>
            </a:r>
            <a:r>
              <a:rPr lang="cs-CZ" sz="1100" u="sng" dirty="0"/>
              <a:t>: https://ec.europa.eu/food/sites/food/files/animals/docs/bips_contact_unitedkingdom.pdf </a:t>
            </a:r>
            <a:r>
              <a:rPr lang="cs-CZ" sz="1100" dirty="0"/>
              <a:t> </a:t>
            </a:r>
          </a:p>
          <a:p>
            <a:pPr fontAlgn="base"/>
            <a:r>
              <a:rPr lang="cs-CZ" sz="1100" dirty="0"/>
              <a:t>- Seznam všech stávajících britských DPE je k dispozici zde </a:t>
            </a:r>
            <a:r>
              <a:rPr lang="cs-CZ" sz="1100" u="sng" dirty="0"/>
              <a:t>: https://www.food.gov.uk/business-guidance/port-designations</a:t>
            </a:r>
            <a:endParaRPr lang="cs-CZ" sz="1100" dirty="0"/>
          </a:p>
        </p:txBody>
      </p:sp>
    </p:spTree>
    <p:extLst>
      <p:ext uri="{BB962C8B-B14F-4D97-AF65-F5344CB8AC3E}">
        <p14:creationId xmlns:p14="http://schemas.microsoft.com/office/powerpoint/2010/main" val="2093926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00996867"/>
              </p:ext>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 xmlns:a16="http://schemas.microsoft.com/office/drawing/2014/main" val="20000"/>
                    </a:ext>
                  </a:extLst>
                </a:gridCol>
                <a:gridCol w="3609598">
                  <a:extLst>
                    <a:ext uri="{9D8B030D-6E8A-4147-A177-3AD203B41FA5}">
                      <a16:colId xmlns="" xmlns:a16="http://schemas.microsoft.com/office/drawing/2014/main" val="20001"/>
                    </a:ext>
                  </a:extLst>
                </a:gridCol>
                <a:gridCol w="1843192">
                  <a:extLst>
                    <a:ext uri="{9D8B030D-6E8A-4147-A177-3AD203B41FA5}">
                      <a16:colId xmlns="" xmlns:a16="http://schemas.microsoft.com/office/drawing/2014/main" val="20002"/>
                    </a:ext>
                  </a:extLst>
                </a:gridCol>
                <a:gridCol w="2303433">
                  <a:extLst>
                    <a:ext uri="{9D8B030D-6E8A-4147-A177-3AD203B41FA5}">
                      <a16:colId xmlns="" xmlns:a16="http://schemas.microsoft.com/office/drawing/2014/main" val="20003"/>
                    </a:ext>
                  </a:extLst>
                </a:gridCol>
                <a:gridCol w="2925389">
                  <a:extLst>
                    <a:ext uri="{9D8B030D-6E8A-4147-A177-3AD203B41FA5}">
                      <a16:colId xmlns="" xmlns:a16="http://schemas.microsoft.com/office/drawing/2014/main" val="20004"/>
                    </a:ext>
                  </a:extLst>
                </a:gridCol>
              </a:tblGrid>
              <a:tr h="543747">
                <a:tc>
                  <a:txBody>
                    <a:bodyPr/>
                    <a:lstStyle/>
                    <a:p>
                      <a:endParaRPr lang="cs-CZ" sz="1600" b="0"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3652">
                <a:tc>
                  <a:txBody>
                    <a:bodyPr/>
                    <a:lstStyle/>
                    <a:p>
                      <a:pPr algn="just"/>
                      <a:r>
                        <a:rPr lang="cs-CZ" sz="1100" b="1" noProof="0" dirty="0">
                          <a:solidFill>
                            <a:schemeClr val="tx1"/>
                          </a:solidFill>
                        </a:rPr>
                        <a:t>Cestující </a:t>
                      </a:r>
                    </a:p>
                    <a:p>
                      <a:pPr algn="just"/>
                      <a:r>
                        <a:rPr lang="cs-CZ" sz="1000" b="0" noProof="0" dirty="0">
                          <a:solidFill>
                            <a:schemeClr val="tx1"/>
                          </a:solidFill>
                        </a:rPr>
                        <a:t>(s komerčním zbožím v zavazadlech nebo malých motorových vozidlech)</a:t>
                      </a:r>
                    </a:p>
                    <a:p>
                      <a:pPr algn="just"/>
                      <a:r>
                        <a:rPr lang="cs-CZ" sz="1100" b="1" noProof="0" dirty="0">
                          <a:solidFill>
                            <a:schemeClr val="tx1"/>
                          </a:solidFill>
                        </a:rPr>
                        <a:t>Pod </a:t>
                      </a:r>
                      <a:r>
                        <a:rPr lang="cs-CZ" sz="1100" b="0" noProof="0" dirty="0">
                          <a:solidFill>
                            <a:schemeClr val="tx1"/>
                          </a:solidFill>
                        </a:rPr>
                        <a:t>limitem prohlášení ve výši 900 GBP</a:t>
                      </a:r>
                    </a:p>
                    <a:p>
                      <a:pPr algn="just"/>
                      <a:r>
                        <a:rPr lang="cs-CZ" sz="1100" b="0" noProof="0" dirty="0">
                          <a:solidFill>
                            <a:schemeClr val="tx1"/>
                          </a:solidFill>
                        </a:rPr>
                        <a:t> </a:t>
                      </a:r>
                      <a:r>
                        <a:rPr lang="cs-CZ" sz="1050" b="0" noProof="0" dirty="0">
                          <a:solidFill>
                            <a:schemeClr val="tx1"/>
                          </a:solidFill>
                        </a:rPr>
                        <a:t>(přes místo RoRo</a:t>
                      </a:r>
                      <a:r>
                        <a:rPr lang="cs-CZ" sz="1050" b="0" baseline="0" noProof="0" dirty="0">
                          <a:solidFill>
                            <a:schemeClr val="tx1"/>
                          </a:solidFill>
                        </a:rPr>
                        <a:t>)</a:t>
                      </a:r>
                      <a:endParaRPr lang="cs-CZ" sz="1050" b="0" noProof="0" dirty="0">
                        <a:solidFill>
                          <a:schemeClr val="tx1"/>
                        </a:solidFill>
                      </a:endParaRPr>
                    </a:p>
                  </a:txBody>
                  <a:tcPr>
                    <a:solidFill>
                      <a:schemeClr val="accent2">
                        <a:lumMod val="60000"/>
                        <a:lumOff val="4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1" noProof="0" dirty="0"/>
                        <a:t>VLÁDA (HMG)</a:t>
                      </a:r>
                      <a:endParaRPr lang="cs-CZ" sz="1100" b="1" noProof="0" dirty="0">
                        <a:solidFill>
                          <a:schemeClr val="tx1"/>
                        </a:solidFill>
                      </a:endParaRPr>
                    </a:p>
                  </a:txBody>
                  <a:tcPr>
                    <a:solidFill>
                      <a:schemeClr val="accent6">
                        <a:lumMod val="60000"/>
                        <a:lumOff val="40000"/>
                      </a:schemeClr>
                    </a:solidFill>
                  </a:tcPr>
                </a:tc>
                <a:tc>
                  <a:txBody>
                    <a:bodyPr/>
                    <a:lstStyle/>
                    <a:p>
                      <a:endParaRPr lang="cs-CZ" noProof="0" dirty="0">
                        <a:solidFill>
                          <a:srgbClr val="FF0000"/>
                        </a:solidFill>
                      </a:endParaRPr>
                    </a:p>
                  </a:txBody>
                  <a:tcPr/>
                </a:tc>
                <a:tc>
                  <a:txBody>
                    <a:bodyPr/>
                    <a:lstStyle/>
                    <a:p>
                      <a:endParaRPr lang="cs-CZ" b="1" noProof="0" dirty="0">
                        <a:solidFill>
                          <a:srgbClr val="FF0000"/>
                        </a:solidFill>
                      </a:endParaRPr>
                    </a:p>
                  </a:txBody>
                  <a:tcPr/>
                </a:tc>
                <a:tc>
                  <a:txBody>
                    <a:bodyPr/>
                    <a:lstStyle/>
                    <a:p>
                      <a:endParaRPr lang="cs-CZ" b="1" noProof="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1800" b="1" noProof="0" dirty="0">
                        <a:solidFill>
                          <a:srgbClr val="FF0000"/>
                        </a:solidFill>
                      </a:endParaRPr>
                    </a:p>
                    <a:p>
                      <a:endParaRPr lang="cs-CZ" b="1" noProof="0"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669856" y="1434066"/>
            <a:ext cx="2878963" cy="16159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1.</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které splňuje definici zboží v zavazadlech (MiB). </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místem na seznamu RoRo.</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jde na online službu úřadu HMRC Gov.uk až 5 pracovních dní před příjezdem, aby podal prohlášení MIB.</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pomocí online služby úřadu HMRC vypočítá a zaplatí splatnou DPH / clo</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zadá požadované údaje pro prohlášení a </a:t>
            </a:r>
            <a:r>
              <a:rPr lang="cs-CZ" sz="900" b="1" dirty="0" smtClean="0">
                <a:solidFill>
                  <a:schemeClr val="tx1"/>
                </a:solidFill>
                <a:cs typeface="Arial" panose="020B0604020202020204" pitchFamily="34" charset="0"/>
              </a:rPr>
              <a:t>platbu.</a:t>
            </a:r>
            <a:endParaRPr lang="cs-CZ" sz="900" b="1" dirty="0">
              <a:solidFill>
                <a:schemeClr val="tx1"/>
              </a:solidFill>
              <a:cs typeface="Arial" panose="020B0604020202020204" pitchFamily="34" charset="0"/>
            </a:endParaRPr>
          </a:p>
        </p:txBody>
      </p:sp>
      <p:sp>
        <p:nvSpPr>
          <p:cNvPr id="11" name="Rectangle 10"/>
          <p:cNvSpPr/>
          <p:nvPr/>
        </p:nvSpPr>
        <p:spPr>
          <a:xfrm>
            <a:off x="1716886" y="4155373"/>
            <a:ext cx="2831934" cy="86232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2.</a:t>
            </a:r>
          </a:p>
          <a:p>
            <a:r>
              <a:rPr lang="cs-CZ" sz="900" b="1" dirty="0">
                <a:solidFill>
                  <a:schemeClr val="tx1"/>
                </a:solidFill>
                <a:cs typeface="Arial" panose="020B0604020202020204" pitchFamily="34" charset="0"/>
              </a:rPr>
              <a:t>Cestující / Agent obdrží oznámení o prohlášení a oznámení o platbě. Tato oznámení musí být stažena / uložena jako snímek obrazovky jako doklad v případě vyžádání úředníkem vlády a uložena v osobní evidenci.</a:t>
            </a:r>
          </a:p>
        </p:txBody>
      </p:sp>
      <p:sp>
        <p:nvSpPr>
          <p:cNvPr id="56" name="Rectangle 55"/>
          <p:cNvSpPr/>
          <p:nvPr/>
        </p:nvSpPr>
        <p:spPr>
          <a:xfrm>
            <a:off x="6755783" y="1606283"/>
            <a:ext cx="2059256" cy="4617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3.</a:t>
            </a:r>
          </a:p>
          <a:p>
            <a:r>
              <a:rPr lang="cs-CZ" sz="900" b="1" dirty="0">
                <a:solidFill>
                  <a:schemeClr val="tx1"/>
                </a:solidFill>
                <a:cs typeface="Arial" panose="020B0604020202020204" pitchFamily="34" charset="0"/>
              </a:rPr>
              <a:t>Cestující překročí hranici. </a:t>
            </a:r>
          </a:p>
        </p:txBody>
      </p:sp>
      <p:cxnSp>
        <p:nvCxnSpPr>
          <p:cNvPr id="58" name="Straight Arrow Connector 57"/>
          <p:cNvCxnSpPr>
            <a:endCxn id="56" idx="1"/>
          </p:cNvCxnSpPr>
          <p:nvPr/>
        </p:nvCxnSpPr>
        <p:spPr>
          <a:xfrm>
            <a:off x="4581632" y="1837163"/>
            <a:ext cx="2174151"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08934" y="4162893"/>
            <a:ext cx="2027880" cy="93650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4.</a:t>
            </a:r>
          </a:p>
          <a:p>
            <a:r>
              <a:rPr lang="cs-CZ" sz="900" b="1" dirty="0">
                <a:solidFill>
                  <a:schemeClr val="tx1"/>
                </a:solidFill>
                <a:cs typeface="Arial" panose="020B0604020202020204" pitchFamily="34" charset="0"/>
              </a:rPr>
              <a:t>V případě zastavení celní stráží cestující předloží doklad o svém prohlášení / platbě pomocí staženého souboru / snímku obrazovky jako důkazu.</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276151"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9121698" y="555744"/>
            <a:ext cx="273581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6708934" y="564640"/>
            <a:ext cx="217858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Britský přístav příjezdu</a:t>
            </a:r>
          </a:p>
        </p:txBody>
      </p:sp>
      <p:cxnSp>
        <p:nvCxnSpPr>
          <p:cNvPr id="47" name="Straight Arrow Connector 46"/>
          <p:cNvCxnSpPr/>
          <p:nvPr/>
        </p:nvCxnSpPr>
        <p:spPr>
          <a:xfrm flipH="1">
            <a:off x="2539068" y="3054442"/>
            <a:ext cx="14561" cy="10964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109189" y="130017"/>
            <a:ext cx="10365276" cy="395901"/>
          </a:xfrm>
        </p:spPr>
        <p:txBody>
          <a:bodyPr numCol="1">
            <a:noAutofit/>
          </a:bodyPr>
          <a:lstStyle/>
          <a:p>
            <a:r>
              <a:rPr lang="cs-CZ" altLang="en-GB" sz="1400" b="1" dirty="0">
                <a:latin typeface="+mn-lt"/>
              </a:rPr>
              <a:t>1. den v případě scénáře bez dohody - zboží v zavazadlech – dovoz pod limitem prohlášení ve výši 900 GBP</a:t>
            </a:r>
            <a:r>
              <a:rPr lang="cs-CZ" altLang="en-GB" sz="1600" dirty="0">
                <a:latin typeface="+mn-lt"/>
              </a:rPr>
              <a:t>		</a:t>
            </a:r>
            <a:r>
              <a:rPr lang="cs-CZ" altLang="en-GB" sz="1400" dirty="0">
                <a:latin typeface="+mn-lt"/>
              </a:rPr>
              <a:t>HMG vfinal</a:t>
            </a:r>
          </a:p>
        </p:txBody>
      </p:sp>
      <p:sp>
        <p:nvSpPr>
          <p:cNvPr id="28" name="TextBox 27"/>
          <p:cNvSpPr txBox="1"/>
          <p:nvPr/>
        </p:nvSpPr>
        <p:spPr>
          <a:xfrm>
            <a:off x="64696" y="109399"/>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Dovoz</a:t>
            </a:r>
          </a:p>
        </p:txBody>
      </p:sp>
      <p:sp>
        <p:nvSpPr>
          <p:cNvPr id="25" name="Rectangle 24"/>
          <p:cNvSpPr/>
          <p:nvPr/>
        </p:nvSpPr>
        <p:spPr>
          <a:xfrm>
            <a:off x="7048459" y="2334553"/>
            <a:ext cx="1409741" cy="86053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800" b="1" dirty="0">
                <a:solidFill>
                  <a:schemeClr val="tx1"/>
                </a:solidFill>
                <a:cs typeface="Arial" panose="020B0604020202020204" pitchFamily="34" charset="0"/>
              </a:rPr>
              <a:t>Zákonným požadavkem je, aby platba a prohlášení byly provedeny před odchodem zboží z Britského přístavu příjezdu.</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3" y="4784202"/>
            <a:ext cx="849020" cy="840717"/>
          </a:xfrm>
          <a:prstGeom prst="rect">
            <a:avLst/>
          </a:prstGeom>
          <a:solidFill>
            <a:schemeClr val="accent6">
              <a:lumMod val="60000"/>
              <a:lumOff val="40000"/>
            </a:schemeClr>
          </a:solidFill>
        </p:spPr>
      </p:pic>
      <p:pic>
        <p:nvPicPr>
          <p:cNvPr id="31" name="Picture 30"/>
          <p:cNvPicPr>
            <a:picLocks noChangeAspect="1"/>
          </p:cNvPicPr>
          <p:nvPr/>
        </p:nvPicPr>
        <p:blipFill>
          <a:blip r:embed="rId4"/>
          <a:stretch>
            <a:fillRect/>
          </a:stretch>
        </p:blipFill>
        <p:spPr>
          <a:xfrm>
            <a:off x="233008" y="3060629"/>
            <a:ext cx="771118" cy="736742"/>
          </a:xfrm>
          <a:prstGeom prst="rect">
            <a:avLst/>
          </a:prstGeom>
        </p:spPr>
      </p:pic>
      <p:sp>
        <p:nvSpPr>
          <p:cNvPr id="33" name="Right Arrow 32"/>
          <p:cNvSpPr/>
          <p:nvPr/>
        </p:nvSpPr>
        <p:spPr>
          <a:xfrm>
            <a:off x="4874175" y="564639"/>
            <a:ext cx="16660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Přístav odjezdu v EU</a:t>
            </a:r>
          </a:p>
        </p:txBody>
      </p:sp>
      <p:graphicFrame>
        <p:nvGraphicFramePr>
          <p:cNvPr id="41" name="Table 40"/>
          <p:cNvGraphicFramePr>
            <a:graphicFrameLocks noGrp="1"/>
          </p:cNvGraphicFramePr>
          <p:nvPr>
            <p:extLst>
              <p:ext uri="{D42A27DB-BD31-4B8C-83A1-F6EECF244321}">
                <p14:modId xmlns:p14="http://schemas.microsoft.com/office/powerpoint/2010/main" val="4141028467"/>
              </p:ext>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42" name="Straight Arrow Connector 41"/>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852424" y="2087669"/>
            <a:ext cx="16727" cy="2075224"/>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519866" y="3021136"/>
            <a:ext cx="12039" cy="111037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616598" y="2086470"/>
            <a:ext cx="0" cy="2045042"/>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31125" y="6356350"/>
            <a:ext cx="4114800" cy="365125"/>
          </a:xfrm>
        </p:spPr>
        <p:txBody>
          <a:bodyPr/>
          <a:lstStyle/>
          <a:p>
            <a:r>
              <a:rPr lang="cs-CZ" dirty="0"/>
              <a:t>ÚŘEDNÍ DOK. </a:t>
            </a:r>
          </a:p>
        </p:txBody>
      </p:sp>
      <p:sp>
        <p:nvSpPr>
          <p:cNvPr id="7" name="Slide Number Placeholder 6"/>
          <p:cNvSpPr>
            <a:spLocks noGrp="1"/>
          </p:cNvSpPr>
          <p:nvPr>
            <p:ph type="sldNum" sz="quarter" idx="12"/>
          </p:nvPr>
        </p:nvSpPr>
        <p:spPr>
          <a:xfrm>
            <a:off x="10927830" y="6356350"/>
            <a:ext cx="425970" cy="365125"/>
          </a:xfrm>
        </p:spPr>
        <p:txBody>
          <a:bodyPr/>
          <a:lstStyle/>
          <a:p>
            <a:r>
              <a:rPr lang="cs-CZ" dirty="0"/>
              <a:t>70</a:t>
            </a:r>
          </a:p>
        </p:txBody>
      </p:sp>
      <p:sp>
        <p:nvSpPr>
          <p:cNvPr id="32" name="TextBox 31"/>
          <p:cNvSpPr txBox="1"/>
          <p:nvPr/>
        </p:nvSpPr>
        <p:spPr>
          <a:xfrm>
            <a:off x="4928838" y="5554950"/>
            <a:ext cx="6583621" cy="784830"/>
          </a:xfrm>
          <a:prstGeom prst="rect">
            <a:avLst/>
          </a:prstGeom>
          <a:noFill/>
          <a:ln>
            <a:solidFill>
              <a:schemeClr val="tx1"/>
            </a:solidFill>
          </a:ln>
        </p:spPr>
        <p:txBody>
          <a:bodyPr wrap="square" rtlCol="0">
            <a:spAutoFit/>
          </a:bodyPr>
          <a:lstStyle/>
          <a:p>
            <a:r>
              <a:rPr lang="cs-CZ" sz="900" b="1" dirty="0">
                <a:latin typeface="+mj-lt"/>
                <a:cs typeface="Arial" panose="020B0604020202020204" pitchFamily="34" charset="0"/>
              </a:rPr>
              <a:t>Poznámky: </a:t>
            </a:r>
          </a:p>
          <a:p>
            <a:pPr marL="171450" indent="-171450">
              <a:buFont typeface="Arial" panose="020B0604020202020204" pitchFamily="34" charset="0"/>
              <a:buChar char="•"/>
            </a:pPr>
            <a:r>
              <a:rPr lang="cs-CZ" sz="900" b="1" dirty="0">
                <a:latin typeface="+mj-lt"/>
                <a:cs typeface="Arial" panose="020B0604020202020204" pitchFamily="34" charset="0"/>
              </a:rPr>
              <a:t>Licencované zboží, zboží s omezením, zboží vážící více než 1000 kg nebo jakékoli zboží podléhající spotřební dani není pro tuto cestu </a:t>
            </a:r>
            <a:r>
              <a:rPr lang="cs-CZ" sz="900" b="1" dirty="0">
                <a:cs typeface="Arial" panose="020B0604020202020204" pitchFamily="34" charset="0"/>
              </a:rPr>
              <a:t>způsobilé </a:t>
            </a:r>
            <a:r>
              <a:rPr lang="cs-CZ" sz="900" b="1" dirty="0">
                <a:latin typeface="+mj-lt"/>
                <a:cs typeface="Arial" panose="020B0604020202020204" pitchFamily="34" charset="0"/>
              </a:rPr>
              <a:t>a je nutné použít postup pro zboží v hodnotě &gt;900 </a:t>
            </a:r>
            <a:r>
              <a:rPr lang="cs-CZ" sz="900" b="1" dirty="0" smtClean="0">
                <a:latin typeface="+mj-lt"/>
                <a:cs typeface="Arial" panose="020B0604020202020204" pitchFamily="34" charset="0"/>
              </a:rPr>
              <a:t>GBP.</a:t>
            </a:r>
            <a:endParaRPr lang="cs-CZ" sz="900" b="1" dirty="0">
              <a:latin typeface="+mj-lt"/>
              <a:cs typeface="Arial" panose="020B0604020202020204" pitchFamily="34" charset="0"/>
            </a:endParaRPr>
          </a:p>
          <a:p>
            <a:pPr marL="171450" indent="-171450">
              <a:buFont typeface="Arial" panose="020B0604020202020204" pitchFamily="34" charset="0"/>
              <a:buChar char="•"/>
            </a:pPr>
            <a:r>
              <a:rPr lang="cs-CZ" sz="900" b="1" dirty="0">
                <a:latin typeface="+mj-lt"/>
                <a:cs typeface="Arial" panose="020B0604020202020204" pitchFamily="34" charset="0"/>
              </a:rPr>
              <a:t>Vzhledem k omezené infrastruktuře v místě RoRo by měla být prohlášení MiB podána před příjezdem do britského vstupního místa RoRo.</a:t>
            </a:r>
          </a:p>
          <a:p>
            <a:pPr marL="171450" indent="-171450">
              <a:buFont typeface="Arial" panose="020B0604020202020204" pitchFamily="34" charset="0"/>
              <a:buChar char="•"/>
            </a:pPr>
            <a:r>
              <a:rPr lang="cs-CZ" sz="900" b="1" dirty="0">
                <a:latin typeface="+mj-lt"/>
                <a:cs typeface="Arial" panose="020B0604020202020204" pitchFamily="34" charset="0"/>
              </a:rPr>
              <a:t>Cestující není oprávněn využívat odložené vyúčtování DPH.</a:t>
            </a:r>
          </a:p>
        </p:txBody>
      </p:sp>
    </p:spTree>
    <p:extLst>
      <p:ext uri="{BB962C8B-B14F-4D97-AF65-F5344CB8AC3E}">
        <p14:creationId xmlns:p14="http://schemas.microsoft.com/office/powerpoint/2010/main" val="358149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6539540"/>
              </p:ext>
            </p:extLst>
          </p:nvPr>
        </p:nvGraphicFramePr>
        <p:xfrm>
          <a:off x="0" y="556105"/>
          <a:ext cx="11857518" cy="6215756"/>
        </p:xfrm>
        <a:graphic>
          <a:graphicData uri="http://schemas.openxmlformats.org/drawingml/2006/table">
            <a:tbl>
              <a:tblPr firstRow="1" bandRow="1">
                <a:tableStyleId>{5C22544A-7EE6-4342-B048-85BDC9FD1C3A}</a:tableStyleId>
              </a:tblPr>
              <a:tblGrid>
                <a:gridCol w="1057976">
                  <a:extLst>
                    <a:ext uri="{9D8B030D-6E8A-4147-A177-3AD203B41FA5}">
                      <a16:colId xmlns="" xmlns:a16="http://schemas.microsoft.com/office/drawing/2014/main" val="20000"/>
                    </a:ext>
                  </a:extLst>
                </a:gridCol>
                <a:gridCol w="3474995">
                  <a:extLst>
                    <a:ext uri="{9D8B030D-6E8A-4147-A177-3AD203B41FA5}">
                      <a16:colId xmlns="" xmlns:a16="http://schemas.microsoft.com/office/drawing/2014/main" val="20001"/>
                    </a:ext>
                  </a:extLst>
                </a:gridCol>
                <a:gridCol w="2196790">
                  <a:extLst>
                    <a:ext uri="{9D8B030D-6E8A-4147-A177-3AD203B41FA5}">
                      <a16:colId xmlns="" xmlns:a16="http://schemas.microsoft.com/office/drawing/2014/main" val="20002"/>
                    </a:ext>
                  </a:extLst>
                </a:gridCol>
                <a:gridCol w="2826834">
                  <a:extLst>
                    <a:ext uri="{9D8B030D-6E8A-4147-A177-3AD203B41FA5}">
                      <a16:colId xmlns="" xmlns:a16="http://schemas.microsoft.com/office/drawing/2014/main" val="20003"/>
                    </a:ext>
                  </a:extLst>
                </a:gridCol>
                <a:gridCol w="2300923">
                  <a:extLst>
                    <a:ext uri="{9D8B030D-6E8A-4147-A177-3AD203B41FA5}">
                      <a16:colId xmlns="" xmlns:a16="http://schemas.microsoft.com/office/drawing/2014/main"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4000">
                <a:tc>
                  <a:txBody>
                    <a:bodyPr/>
                    <a:lstStyle/>
                    <a:p>
                      <a:pPr algn="just"/>
                      <a:r>
                        <a:rPr lang="cs-CZ" sz="1200" b="1" noProof="0" dirty="0">
                          <a:solidFill>
                            <a:schemeClr val="tx1"/>
                          </a:solidFill>
                        </a:rPr>
                        <a:t>Cestující </a:t>
                      </a:r>
                    </a:p>
                    <a:p>
                      <a:pPr algn="just"/>
                      <a:r>
                        <a:rPr lang="cs-CZ" sz="1050" b="0" noProof="0" dirty="0">
                          <a:solidFill>
                            <a:schemeClr val="tx1"/>
                          </a:solidFill>
                        </a:rPr>
                        <a:t>(s komerčním zbožím v zavazadlech nebo malých motorových vozidlech)</a:t>
                      </a:r>
                    </a:p>
                    <a:p>
                      <a:pPr algn="just"/>
                      <a:r>
                        <a:rPr lang="cs-CZ" sz="1200" b="1" noProof="0" dirty="0">
                          <a:solidFill>
                            <a:schemeClr val="tx1"/>
                          </a:solidFill>
                        </a:rPr>
                        <a:t>Nad </a:t>
                      </a:r>
                      <a:r>
                        <a:rPr lang="cs-CZ" sz="1050" b="0" noProof="0" dirty="0">
                          <a:solidFill>
                            <a:schemeClr val="tx1"/>
                          </a:solidFill>
                        </a:rPr>
                        <a:t>limitem prohlášení ve výši 900 GBP</a:t>
                      </a:r>
                      <a:endParaRPr lang="cs-CZ" sz="1200" b="0" noProof="0" dirty="0">
                        <a:solidFill>
                          <a:schemeClr val="tx1"/>
                        </a:solidFill>
                      </a:endParaRPr>
                    </a:p>
                    <a:p>
                      <a:r>
                        <a:rPr lang="en-GB" sz="1050" b="0" dirty="0">
                          <a:solidFill>
                            <a:schemeClr val="tx1"/>
                          </a:solidFill>
                        </a:rPr>
                        <a:t>(</a:t>
                      </a:r>
                      <a:r>
                        <a:rPr lang="cs-CZ" sz="1050" b="0" dirty="0">
                          <a:solidFill>
                            <a:schemeClr val="tx1"/>
                          </a:solidFill>
                        </a:rPr>
                        <a:t>využívající přístav </a:t>
                      </a:r>
                      <a:r>
                        <a:rPr lang="en-GB" sz="1050" b="0" dirty="0">
                          <a:solidFill>
                            <a:schemeClr val="tx1"/>
                          </a:solidFill>
                        </a:rPr>
                        <a:t>RoRo</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0" noProof="0" dirty="0"/>
                        <a:t>VLÁDA (HMG)</a:t>
                      </a:r>
                      <a:endParaRPr lang="en-GB" sz="1100" b="0" dirty="0">
                        <a:solidFill>
                          <a:schemeClr val="tx1"/>
                        </a:solidFill>
                      </a:endParaRP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582902" y="1289869"/>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1.</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které splňuje definici zboží v zavazadlech (MiB).</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místem na seznamu RoRo</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předem podá dovozní prohlášení pro MiB (C88) v systému HMRC až 5 pracovních dní před příjezdem.</a:t>
            </a:r>
          </a:p>
        </p:txBody>
      </p:sp>
      <p:cxnSp>
        <p:nvCxnSpPr>
          <p:cNvPr id="58" name="Straight Arrow Connector 57"/>
          <p:cNvCxnSpPr/>
          <p:nvPr/>
        </p:nvCxnSpPr>
        <p:spPr>
          <a:xfrm>
            <a:off x="4422932" y="1995007"/>
            <a:ext cx="2847932" cy="20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500926" y="591430"/>
            <a:ext cx="2752043"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9561443" y="555744"/>
            <a:ext cx="2296074"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6869151" y="570927"/>
            <a:ext cx="2630960"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Britský přístav příjezdu</a:t>
            </a:r>
          </a:p>
        </p:txBody>
      </p:sp>
      <p:sp>
        <p:nvSpPr>
          <p:cNvPr id="16" name="Title 1"/>
          <p:cNvSpPr>
            <a:spLocks noGrp="1"/>
          </p:cNvSpPr>
          <p:nvPr>
            <p:ph type="title"/>
          </p:nvPr>
        </p:nvSpPr>
        <p:spPr>
          <a:xfrm>
            <a:off x="951672" y="130571"/>
            <a:ext cx="10356591" cy="395901"/>
          </a:xfrm>
        </p:spPr>
        <p:txBody>
          <a:bodyPr numCol="1">
            <a:noAutofit/>
          </a:bodyPr>
          <a:lstStyle/>
          <a:p>
            <a:r>
              <a:rPr lang="cs-CZ" altLang="en-GB" sz="1400" b="1" dirty="0">
                <a:latin typeface="+mn-lt"/>
              </a:rPr>
              <a:t>1. den v případě scénáře bez dohody - zboží v zavazadlech – dovoz nad limitem prohlášení ve výši 900 GBP</a:t>
            </a:r>
            <a:r>
              <a:rPr lang="cs-CZ" altLang="en-GB" sz="1600" dirty="0">
                <a:latin typeface="+mn-lt"/>
              </a:rPr>
              <a:t>		</a:t>
            </a:r>
            <a:r>
              <a:rPr lang="cs-CZ" altLang="en-GB" sz="1400" dirty="0">
                <a:latin typeface="+mn-lt"/>
              </a:rPr>
              <a:t>HMG vfinal</a:t>
            </a:r>
          </a:p>
        </p:txBody>
      </p:sp>
      <p:sp>
        <p:nvSpPr>
          <p:cNvPr id="2" name="TextBox 1"/>
          <p:cNvSpPr txBox="1"/>
          <p:nvPr/>
        </p:nvSpPr>
        <p:spPr>
          <a:xfrm>
            <a:off x="6093780" y="5525465"/>
            <a:ext cx="5263737" cy="784830"/>
          </a:xfrm>
          <a:prstGeom prst="rect">
            <a:avLst/>
          </a:prstGeom>
          <a:noFill/>
          <a:ln>
            <a:solidFill>
              <a:schemeClr val="tx1"/>
            </a:solidFill>
          </a:ln>
        </p:spPr>
        <p:txBody>
          <a:bodyPr wrap="square" rtlCol="0">
            <a:spAutoFit/>
          </a:bodyPr>
          <a:lstStyle/>
          <a:p>
            <a:r>
              <a:rPr lang="cs-CZ" sz="900" b="1" dirty="0">
                <a:cs typeface="Arial" panose="020B0604020202020204" pitchFamily="34" charset="0"/>
              </a:rPr>
              <a:t>Poznámky:</a:t>
            </a:r>
            <a:r>
              <a:rPr lang="cs-CZ" sz="900" dirty="0">
                <a:cs typeface="Arial" panose="020B0604020202020204" pitchFamily="34" charset="0"/>
              </a:rPr>
              <a:t> </a:t>
            </a:r>
          </a:p>
          <a:p>
            <a:pPr marL="171450" indent="-171450">
              <a:buFont typeface="Arial" panose="020B0604020202020204" pitchFamily="34" charset="0"/>
              <a:buChar char="•"/>
            </a:pPr>
            <a:r>
              <a:rPr lang="cs-CZ" sz="900" dirty="0">
                <a:cs typeface="Arial" panose="020B0604020202020204" pitchFamily="34" charset="0"/>
              </a:rPr>
              <a:t>Licencované zboží, zboží s omezením, zboží vážící více než 1000 kg nebo jakékoli zboží podléhající spotřební dani musí jít touto cestou.</a:t>
            </a:r>
          </a:p>
          <a:p>
            <a:pPr marL="171450" indent="-171450">
              <a:buFont typeface="Arial" panose="020B0604020202020204" pitchFamily="34" charset="0"/>
              <a:buChar char="•"/>
            </a:pPr>
            <a:r>
              <a:rPr lang="cs-CZ" sz="900" dirty="0">
                <a:cs typeface="Arial" panose="020B0604020202020204" pitchFamily="34" charset="0"/>
              </a:rPr>
              <a:t>Cestující, který chce využít odložené vyúčtování DPH, musí použít tento postup.</a:t>
            </a:r>
          </a:p>
          <a:p>
            <a:pPr marL="171450" indent="-171450">
              <a:buFont typeface="Arial" panose="020B0604020202020204" pitchFamily="34" charset="0"/>
              <a:buChar char="•"/>
            </a:pPr>
            <a:endParaRPr lang="cs-CZ" sz="900" dirty="0">
              <a:cs typeface="Arial" panose="020B0604020202020204" pitchFamily="34" charset="0"/>
            </a:endParaRPr>
          </a:p>
        </p:txBody>
      </p:sp>
      <p:sp>
        <p:nvSpPr>
          <p:cNvPr id="27" name="Rectangle 26"/>
          <p:cNvSpPr/>
          <p:nvPr/>
        </p:nvSpPr>
        <p:spPr>
          <a:xfrm>
            <a:off x="7262962" y="1646534"/>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3.</a:t>
            </a:r>
          </a:p>
          <a:p>
            <a:r>
              <a:rPr lang="cs-CZ" sz="900" b="1" dirty="0">
                <a:solidFill>
                  <a:schemeClr val="tx1"/>
                </a:solidFill>
                <a:cs typeface="Arial" panose="020B0604020202020204" pitchFamily="34" charset="0"/>
              </a:rPr>
              <a:t>Cestující pokračuje dále se zbožím.</a:t>
            </a:r>
          </a:p>
        </p:txBody>
      </p:sp>
      <p:cxnSp>
        <p:nvCxnSpPr>
          <p:cNvPr id="28" name="Straight Arrow Connector 27"/>
          <p:cNvCxnSpPr/>
          <p:nvPr/>
        </p:nvCxnSpPr>
        <p:spPr>
          <a:xfrm>
            <a:off x="9143644" y="1976002"/>
            <a:ext cx="580264"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6644" y="155634"/>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Dovoz</a:t>
            </a:r>
          </a:p>
        </p:txBody>
      </p:sp>
      <p:sp>
        <p:nvSpPr>
          <p:cNvPr id="33" name="Rectangle 32"/>
          <p:cNvSpPr/>
          <p:nvPr/>
        </p:nvSpPr>
        <p:spPr>
          <a:xfrm>
            <a:off x="1619145" y="4514708"/>
            <a:ext cx="2831934"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2.</a:t>
            </a:r>
          </a:p>
          <a:p>
            <a:r>
              <a:rPr lang="cs-CZ" sz="900" b="1" dirty="0">
                <a:solidFill>
                  <a:schemeClr val="tx1"/>
                </a:solidFill>
                <a:cs typeface="Arial" panose="020B0604020202020204" pitchFamily="34" charset="0"/>
              </a:rPr>
              <a:t>Systém HMRC vygeneruje číslo vstupu nebo MRN a sdělí je cestujícímu.</a:t>
            </a:r>
          </a:p>
        </p:txBody>
      </p:sp>
      <p:cxnSp>
        <p:nvCxnSpPr>
          <p:cNvPr id="34" name="Straight Arrow Connector 33"/>
          <p:cNvCxnSpPr/>
          <p:nvPr/>
        </p:nvCxnSpPr>
        <p:spPr>
          <a:xfrm>
            <a:off x="2258806" y="2761889"/>
            <a:ext cx="3962" cy="17111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4.</a:t>
            </a:r>
          </a:p>
          <a:p>
            <a:r>
              <a:rPr lang="cs-CZ" sz="900" b="1" dirty="0">
                <a:solidFill>
                  <a:schemeClr val="tx1"/>
                </a:solidFill>
                <a:cs typeface="Arial" panose="020B0604020202020204" pitchFamily="34" charset="0"/>
              </a:rPr>
              <a:t>Cestující / Agent aktualizuje předem podané dovozní prohlášení MiB, aby bylo patrné, že zboží dorazilo do Spojeného království, a provede platbu.</a:t>
            </a:r>
          </a:p>
          <a:p>
            <a:r>
              <a:rPr lang="cs-CZ" sz="900" b="1" dirty="0">
                <a:solidFill>
                  <a:schemeClr val="tx1"/>
                </a:solidFill>
                <a:cs typeface="Arial" panose="020B0604020202020204" pitchFamily="34" charset="0"/>
              </a:rPr>
              <a:t>To je nutné provést do následujícího pracovního dne po příjezdu do Spojeného království</a:t>
            </a:r>
          </a:p>
        </p:txBody>
      </p:sp>
      <p:sp>
        <p:nvSpPr>
          <p:cNvPr id="41" name="Rectangle 40"/>
          <p:cNvSpPr/>
          <p:nvPr/>
        </p:nvSpPr>
        <p:spPr>
          <a:xfrm>
            <a:off x="7242717" y="4174477"/>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5.</a:t>
            </a:r>
          </a:p>
          <a:p>
            <a:r>
              <a:rPr lang="cs-CZ" sz="900" b="1" dirty="0">
                <a:solidFill>
                  <a:schemeClr val="tx1"/>
                </a:solidFill>
                <a:cs typeface="Arial" panose="020B0604020202020204" pitchFamily="34" charset="0"/>
              </a:rPr>
              <a:t>V případě zastavení celní stráží cestující předloží doklad o podání dovozního prohlášení předem tím, že poskytne referenční číslo vstupu / MRN vygenerované systémem HMRC</a:t>
            </a:r>
          </a:p>
        </p:txBody>
      </p:sp>
      <p:pic>
        <p:nvPicPr>
          <p:cNvPr id="20" name="Picture 19"/>
          <p:cNvPicPr>
            <a:picLocks noChangeAspect="1"/>
          </p:cNvPicPr>
          <p:nvPr/>
        </p:nvPicPr>
        <p:blipFill>
          <a:blip r:embed="rId3"/>
          <a:stretch>
            <a:fillRect/>
          </a:stretch>
        </p:blipFill>
        <p:spPr>
          <a:xfrm>
            <a:off x="84488" y="3199675"/>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8" y="4770869"/>
            <a:ext cx="849020" cy="840717"/>
          </a:xfrm>
          <a:prstGeom prst="rect">
            <a:avLst/>
          </a:prstGeom>
          <a:solidFill>
            <a:schemeClr val="accent6">
              <a:lumMod val="60000"/>
              <a:lumOff val="40000"/>
            </a:schemeClr>
          </a:solidFill>
        </p:spPr>
      </p:pic>
      <p:sp>
        <p:nvSpPr>
          <p:cNvPr id="23" name="Right Arrow 22"/>
          <p:cNvSpPr/>
          <p:nvPr/>
        </p:nvSpPr>
        <p:spPr>
          <a:xfrm>
            <a:off x="4688441" y="584992"/>
            <a:ext cx="19967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Přístav odjezdu v EU</a:t>
            </a:r>
          </a:p>
        </p:txBody>
      </p:sp>
      <p:cxnSp>
        <p:nvCxnSpPr>
          <p:cNvPr id="29" name="Straight Arrow Connector 28"/>
          <p:cNvCxnSpPr/>
          <p:nvPr/>
        </p:nvCxnSpPr>
        <p:spPr>
          <a:xfrm flipV="1">
            <a:off x="3334215" y="2707068"/>
            <a:ext cx="928" cy="180764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277886458"/>
              </p:ext>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1" idx="0"/>
          </p:cNvCxnSpPr>
          <p:nvPr/>
        </p:nvCxnSpPr>
        <p:spPr>
          <a:xfrm>
            <a:off x="8256657" y="2305471"/>
            <a:ext cx="0"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8608741" y="2305471"/>
            <a:ext cx="19009"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28880"/>
            <a:ext cx="4114800" cy="365125"/>
          </a:xfrm>
        </p:spPr>
        <p:txBody>
          <a:bodyPr/>
          <a:lstStyle/>
          <a:p>
            <a:r>
              <a:rPr lang="cs-CZ" dirty="0"/>
              <a:t>ÚŘEDNÍ DOK. </a:t>
            </a:r>
          </a:p>
        </p:txBody>
      </p:sp>
      <p:sp>
        <p:nvSpPr>
          <p:cNvPr id="7" name="Slide Number Placeholder 6"/>
          <p:cNvSpPr>
            <a:spLocks noGrp="1"/>
          </p:cNvSpPr>
          <p:nvPr>
            <p:ph type="sldNum" sz="quarter" idx="12"/>
          </p:nvPr>
        </p:nvSpPr>
        <p:spPr/>
        <p:txBody>
          <a:bodyPr/>
          <a:lstStyle/>
          <a:p>
            <a:fld id="{4D5B3F61-8D40-454B-BE98-BE96F2E76035}" type="slidenum">
              <a:rPr lang="cs-CZ" smtClean="0"/>
              <a:pPr/>
              <a:t>71</a:t>
            </a:fld>
            <a:endParaRPr lang="cs-CZ" dirty="0"/>
          </a:p>
        </p:txBody>
      </p:sp>
    </p:spTree>
    <p:extLst>
      <p:ext uri="{BB962C8B-B14F-4D97-AF65-F5344CB8AC3E}">
        <p14:creationId xmlns:p14="http://schemas.microsoft.com/office/powerpoint/2010/main" val="1438605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80439797"/>
              </p:ext>
            </p:extLst>
          </p:nvPr>
        </p:nvGraphicFramePr>
        <p:xfrm>
          <a:off x="81152" y="556105"/>
          <a:ext cx="14136330" cy="6215408"/>
        </p:xfrm>
        <a:graphic>
          <a:graphicData uri="http://schemas.openxmlformats.org/drawingml/2006/table">
            <a:tbl>
              <a:tblPr firstRow="1" bandRow="1">
                <a:tableStyleId>{5C22544A-7EE6-4342-B048-85BDC9FD1C3A}</a:tableStyleId>
              </a:tblPr>
              <a:tblGrid>
                <a:gridCol w="3454718">
                  <a:extLst>
                    <a:ext uri="{9D8B030D-6E8A-4147-A177-3AD203B41FA5}">
                      <a16:colId xmlns="" xmlns:a16="http://schemas.microsoft.com/office/drawing/2014/main" val="20000"/>
                    </a:ext>
                  </a:extLst>
                </a:gridCol>
                <a:gridCol w="3609598">
                  <a:extLst>
                    <a:ext uri="{9D8B030D-6E8A-4147-A177-3AD203B41FA5}">
                      <a16:colId xmlns="" xmlns:a16="http://schemas.microsoft.com/office/drawing/2014/main" val="20001"/>
                    </a:ext>
                  </a:extLst>
                </a:gridCol>
                <a:gridCol w="2370672">
                  <a:extLst>
                    <a:ext uri="{9D8B030D-6E8A-4147-A177-3AD203B41FA5}">
                      <a16:colId xmlns="" xmlns:a16="http://schemas.microsoft.com/office/drawing/2014/main" val="20002"/>
                    </a:ext>
                  </a:extLst>
                </a:gridCol>
                <a:gridCol w="2345635">
                  <a:extLst>
                    <a:ext uri="{9D8B030D-6E8A-4147-A177-3AD203B41FA5}">
                      <a16:colId xmlns="" xmlns:a16="http://schemas.microsoft.com/office/drawing/2014/main" val="20003"/>
                    </a:ext>
                  </a:extLst>
                </a:gridCol>
                <a:gridCol w="2355707">
                  <a:extLst>
                    <a:ext uri="{9D8B030D-6E8A-4147-A177-3AD203B41FA5}">
                      <a16:colId xmlns="" xmlns:a16="http://schemas.microsoft.com/office/drawing/2014/main"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3652">
                <a:tc>
                  <a:txBody>
                    <a:bodyPr/>
                    <a:lstStyle/>
                    <a:p>
                      <a:pPr algn="just"/>
                      <a:r>
                        <a:rPr lang="cs-CZ" sz="1200" b="1" noProof="0" dirty="0">
                          <a:solidFill>
                            <a:schemeClr val="tx1"/>
                          </a:solidFill>
                        </a:rPr>
                        <a:t>Cestující </a:t>
                      </a:r>
                    </a:p>
                    <a:p>
                      <a:pPr algn="just"/>
                      <a:r>
                        <a:rPr lang="cs-CZ" sz="1050" b="0" noProof="0" dirty="0">
                          <a:solidFill>
                            <a:schemeClr val="tx1"/>
                          </a:solidFill>
                        </a:rPr>
                        <a:t>(s komerčním zbožím v zavazadlech nebo malých motorových vozidlech)</a:t>
                      </a:r>
                    </a:p>
                    <a:p>
                      <a:pPr algn="just"/>
                      <a:r>
                        <a:rPr lang="cs-CZ" sz="1200" b="1" noProof="0" dirty="0">
                          <a:solidFill>
                            <a:schemeClr val="tx1"/>
                          </a:solidFill>
                        </a:rPr>
                        <a:t>Pod </a:t>
                      </a:r>
                      <a:r>
                        <a:rPr lang="cs-CZ" sz="1100" b="0" noProof="0" dirty="0">
                          <a:solidFill>
                            <a:schemeClr val="tx1"/>
                          </a:solidFill>
                        </a:rPr>
                        <a:t>limitem prohlášení ve výši 900 GBP</a:t>
                      </a:r>
                    </a:p>
                    <a:p>
                      <a:pPr algn="just"/>
                      <a:r>
                        <a:rPr lang="en-GB" sz="1050" b="0" dirty="0">
                          <a:solidFill>
                            <a:schemeClr val="tx1"/>
                          </a:solidFill>
                        </a:rPr>
                        <a:t>(</a:t>
                      </a:r>
                      <a:r>
                        <a:rPr lang="cs-CZ" sz="1050" b="0" dirty="0">
                          <a:solidFill>
                            <a:schemeClr val="tx1"/>
                          </a:solidFill>
                        </a:rPr>
                        <a:t>využívající </a:t>
                      </a:r>
                      <a:r>
                        <a:rPr lang="en-GB" sz="1050" b="0" dirty="0">
                          <a:solidFill>
                            <a:schemeClr val="tx1"/>
                          </a:solidFill>
                        </a:rPr>
                        <a:t>Eurotunel</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1" noProof="0" dirty="0"/>
                        <a:t>VLÁDA (HMG)</a:t>
                      </a:r>
                      <a:endParaRPr lang="en-GB" sz="1100" b="1" dirty="0">
                        <a:solidFill>
                          <a:schemeClr val="tx1"/>
                        </a:solidFill>
                      </a:endParaRP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619145" y="1309759"/>
            <a:ext cx="2847956" cy="14967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1.</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které splňuje definici zboží v zavazadlech (MiB). </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Eurotunelem.</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jde na online službu OPS/DDS úřadu HMRC na Gov.uk až 5 pracovních dní před příjezdem, aby podal prohlášení MIB.</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vypočítá a zaplatí pomocí online služby OPS/DDS úřadu HMRC DPH / </a:t>
            </a:r>
            <a:r>
              <a:rPr lang="cs-CZ" sz="800" b="1" dirty="0" smtClean="0">
                <a:solidFill>
                  <a:schemeClr val="tx1"/>
                </a:solidFill>
                <a:cs typeface="Arial" panose="020B0604020202020204" pitchFamily="34" charset="0"/>
              </a:rPr>
              <a:t>clo.</a:t>
            </a:r>
            <a:endParaRPr lang="cs-CZ" sz="800" b="1" dirty="0">
              <a:solidFill>
                <a:schemeClr val="tx1"/>
              </a:solidFill>
              <a:cs typeface="Arial" panose="020B0604020202020204" pitchFamily="34" charset="0"/>
            </a:endParaRP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zadá požadované údaje pro prohlášení a </a:t>
            </a:r>
            <a:r>
              <a:rPr lang="cs-CZ" sz="800" b="1" dirty="0" smtClean="0">
                <a:solidFill>
                  <a:schemeClr val="tx1"/>
                </a:solidFill>
                <a:cs typeface="Arial" panose="020B0604020202020204" pitchFamily="34" charset="0"/>
              </a:rPr>
              <a:t>platbu.</a:t>
            </a:r>
            <a:endParaRPr lang="cs-CZ" sz="800" b="1" dirty="0">
              <a:solidFill>
                <a:schemeClr val="tx1"/>
              </a:solidFill>
              <a:cs typeface="Arial" panose="020B0604020202020204" pitchFamily="34" charset="0"/>
            </a:endParaRPr>
          </a:p>
        </p:txBody>
      </p:sp>
      <p:sp>
        <p:nvSpPr>
          <p:cNvPr id="11" name="Rectangle 10"/>
          <p:cNvSpPr/>
          <p:nvPr/>
        </p:nvSpPr>
        <p:spPr>
          <a:xfrm>
            <a:off x="1639350" y="4235116"/>
            <a:ext cx="2273828" cy="90420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2.</a:t>
            </a:r>
          </a:p>
          <a:p>
            <a:r>
              <a:rPr lang="cs-CZ" sz="800" b="1" dirty="0">
                <a:solidFill>
                  <a:schemeClr val="tx1"/>
                </a:solidFill>
                <a:cs typeface="Arial" panose="020B0604020202020204" pitchFamily="34" charset="0"/>
              </a:rPr>
              <a:t>Cestující / Agent obdrží oznámení o prohlášení a oznámení o platbě. Tato oznámení musí být stažena / uložena jako snímek obrazovky jako doklad v případě vyžádání úředníkem vlády a uložena v osobní evidenci.</a:t>
            </a:r>
          </a:p>
        </p:txBody>
      </p:sp>
      <p:cxnSp>
        <p:nvCxnSpPr>
          <p:cNvPr id="58" name="Straight Arrow Connector 57"/>
          <p:cNvCxnSpPr>
            <a:endCxn id="51" idx="1"/>
          </p:cNvCxnSpPr>
          <p:nvPr/>
        </p:nvCxnSpPr>
        <p:spPr>
          <a:xfrm>
            <a:off x="4467101" y="1944546"/>
            <a:ext cx="286553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00710" y="4075269"/>
            <a:ext cx="1345118" cy="98516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4.</a:t>
            </a:r>
          </a:p>
          <a:p>
            <a:r>
              <a:rPr lang="cs-CZ" sz="800" b="1" dirty="0">
                <a:solidFill>
                  <a:schemeClr val="tx1"/>
                </a:solidFill>
                <a:cs typeface="Arial" panose="020B0604020202020204" pitchFamily="34" charset="0"/>
              </a:rPr>
              <a:t>V případě zastavení celní stráží cestující předloží doklad o svém prohlášení / platbě pomocí staženého souboru / snímku obrazovky jako důkazu.</a:t>
            </a:r>
          </a:p>
        </p:txBody>
      </p:sp>
      <p:cxnSp>
        <p:nvCxnSpPr>
          <p:cNvPr id="30" name="Straight Arrow Connector 29"/>
          <p:cNvCxnSpPr/>
          <p:nvPr/>
        </p:nvCxnSpPr>
        <p:spPr>
          <a:xfrm>
            <a:off x="1090465" y="4577680"/>
            <a:ext cx="5407450" cy="561643"/>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192932"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9604039" y="555744"/>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7298983" y="591742"/>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Eurotunel – britský terminál</a:t>
            </a:r>
          </a:p>
        </p:txBody>
      </p:sp>
      <p:cxnSp>
        <p:nvCxnSpPr>
          <p:cNvPr id="47" name="Straight Arrow Connector 46"/>
          <p:cNvCxnSpPr/>
          <p:nvPr/>
        </p:nvCxnSpPr>
        <p:spPr>
          <a:xfrm flipH="1">
            <a:off x="2550097" y="2806460"/>
            <a:ext cx="2111" cy="142865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021187" y="177732"/>
            <a:ext cx="11756137" cy="395901"/>
          </a:xfrm>
        </p:spPr>
        <p:txBody>
          <a:bodyPr numCol="1">
            <a:noAutofit/>
          </a:bodyPr>
          <a:lstStyle/>
          <a:p>
            <a:r>
              <a:rPr lang="cs-CZ" altLang="en-GB" sz="1400" b="1" dirty="0">
                <a:latin typeface="+mn-lt"/>
              </a:rPr>
              <a:t>1. den v případě scénáře bez dohody - zboží v zavazadlech – dovoz pod limitem prohlášení ve výši 900 GBP – </a:t>
            </a:r>
            <a:r>
              <a:rPr lang="cs-CZ" altLang="en-GB" sz="1400" dirty="0">
                <a:latin typeface="+mn-lt"/>
              </a:rPr>
              <a:t>z </a:t>
            </a:r>
            <a:r>
              <a:rPr lang="cs-CZ" altLang="en-GB" sz="1400" b="1" dirty="0">
                <a:solidFill>
                  <a:prstClr val="black"/>
                </a:solidFill>
              </a:rPr>
              <a:t>Coquelles do Folkestonu 	HMG vfinal</a:t>
            </a:r>
            <a:r>
              <a:rPr lang="cs-CZ" altLang="en-GB" sz="1400" dirty="0"/>
              <a:t>	</a:t>
            </a:r>
            <a:r>
              <a:rPr lang="cs-CZ" altLang="en-GB" sz="1400" b="1" dirty="0">
                <a:solidFill>
                  <a:prstClr val="black"/>
                </a:solidFill>
              </a:rPr>
              <a:t/>
            </a:r>
            <a:br>
              <a:rPr lang="cs-CZ" altLang="en-GB" sz="1400" b="1" dirty="0">
                <a:solidFill>
                  <a:prstClr val="black"/>
                </a:solidFill>
              </a:rPr>
            </a:br>
            <a:r>
              <a:rPr lang="cs-CZ" altLang="en-GB" sz="1600" dirty="0">
                <a:latin typeface="+mn-lt"/>
              </a:rPr>
              <a:t>							</a:t>
            </a:r>
          </a:p>
        </p:txBody>
      </p:sp>
      <p:sp>
        <p:nvSpPr>
          <p:cNvPr id="2" name="TextBox 1"/>
          <p:cNvSpPr txBox="1"/>
          <p:nvPr/>
        </p:nvSpPr>
        <p:spPr>
          <a:xfrm>
            <a:off x="4289664" y="5716750"/>
            <a:ext cx="7514410" cy="723275"/>
          </a:xfrm>
          <a:prstGeom prst="rect">
            <a:avLst/>
          </a:prstGeom>
          <a:noFill/>
          <a:ln>
            <a:solidFill>
              <a:schemeClr val="tx1"/>
            </a:solidFill>
          </a:ln>
        </p:spPr>
        <p:txBody>
          <a:bodyPr wrap="square" rtlCol="0">
            <a:spAutoFit/>
          </a:bodyPr>
          <a:lstStyle/>
          <a:p>
            <a:r>
              <a:rPr lang="cs-CZ" sz="800" b="1" dirty="0">
                <a:cs typeface="Arial" panose="020B0604020202020204" pitchFamily="34" charset="0"/>
              </a:rPr>
              <a:t>Poznámky: </a:t>
            </a:r>
          </a:p>
          <a:p>
            <a:pPr marL="171450" indent="-171450">
              <a:buFont typeface="Arial" panose="020B0604020202020204" pitchFamily="34" charset="0"/>
              <a:buChar char="•"/>
            </a:pPr>
            <a:r>
              <a:rPr lang="cs-CZ" sz="800" b="1" dirty="0">
                <a:cs typeface="Arial" panose="020B0604020202020204" pitchFamily="34" charset="0"/>
              </a:rPr>
              <a:t>Licencované zboží, zboží s omezením, zboží vážící více než 1000 kg nebo jakékoli zboží podléhající spotřební dani není pro tuto cestu způsobilé a je nutné použít postup pro zboží v hodnotě &gt;900 </a:t>
            </a:r>
            <a:r>
              <a:rPr lang="cs-CZ" sz="800" b="1" dirty="0" smtClean="0">
                <a:cs typeface="Arial" panose="020B0604020202020204" pitchFamily="34" charset="0"/>
              </a:rPr>
              <a:t>GBP.</a:t>
            </a:r>
            <a:endParaRPr lang="cs-CZ" sz="800" b="1" dirty="0">
              <a:cs typeface="Arial" panose="020B0604020202020204" pitchFamily="34" charset="0"/>
            </a:endParaRPr>
          </a:p>
          <a:p>
            <a:pPr marL="171450" indent="-171450">
              <a:buFont typeface="Arial" panose="020B0604020202020204" pitchFamily="34" charset="0"/>
              <a:buChar char="•"/>
            </a:pPr>
            <a:r>
              <a:rPr lang="cs-CZ" sz="800" b="1" dirty="0">
                <a:cs typeface="Arial" panose="020B0604020202020204" pitchFamily="34" charset="0"/>
              </a:rPr>
              <a:t>Vzhledem k omezené infrastruktuře v Eurotunelu by měla být prohlášení MiB podána před příjezdem do britského terminálu Eurotunelu.</a:t>
            </a:r>
          </a:p>
          <a:p>
            <a:pPr marL="171450" indent="-171450">
              <a:buFont typeface="Arial" panose="020B0604020202020204" pitchFamily="34" charset="0"/>
              <a:buChar char="•"/>
            </a:pPr>
            <a:r>
              <a:rPr lang="cs-CZ" sz="800" b="1" dirty="0">
                <a:cs typeface="Arial" panose="020B0604020202020204" pitchFamily="34" charset="0"/>
              </a:rPr>
              <a:t>Cestující není oprávněn využívat odložené vyúčtování DPH.</a:t>
            </a:r>
          </a:p>
        </p:txBody>
      </p:sp>
      <p:sp>
        <p:nvSpPr>
          <p:cNvPr id="28" name="TextBox 27"/>
          <p:cNvSpPr txBox="1"/>
          <p:nvPr/>
        </p:nvSpPr>
        <p:spPr>
          <a:xfrm>
            <a:off x="50459" y="77984"/>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Dovoz</a:t>
            </a:r>
          </a:p>
        </p:txBody>
      </p:sp>
      <p:pic>
        <p:nvPicPr>
          <p:cNvPr id="32" name="Picture 31"/>
          <p:cNvPicPr>
            <a:picLocks noChangeAspect="1"/>
          </p:cNvPicPr>
          <p:nvPr/>
        </p:nvPicPr>
        <p:blipFill>
          <a:blip r:embed="rId3"/>
          <a:stretch>
            <a:fillRect/>
          </a:stretch>
        </p:blipFill>
        <p:spPr>
          <a:xfrm>
            <a:off x="158191" y="3179137"/>
            <a:ext cx="784981" cy="74998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417389"/>
            <a:ext cx="960671" cy="1017917"/>
          </a:xfrm>
          <a:prstGeom prst="rect">
            <a:avLst/>
          </a:prstGeom>
          <a:solidFill>
            <a:schemeClr val="accent6">
              <a:lumMod val="60000"/>
              <a:lumOff val="40000"/>
            </a:schemeClr>
          </a:solidFill>
        </p:spPr>
      </p:pic>
      <p:sp>
        <p:nvSpPr>
          <p:cNvPr id="50" name="Rectangle 49"/>
          <p:cNvSpPr/>
          <p:nvPr/>
        </p:nvSpPr>
        <p:spPr>
          <a:xfrm>
            <a:off x="7666726" y="2939263"/>
            <a:ext cx="1744211" cy="9898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Zákonným požadavkem je, aby platba a prohlášení byly provedeny před odchodem zboží z britského terminálu Eurotunelu.</a:t>
            </a:r>
          </a:p>
          <a:p>
            <a:pPr algn="ctr"/>
            <a:r>
              <a:rPr lang="cs-CZ" sz="800" b="1" dirty="0">
                <a:solidFill>
                  <a:schemeClr val="tx1"/>
                </a:solidFill>
                <a:cs typeface="Arial" panose="020B0604020202020204" pitchFamily="34" charset="0"/>
              </a:rPr>
              <a:t>Na provádění prohlášení /plateb je v Eurotunelu  omezená infrastruktura.</a:t>
            </a:r>
          </a:p>
        </p:txBody>
      </p:sp>
      <p:sp>
        <p:nvSpPr>
          <p:cNvPr id="51" name="Rectangle 50"/>
          <p:cNvSpPr/>
          <p:nvPr/>
        </p:nvSpPr>
        <p:spPr>
          <a:xfrm>
            <a:off x="7332631" y="1614621"/>
            <a:ext cx="1845757" cy="6598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3.</a:t>
            </a:r>
          </a:p>
          <a:p>
            <a:r>
              <a:rPr lang="cs-CZ" sz="800" b="1" dirty="0">
                <a:solidFill>
                  <a:schemeClr val="tx1"/>
                </a:solidFill>
                <a:cs typeface="Arial" panose="020B0604020202020204" pitchFamily="34" charset="0"/>
              </a:rPr>
              <a:t>Cestující překročí hranici. </a:t>
            </a:r>
          </a:p>
        </p:txBody>
      </p:sp>
      <p:sp>
        <p:nvSpPr>
          <p:cNvPr id="53" name="Right Arrow 52"/>
          <p:cNvSpPr/>
          <p:nvPr/>
        </p:nvSpPr>
        <p:spPr>
          <a:xfrm>
            <a:off x="4873835" y="591743"/>
            <a:ext cx="2146031"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Eurotunel – terminál v EU</a:t>
            </a:r>
          </a:p>
        </p:txBody>
      </p:sp>
      <p:graphicFrame>
        <p:nvGraphicFramePr>
          <p:cNvPr id="57" name="Table 56"/>
          <p:cNvGraphicFramePr>
            <a:graphicFrameLocks noGrp="1"/>
          </p:cNvGraphicFramePr>
          <p:nvPr>
            <p:extLst>
              <p:ext uri="{D42A27DB-BD31-4B8C-83A1-F6EECF244321}">
                <p14:modId xmlns:p14="http://schemas.microsoft.com/office/powerpoint/2010/main" val="2097486296"/>
              </p:ext>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59" name="Straight Arrow Connector 58"/>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032248" y="2774241"/>
            <a:ext cx="6912" cy="141962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H="1">
            <a:off x="3728720" y="3185995"/>
            <a:ext cx="1859595" cy="1084388"/>
          </a:xfrm>
          <a:prstGeom prst="bentConnector3">
            <a:avLst>
              <a:gd name="adj1" fmla="val 1000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flipH="1" flipV="1">
            <a:off x="5811110" y="3009190"/>
            <a:ext cx="2383515" cy="914079"/>
          </a:xfrm>
          <a:prstGeom prst="bentConnector3">
            <a:avLst>
              <a:gd name="adj1" fmla="val -27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40729"/>
            <a:ext cx="4114800" cy="365125"/>
          </a:xfrm>
        </p:spPr>
        <p:txBody>
          <a:bodyPr/>
          <a:lstStyle/>
          <a:p>
            <a:r>
              <a:rPr lang="cs-CZ" dirty="0"/>
              <a:t>ÚŘEDNÍ DOK. </a:t>
            </a:r>
          </a:p>
        </p:txBody>
      </p:sp>
      <p:sp>
        <p:nvSpPr>
          <p:cNvPr id="7" name="Slide Number Placeholder 6"/>
          <p:cNvSpPr>
            <a:spLocks noGrp="1"/>
          </p:cNvSpPr>
          <p:nvPr>
            <p:ph type="sldNum" sz="quarter" idx="12"/>
          </p:nvPr>
        </p:nvSpPr>
        <p:spPr/>
        <p:txBody>
          <a:bodyPr/>
          <a:lstStyle/>
          <a:p>
            <a:fld id="{4D5B3F61-8D40-454B-BE98-BE96F2E76035}" type="slidenum">
              <a:rPr lang="cs-CZ" smtClean="0"/>
              <a:t>72</a:t>
            </a:fld>
            <a:endParaRPr lang="cs-CZ" dirty="0"/>
          </a:p>
        </p:txBody>
      </p:sp>
    </p:spTree>
    <p:extLst>
      <p:ext uri="{BB962C8B-B14F-4D97-AF65-F5344CB8AC3E}">
        <p14:creationId xmlns:p14="http://schemas.microsoft.com/office/powerpoint/2010/main" val="2037313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24150234"/>
              </p:ext>
            </p:extLst>
          </p:nvPr>
        </p:nvGraphicFramePr>
        <p:xfrm>
          <a:off x="0" y="556105"/>
          <a:ext cx="11857518" cy="6215756"/>
        </p:xfrm>
        <a:graphic>
          <a:graphicData uri="http://schemas.openxmlformats.org/drawingml/2006/table">
            <a:tbl>
              <a:tblPr firstRow="1" bandRow="1">
                <a:tableStyleId>{5C22544A-7EE6-4342-B048-85BDC9FD1C3A}</a:tableStyleId>
              </a:tblPr>
              <a:tblGrid>
                <a:gridCol w="1164298">
                  <a:extLst>
                    <a:ext uri="{9D8B030D-6E8A-4147-A177-3AD203B41FA5}">
                      <a16:colId xmlns="" xmlns:a16="http://schemas.microsoft.com/office/drawing/2014/main" val="20000"/>
                    </a:ext>
                  </a:extLst>
                </a:gridCol>
                <a:gridCol w="3060665">
                  <a:extLst>
                    <a:ext uri="{9D8B030D-6E8A-4147-A177-3AD203B41FA5}">
                      <a16:colId xmlns="" xmlns:a16="http://schemas.microsoft.com/office/drawing/2014/main" val="20001"/>
                    </a:ext>
                  </a:extLst>
                </a:gridCol>
                <a:gridCol w="2936566">
                  <a:extLst>
                    <a:ext uri="{9D8B030D-6E8A-4147-A177-3AD203B41FA5}">
                      <a16:colId xmlns="" xmlns:a16="http://schemas.microsoft.com/office/drawing/2014/main" val="20002"/>
                    </a:ext>
                  </a:extLst>
                </a:gridCol>
                <a:gridCol w="2272126">
                  <a:extLst>
                    <a:ext uri="{9D8B030D-6E8A-4147-A177-3AD203B41FA5}">
                      <a16:colId xmlns="" xmlns:a16="http://schemas.microsoft.com/office/drawing/2014/main" val="20003"/>
                    </a:ext>
                  </a:extLst>
                </a:gridCol>
                <a:gridCol w="2423863">
                  <a:extLst>
                    <a:ext uri="{9D8B030D-6E8A-4147-A177-3AD203B41FA5}">
                      <a16:colId xmlns="" xmlns:a16="http://schemas.microsoft.com/office/drawing/2014/main"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4000">
                <a:tc>
                  <a:txBody>
                    <a:bodyPr/>
                    <a:lstStyle/>
                    <a:p>
                      <a:pPr algn="just"/>
                      <a:r>
                        <a:rPr lang="cs-CZ" sz="1100" b="1" noProof="0" dirty="0">
                          <a:solidFill>
                            <a:schemeClr val="tx1"/>
                          </a:solidFill>
                        </a:rPr>
                        <a:t>Cestující </a:t>
                      </a:r>
                    </a:p>
                    <a:p>
                      <a:pPr algn="just"/>
                      <a:r>
                        <a:rPr lang="cs-CZ" sz="1000" b="0" noProof="0" dirty="0">
                          <a:solidFill>
                            <a:schemeClr val="tx1"/>
                          </a:solidFill>
                        </a:rPr>
                        <a:t>(s komerčním zbožím v zavazadlech nebo malých motorových vozidlech)</a:t>
                      </a:r>
                    </a:p>
                    <a:p>
                      <a:pPr algn="just"/>
                      <a:r>
                        <a:rPr lang="cs-CZ" sz="1100" b="1" noProof="0" dirty="0">
                          <a:solidFill>
                            <a:schemeClr val="tx1"/>
                          </a:solidFill>
                        </a:rPr>
                        <a:t>Nad </a:t>
                      </a:r>
                      <a:r>
                        <a:rPr lang="cs-CZ" sz="1000" b="0" noProof="0" dirty="0">
                          <a:solidFill>
                            <a:schemeClr val="tx1"/>
                          </a:solidFill>
                        </a:rPr>
                        <a:t>limitem prohlášení ve výši 900 GBP</a:t>
                      </a:r>
                      <a:endParaRPr lang="cs-CZ" sz="1100" b="0" noProof="0" dirty="0">
                        <a:solidFill>
                          <a:schemeClr val="tx1"/>
                        </a:solidFill>
                      </a:endParaRPr>
                    </a:p>
                    <a:p>
                      <a:r>
                        <a:rPr lang="en-GB" sz="1000" b="0" dirty="0">
                          <a:solidFill>
                            <a:schemeClr val="tx1"/>
                          </a:solidFill>
                        </a:rPr>
                        <a:t>(</a:t>
                      </a:r>
                      <a:r>
                        <a:rPr lang="cs-CZ" sz="1000" b="0" dirty="0">
                          <a:solidFill>
                            <a:schemeClr val="tx1"/>
                          </a:solidFill>
                        </a:rPr>
                        <a:t>využívající </a:t>
                      </a:r>
                      <a:r>
                        <a:rPr lang="en-GB" sz="1050" b="0" dirty="0">
                          <a:solidFill>
                            <a:schemeClr val="tx1"/>
                          </a:solidFill>
                        </a:rPr>
                        <a:t>Eurotunel</a:t>
                      </a:r>
                      <a:r>
                        <a:rPr lang="en-GB" sz="1050" b="0" baseline="0" dirty="0">
                          <a:solidFill>
                            <a:schemeClr val="tx1"/>
                          </a:solidFill>
                        </a:rPr>
                        <a:t>)</a:t>
                      </a:r>
                      <a:endParaRPr lang="en-GB" sz="110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0" noProof="0" dirty="0"/>
                        <a:t>VLÁDA (HMG)</a:t>
                      </a:r>
                      <a:endParaRPr lang="en-GB" sz="1100" b="0" dirty="0">
                        <a:solidFill>
                          <a:schemeClr val="tx1"/>
                        </a:solidFill>
                      </a:endParaRP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283327" y="1274845"/>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1.</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které splňuje definici zboží v zavazadlech (MiB). </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Eurotunelem.</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předem podá dovozní prohlášení pro MiB (C88) v systému HMRC až 5 pracovních dní před příjezdem.</a:t>
            </a:r>
          </a:p>
        </p:txBody>
      </p:sp>
      <p:cxnSp>
        <p:nvCxnSpPr>
          <p:cNvPr id="58" name="Straight Arrow Connector 57"/>
          <p:cNvCxnSpPr>
            <a:endCxn id="27" idx="1"/>
          </p:cNvCxnSpPr>
          <p:nvPr/>
        </p:nvCxnSpPr>
        <p:spPr>
          <a:xfrm>
            <a:off x="4168755" y="1880977"/>
            <a:ext cx="3181558" cy="898"/>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277724" y="173029"/>
            <a:ext cx="11094505" cy="395901"/>
          </a:xfrm>
        </p:spPr>
        <p:txBody>
          <a:bodyPr numCol="1">
            <a:noAutofit/>
          </a:bodyPr>
          <a:lstStyle/>
          <a:p>
            <a:r>
              <a:rPr lang="cs-CZ" altLang="en-GB" sz="1400" b="1" dirty="0">
                <a:latin typeface="+mn-lt"/>
              </a:rPr>
              <a:t>1. den v případě scénáře bez dohody - zboží v zavazadlech – dovoz nad limitem prohlášení ve výši 900 GBP - </a:t>
            </a:r>
            <a:r>
              <a:rPr lang="cs-CZ" altLang="en-GB" sz="1400" dirty="0"/>
              <a:t>z </a:t>
            </a:r>
            <a:r>
              <a:rPr lang="cs-CZ" altLang="en-GB" sz="1400" b="1" dirty="0">
                <a:solidFill>
                  <a:prstClr val="black"/>
                </a:solidFill>
              </a:rPr>
              <a:t>Coquelles do Folkestonu	HMG vfinal</a:t>
            </a:r>
            <a:br>
              <a:rPr lang="cs-CZ" altLang="en-GB" sz="1400" b="1" dirty="0">
                <a:solidFill>
                  <a:prstClr val="black"/>
                </a:solidFill>
              </a:rPr>
            </a:br>
            <a:r>
              <a:rPr lang="cs-CZ" altLang="en-GB" sz="1400" b="1" dirty="0">
                <a:solidFill>
                  <a:prstClr val="black"/>
                </a:solidFill>
              </a:rPr>
              <a:t> </a:t>
            </a:r>
            <a:r>
              <a:rPr lang="cs-CZ" altLang="en-GB" sz="1400" dirty="0">
                <a:latin typeface="+mn-lt"/>
              </a:rPr>
              <a:t>	</a:t>
            </a:r>
          </a:p>
        </p:txBody>
      </p:sp>
      <p:sp>
        <p:nvSpPr>
          <p:cNvPr id="2" name="TextBox 1"/>
          <p:cNvSpPr txBox="1"/>
          <p:nvPr/>
        </p:nvSpPr>
        <p:spPr>
          <a:xfrm>
            <a:off x="4248268" y="5566432"/>
            <a:ext cx="7050587" cy="600164"/>
          </a:xfrm>
          <a:prstGeom prst="rect">
            <a:avLst/>
          </a:prstGeom>
          <a:noFill/>
          <a:ln>
            <a:solidFill>
              <a:schemeClr val="tx1"/>
            </a:solidFill>
          </a:ln>
        </p:spPr>
        <p:txBody>
          <a:bodyPr wrap="square" rtlCol="0">
            <a:spAutoFit/>
          </a:bodyPr>
          <a:lstStyle/>
          <a:p>
            <a:r>
              <a:rPr lang="cs-CZ" sz="800" b="1" dirty="0">
                <a:cs typeface="Arial" panose="020B0604020202020204" pitchFamily="34" charset="0"/>
              </a:rPr>
              <a:t>Poznámky: </a:t>
            </a:r>
          </a:p>
          <a:p>
            <a:pPr marL="171450" indent="-171450">
              <a:buFont typeface="Arial" panose="020B0604020202020204" pitchFamily="34" charset="0"/>
              <a:buChar char="•"/>
            </a:pPr>
            <a:r>
              <a:rPr lang="cs-CZ" sz="800" b="1" dirty="0">
                <a:cs typeface="Arial" panose="020B0604020202020204" pitchFamily="34" charset="0"/>
              </a:rPr>
              <a:t>Licencované zboží, zboží s omezením, zboží vážící více než 1000 kg nebo jakékoli zboží podléhající spotřební dani musí jít touto cestou.</a:t>
            </a:r>
          </a:p>
          <a:p>
            <a:pPr marL="171450" indent="-171450">
              <a:buFont typeface="Arial" panose="020B0604020202020204" pitchFamily="34" charset="0"/>
              <a:buChar char="•"/>
            </a:pPr>
            <a:r>
              <a:rPr lang="cs-CZ" sz="800" b="1" dirty="0">
                <a:cs typeface="Arial" panose="020B0604020202020204" pitchFamily="34" charset="0"/>
              </a:rPr>
              <a:t>Cestující, který chce využít odložené vyúčtování DPH, musí použít tento postup.</a:t>
            </a:r>
          </a:p>
          <a:p>
            <a:pPr marL="171450" indent="-171450">
              <a:buFont typeface="Arial" panose="020B0604020202020204" pitchFamily="34" charset="0"/>
              <a:buChar char="•"/>
            </a:pPr>
            <a:endParaRPr lang="cs-CZ" sz="800" b="1" dirty="0">
              <a:cs typeface="Arial" panose="020B0604020202020204" pitchFamily="34" charset="0"/>
            </a:endParaRPr>
          </a:p>
        </p:txBody>
      </p:sp>
      <p:sp>
        <p:nvSpPr>
          <p:cNvPr id="27" name="Rectangle 26"/>
          <p:cNvSpPr/>
          <p:nvPr/>
        </p:nvSpPr>
        <p:spPr>
          <a:xfrm>
            <a:off x="7350313" y="1552406"/>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3.</a:t>
            </a:r>
          </a:p>
          <a:p>
            <a:r>
              <a:rPr lang="cs-CZ" sz="800" b="1" dirty="0">
                <a:solidFill>
                  <a:schemeClr val="tx1"/>
                </a:solidFill>
                <a:cs typeface="Arial" panose="020B0604020202020204" pitchFamily="34" charset="0"/>
              </a:rPr>
              <a:t>Cestující pokračuje dále se zbožím.</a:t>
            </a:r>
          </a:p>
        </p:txBody>
      </p:sp>
      <p:cxnSp>
        <p:nvCxnSpPr>
          <p:cNvPr id="28" name="Straight Arrow Connector 27"/>
          <p:cNvCxnSpPr/>
          <p:nvPr/>
        </p:nvCxnSpPr>
        <p:spPr>
          <a:xfrm flipV="1">
            <a:off x="9230995" y="1899982"/>
            <a:ext cx="492913" cy="441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734" y="58226"/>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Dovoz</a:t>
            </a:r>
          </a:p>
        </p:txBody>
      </p:sp>
      <p:sp>
        <p:nvSpPr>
          <p:cNvPr id="33" name="Rectangle 32"/>
          <p:cNvSpPr/>
          <p:nvPr/>
        </p:nvSpPr>
        <p:spPr>
          <a:xfrm>
            <a:off x="1401786" y="4540294"/>
            <a:ext cx="2272853"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2.</a:t>
            </a:r>
          </a:p>
          <a:p>
            <a:r>
              <a:rPr lang="cs-CZ" sz="800" b="1" dirty="0">
                <a:solidFill>
                  <a:schemeClr val="tx1"/>
                </a:solidFill>
                <a:cs typeface="Arial" panose="020B0604020202020204" pitchFamily="34" charset="0"/>
              </a:rPr>
              <a:t>Systém HMRC vygeneruje číslo vstupu nebo MRN a sdělí je cestujícímu.</a:t>
            </a:r>
          </a:p>
        </p:txBody>
      </p:sp>
      <p:cxnSp>
        <p:nvCxnSpPr>
          <p:cNvPr id="34" name="Straight Arrow Connector 33"/>
          <p:cNvCxnSpPr/>
          <p:nvPr/>
        </p:nvCxnSpPr>
        <p:spPr>
          <a:xfrm flipH="1">
            <a:off x="2277481" y="2685122"/>
            <a:ext cx="11359"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4.</a:t>
            </a:r>
          </a:p>
          <a:p>
            <a:r>
              <a:rPr lang="cs-CZ" sz="800" b="1" dirty="0">
                <a:solidFill>
                  <a:schemeClr val="tx1"/>
                </a:solidFill>
                <a:cs typeface="Arial" panose="020B0604020202020204" pitchFamily="34" charset="0"/>
              </a:rPr>
              <a:t>Cestující / Agent aktualizuje předem podané dovozní prohlášení MiB, aby bylo patrné, že zboží dorazilo do Spojeného království, a provede platbu.</a:t>
            </a:r>
          </a:p>
          <a:p>
            <a:r>
              <a:rPr lang="cs-CZ" sz="800" b="1" dirty="0">
                <a:solidFill>
                  <a:schemeClr val="tx1"/>
                </a:solidFill>
                <a:cs typeface="Arial" panose="020B0604020202020204" pitchFamily="34" charset="0"/>
              </a:rPr>
              <a:t>To je nutné provést do následujícího pracovního dne po příjezdu do Spojeného království.</a:t>
            </a:r>
          </a:p>
        </p:txBody>
      </p:sp>
      <p:sp>
        <p:nvSpPr>
          <p:cNvPr id="41" name="Rectangle 40"/>
          <p:cNvSpPr/>
          <p:nvPr/>
        </p:nvSpPr>
        <p:spPr>
          <a:xfrm>
            <a:off x="4914819" y="4074538"/>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5.</a:t>
            </a:r>
          </a:p>
          <a:p>
            <a:r>
              <a:rPr lang="cs-CZ" sz="800" b="1" dirty="0">
                <a:solidFill>
                  <a:schemeClr val="tx1"/>
                </a:solidFill>
                <a:cs typeface="Arial" panose="020B0604020202020204" pitchFamily="34" charset="0"/>
              </a:rPr>
              <a:t>V případě zastavení celní stráží cestující předloží doklad o podání dovozního prohlášení předem tím, že poskytne referenční číslo vstupu / MRN vygenerované systémem </a:t>
            </a:r>
            <a:r>
              <a:rPr lang="cs-CZ" sz="800" b="1" dirty="0" smtClean="0">
                <a:solidFill>
                  <a:schemeClr val="tx1"/>
                </a:solidFill>
                <a:cs typeface="Arial" panose="020B0604020202020204" pitchFamily="34" charset="0"/>
              </a:rPr>
              <a:t>HMRC.</a:t>
            </a:r>
            <a:endParaRPr lang="cs-CZ" sz="800" b="1" dirty="0">
              <a:solidFill>
                <a:schemeClr val="tx1"/>
              </a:solidFill>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67318" y="3023950"/>
            <a:ext cx="941181" cy="78218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9" y="5315532"/>
            <a:ext cx="970749" cy="1261333"/>
          </a:xfrm>
          <a:prstGeom prst="rect">
            <a:avLst/>
          </a:prstGeom>
          <a:solidFill>
            <a:schemeClr val="accent6">
              <a:lumMod val="60000"/>
              <a:lumOff val="40000"/>
            </a:schemeClr>
          </a:solidFill>
        </p:spPr>
      </p:pic>
      <p:cxnSp>
        <p:nvCxnSpPr>
          <p:cNvPr id="29" name="Straight Arrow Connector 28"/>
          <p:cNvCxnSpPr/>
          <p:nvPr/>
        </p:nvCxnSpPr>
        <p:spPr>
          <a:xfrm flipV="1">
            <a:off x="3035112" y="2685122"/>
            <a:ext cx="0"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p:cNvGraphicFramePr>
            <a:graphicFrameLocks noGrp="1"/>
          </p:cNvGraphicFramePr>
          <p:nvPr>
            <p:extLst>
              <p:ext uri="{D42A27DB-BD31-4B8C-83A1-F6EECF244321}">
                <p14:modId xmlns:p14="http://schemas.microsoft.com/office/powerpoint/2010/main" val="888008142"/>
              </p:ext>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37" name="Straight Arrow Connector 36"/>
          <p:cNvCxnSpPr/>
          <p:nvPr/>
        </p:nvCxnSpPr>
        <p:spPr>
          <a:xfrm flipV="1">
            <a:off x="1334460" y="6059596"/>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344167" y="646394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1261742" y="623874"/>
            <a:ext cx="2923000"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42" name="Right Arrow 41"/>
          <p:cNvSpPr/>
          <p:nvPr/>
        </p:nvSpPr>
        <p:spPr>
          <a:xfrm>
            <a:off x="9525605" y="543037"/>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43" name="Right Arrow 42"/>
          <p:cNvSpPr/>
          <p:nvPr/>
        </p:nvSpPr>
        <p:spPr>
          <a:xfrm>
            <a:off x="7220549" y="579035"/>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Eurotunel – britský terminál</a:t>
            </a:r>
          </a:p>
        </p:txBody>
      </p:sp>
      <p:sp>
        <p:nvSpPr>
          <p:cNvPr id="44" name="Right Arrow 43"/>
          <p:cNvSpPr/>
          <p:nvPr/>
        </p:nvSpPr>
        <p:spPr>
          <a:xfrm>
            <a:off x="4395935" y="579036"/>
            <a:ext cx="2545497"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Eurotunel – terminál v EU</a:t>
            </a:r>
          </a:p>
        </p:txBody>
      </p:sp>
      <p:cxnSp>
        <p:nvCxnSpPr>
          <p:cNvPr id="45" name="Elbow Connector 44"/>
          <p:cNvCxnSpPr>
            <a:endCxn id="41" idx="1"/>
          </p:cNvCxnSpPr>
          <p:nvPr/>
        </p:nvCxnSpPr>
        <p:spPr>
          <a:xfrm rot="16200000" flipH="1">
            <a:off x="3534693" y="3202788"/>
            <a:ext cx="1872204" cy="888048"/>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flipH="1" flipV="1">
            <a:off x="6269980" y="2918627"/>
            <a:ext cx="2335738" cy="992835"/>
          </a:xfrm>
          <a:prstGeom prst="bentConnector3">
            <a:avLst>
              <a:gd name="adj1" fmla="val -334"/>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849557" y="6338148"/>
            <a:ext cx="4114800" cy="365125"/>
          </a:xfrm>
        </p:spPr>
        <p:txBody>
          <a:bodyPr/>
          <a:lstStyle/>
          <a:p>
            <a:r>
              <a:rPr lang="cs-CZ" dirty="0"/>
              <a:t>ÚŘEDNÍ DOK. </a:t>
            </a:r>
          </a:p>
        </p:txBody>
      </p:sp>
      <p:sp>
        <p:nvSpPr>
          <p:cNvPr id="5" name="Slide Number Placeholder 4"/>
          <p:cNvSpPr>
            <a:spLocks noGrp="1"/>
          </p:cNvSpPr>
          <p:nvPr>
            <p:ph type="sldNum" sz="quarter" idx="12"/>
          </p:nvPr>
        </p:nvSpPr>
        <p:spPr/>
        <p:txBody>
          <a:bodyPr/>
          <a:lstStyle/>
          <a:p>
            <a:fld id="{4D5B3F61-8D40-454B-BE98-BE96F2E76035}" type="slidenum">
              <a:rPr lang="cs-CZ" smtClean="0"/>
              <a:t>73</a:t>
            </a:fld>
            <a:endParaRPr lang="cs-CZ" dirty="0"/>
          </a:p>
        </p:txBody>
      </p:sp>
    </p:spTree>
    <p:extLst>
      <p:ext uri="{BB962C8B-B14F-4D97-AF65-F5344CB8AC3E}">
        <p14:creationId xmlns:p14="http://schemas.microsoft.com/office/powerpoint/2010/main" val="4002344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5474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Požadavky týkající se </a:t>
            </a:r>
            <a:r>
              <a:rPr lang="cs-CZ" sz="1200" b="1" dirty="0" smtClean="0">
                <a:solidFill>
                  <a:schemeClr val="tx1"/>
                </a:solidFill>
              </a:rPr>
              <a:t>dovozu</a:t>
            </a:r>
            <a:endParaRPr lang="cs-CZ" sz="1200" b="1" dirty="0">
              <a:solidFill>
                <a:schemeClr val="tx1"/>
              </a:solidFill>
            </a:endParaRPr>
          </a:p>
          <a:p>
            <a:pPr defTabSz="914156"/>
            <a:r>
              <a:rPr lang="cs-CZ" b="1" dirty="0">
                <a:solidFill>
                  <a:schemeClr val="tx1"/>
                </a:solidFill>
              </a:rPr>
              <a:t>Zboží v zavazadlech (MiB)– Cestující podá prohlášení MiB pro dovoz zboží pod a nad limitem 900 GBP</a:t>
            </a:r>
          </a:p>
        </p:txBody>
      </p:sp>
      <p:sp>
        <p:nvSpPr>
          <p:cNvPr id="28" name="Rectangle 27"/>
          <p:cNvSpPr/>
          <p:nvPr/>
        </p:nvSpPr>
        <p:spPr>
          <a:xfrm>
            <a:off x="122283" y="3131188"/>
            <a:ext cx="11892615" cy="32251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 BUDE UČINĚNO DOVOZNÍ PROHLÁŠENÍ</a:t>
            </a:r>
            <a:r>
              <a:rPr lang="cs-CZ" sz="1050" b="1" dirty="0">
                <a:solidFill>
                  <a:schemeClr val="tx1"/>
                </a:solidFill>
              </a:rPr>
              <a:t>?</a:t>
            </a:r>
          </a:p>
          <a:p>
            <a:pPr defTabSz="914156"/>
            <a:endParaRPr lang="cs-CZ" sz="400" b="1" dirty="0">
              <a:solidFill>
                <a:schemeClr val="tx1"/>
              </a:solidFill>
            </a:endParaRPr>
          </a:p>
          <a:p>
            <a:pPr defTabSz="914156"/>
            <a:r>
              <a:rPr lang="cs-CZ" sz="1050" b="1" u="sng" dirty="0">
                <a:solidFill>
                  <a:schemeClr val="tx1"/>
                </a:solidFill>
              </a:rPr>
              <a:t>V případě zboží pod limitem 900 GBP</a:t>
            </a:r>
            <a:r>
              <a:rPr lang="cs-CZ" sz="1050" b="1" dirty="0">
                <a:solidFill>
                  <a:schemeClr val="tx1"/>
                </a:solidFill>
                <a:cs typeface="Arial" panose="020B0604020202020204" pitchFamily="34" charset="0"/>
              </a:rPr>
              <a:t>.</a:t>
            </a:r>
            <a:endParaRPr lang="cs-CZ" sz="1050" dirty="0">
              <a:solidFill>
                <a:schemeClr val="tx1"/>
              </a:solidFill>
              <a:cs typeface="Arial" panose="020B0604020202020204" pitchFamily="34" charset="0"/>
            </a:endParaRPr>
          </a:p>
          <a:p>
            <a:pPr defTabSz="914156"/>
            <a:r>
              <a:rPr lang="cs-CZ" sz="1050" b="1" i="1" dirty="0">
                <a:solidFill>
                  <a:schemeClr val="tx1"/>
                </a:solidFill>
                <a:cs typeface="Arial" panose="020B0604020202020204" pitchFamily="34" charset="0"/>
              </a:rPr>
              <a:t>Pro cestující, kteří se rozhodnou zaplatit požadované clo a daň před příjezdem do Spojeného království.</a:t>
            </a:r>
          </a:p>
          <a:p>
            <a:pPr algn="just" defTabSz="914156"/>
            <a:r>
              <a:rPr lang="cs-CZ" sz="1050" dirty="0">
                <a:solidFill>
                  <a:schemeClr val="tx1"/>
                </a:solidFill>
              </a:rPr>
              <a:t>Jak / kdy cestující podají jednoduché prohlášení úřadu HMRC pomocí online služby (Online Service) s uhrazením cla nebo daně. </a:t>
            </a:r>
            <a:r>
              <a:rPr lang="pt-BR" sz="1050" dirty="0">
                <a:solidFill>
                  <a:schemeClr val="tx1"/>
                </a:solidFill>
              </a:rPr>
              <a:t>To se provede vyplněním online formuláře dostupného na </a:t>
            </a:r>
            <a:r>
              <a:rPr lang="cs-CZ" sz="1050" dirty="0">
                <a:solidFill>
                  <a:schemeClr val="tx1"/>
                </a:solidFill>
              </a:rPr>
              <a:t>stránkách Gov.UK, a to </a:t>
            </a:r>
            <a:r>
              <a:rPr lang="cs-CZ" sz="1050" dirty="0">
                <a:solidFill>
                  <a:schemeClr val="tx1"/>
                </a:solidFill>
                <a:cs typeface="Arial" panose="020B0604020202020204" pitchFamily="34" charset="0"/>
              </a:rPr>
              <a:t>kdykoli mezi okamžikem do pěti pracovních dnů před příjezdem do Spojeného království a okamžikem, kdy zboží opustí přístav. </a:t>
            </a:r>
          </a:p>
          <a:p>
            <a:pPr algn="just" defTabSz="914156"/>
            <a:endParaRPr lang="cs-CZ" sz="500" b="1" i="1" dirty="0">
              <a:solidFill>
                <a:schemeClr val="tx1"/>
              </a:solidFill>
              <a:cs typeface="Arial" panose="020B0604020202020204" pitchFamily="34" charset="0"/>
            </a:endParaRPr>
          </a:p>
          <a:p>
            <a:pPr algn="just" defTabSz="914156"/>
            <a:r>
              <a:rPr lang="cs-CZ" sz="1050" b="1" dirty="0">
                <a:solidFill>
                  <a:schemeClr val="tx1"/>
                </a:solidFill>
              </a:rPr>
              <a:t>Evidence – </a:t>
            </a:r>
            <a:r>
              <a:rPr lang="cs-CZ" sz="1050" dirty="0">
                <a:solidFill>
                  <a:schemeClr val="tx1"/>
                </a:solidFill>
              </a:rPr>
              <a:t>Cestující, který podá prohlášení MiB prostřednictvím online služby, </a:t>
            </a:r>
            <a:r>
              <a:rPr lang="cs-CZ" sz="1050" dirty="0">
                <a:solidFill>
                  <a:schemeClr val="tx1"/>
                </a:solidFill>
                <a:cs typeface="Arial" panose="020B0604020202020204" pitchFamily="34" charset="0"/>
              </a:rPr>
              <a:t>obdrží oznámení o prohlášení a oznámení o platbě. </a:t>
            </a:r>
            <a:endParaRPr lang="cs-CZ" sz="600" dirty="0">
              <a:solidFill>
                <a:schemeClr val="tx1"/>
              </a:solidFill>
            </a:endParaRPr>
          </a:p>
          <a:p>
            <a:pPr defTabSz="914156"/>
            <a:endParaRPr lang="cs-CZ" sz="1050" b="1" i="1" dirty="0">
              <a:solidFill>
                <a:schemeClr val="tx1"/>
              </a:solidFill>
              <a:cs typeface="Arial" panose="020B0604020202020204" pitchFamily="34" charset="0"/>
            </a:endParaRPr>
          </a:p>
          <a:p>
            <a:pPr defTabSz="914156"/>
            <a:r>
              <a:rPr lang="cs-CZ" sz="1050" b="1" i="1" dirty="0">
                <a:solidFill>
                  <a:schemeClr val="tx1"/>
                </a:solidFill>
                <a:cs typeface="Arial" panose="020B0604020202020204" pitchFamily="34" charset="0"/>
              </a:rPr>
              <a:t>Pro cestující, kteří se NEROZHODNOU zaplatit požadované clo do fyzického příjezdu do Spojeného království.</a:t>
            </a:r>
          </a:p>
          <a:p>
            <a:pPr defTabSz="914156"/>
            <a:r>
              <a:rPr lang="cs-CZ" sz="1050" dirty="0">
                <a:solidFill>
                  <a:schemeClr val="tx1"/>
                </a:solidFill>
                <a:cs typeface="Arial" panose="020B0604020202020204" pitchFamily="34" charset="0"/>
              </a:rPr>
              <a:t>Cestující, kteří nechtějí provést dobrovolnou platbu před příjezdem do Spojeného království, musí použít postup pro zboží nad limitem 900 GBP, protože online platební službu lze použít pouze pro cestující, kteří přepravují zboží pod limitem 900 GBP a chtějí platit požadovaná cla před fyzickým příjezdem do Spojeného království.</a:t>
            </a:r>
          </a:p>
          <a:p>
            <a:pPr defTabSz="914156"/>
            <a:endParaRPr lang="cs-CZ" sz="800" dirty="0">
              <a:solidFill>
                <a:schemeClr val="tx1"/>
              </a:solidFill>
            </a:endParaRPr>
          </a:p>
          <a:p>
            <a:pPr defTabSz="914156"/>
            <a:r>
              <a:rPr lang="cs-CZ" sz="1050" b="1" u="sng" dirty="0">
                <a:solidFill>
                  <a:schemeClr val="tx1"/>
                </a:solidFill>
              </a:rPr>
              <a:t>V případě zboží nad limitem 900 GBP</a:t>
            </a:r>
            <a:r>
              <a:rPr lang="cs-CZ" sz="1050" b="1" u="sng" dirty="0">
                <a:solidFill>
                  <a:schemeClr val="tx1"/>
                </a:solidFill>
                <a:cs typeface="Arial" panose="020B0604020202020204" pitchFamily="34" charset="0"/>
              </a:rPr>
              <a:t>.</a:t>
            </a:r>
            <a:endParaRPr lang="cs-CZ" sz="1050" dirty="0">
              <a:solidFill>
                <a:schemeClr val="tx1"/>
              </a:solidFill>
              <a:cs typeface="Arial" panose="020B0604020202020204" pitchFamily="34" charset="0"/>
            </a:endParaRPr>
          </a:p>
          <a:p>
            <a:pPr algn="just" defTabSz="914156"/>
            <a:r>
              <a:rPr lang="cs-CZ" sz="1050" dirty="0">
                <a:solidFill>
                  <a:schemeClr val="tx1"/>
                </a:solidFill>
              </a:rPr>
              <a:t>Cestující / jeho zástupce bude muset předem podat údaj o dovozním prohlášení C88 (SAD) až 5 pracovních dní před příjezdem do Spojeného království. </a:t>
            </a:r>
          </a:p>
          <a:p>
            <a:pPr algn="just" defTabSz="914156"/>
            <a:endParaRPr lang="cs-CZ" sz="1050" dirty="0">
              <a:solidFill>
                <a:schemeClr val="tx1"/>
              </a:solidFill>
            </a:endParaRPr>
          </a:p>
          <a:p>
            <a:pPr algn="just" defTabSz="914156"/>
            <a:r>
              <a:rPr lang="cs-CZ" sz="1050" dirty="0">
                <a:solidFill>
                  <a:schemeClr val="tx1"/>
                </a:solidFill>
              </a:rPr>
              <a:t>Prohlášení musí být aktualizováno, aby bylo vidět, že zboží dorazilo, následující pracovní den po fyzickém příjezdu do Spojeného království, přičemž v tomto okamžiku lze provést platbu. </a:t>
            </a:r>
          </a:p>
          <a:p>
            <a:pPr algn="just" defTabSz="914156"/>
            <a:endParaRPr lang="cs-CZ" sz="400" dirty="0">
              <a:solidFill>
                <a:schemeClr val="tx1"/>
              </a:solidFill>
            </a:endParaRPr>
          </a:p>
          <a:p>
            <a:pPr algn="just" defTabSz="914156"/>
            <a:r>
              <a:rPr lang="cs-CZ" sz="1050" b="1" dirty="0">
                <a:solidFill>
                  <a:schemeClr val="tx1"/>
                </a:solidFill>
              </a:rPr>
              <a:t>Evidence – </a:t>
            </a:r>
            <a:r>
              <a:rPr lang="cs-CZ" sz="1050" dirty="0">
                <a:solidFill>
                  <a:schemeClr val="tx1"/>
                </a:solidFill>
              </a:rPr>
              <a:t>Dovozní prohlášení MiB na formuláři C88 používané pro zboží nad limitem vygeneruje číslo vstupu (Entry Number) nebo číslo MRN, které bude cestující potřebovat, pokud jej celní stráž požádá o doložení, že bylo podáno platné celní prohlášení.</a:t>
            </a:r>
            <a:endParaRPr lang="cs-CZ" sz="1050" dirty="0">
              <a:solidFill>
                <a:schemeClr val="tx1"/>
              </a:solidFill>
              <a:cs typeface="Arial" panose="020B0604020202020204" pitchFamily="34" charset="0"/>
            </a:endParaRPr>
          </a:p>
          <a:p>
            <a:pPr algn="just" defTabSz="914156"/>
            <a:endParaRPr lang="cs-CZ" sz="1050" b="1" i="1" dirty="0">
              <a:solidFill>
                <a:schemeClr val="tx1"/>
              </a:solidFill>
              <a:cs typeface="Arial" panose="020B0604020202020204" pitchFamily="34" charset="0"/>
            </a:endParaRPr>
          </a:p>
          <a:p>
            <a:pPr algn="just" defTabSz="914156"/>
            <a:endParaRPr lang="cs-CZ" sz="1050" dirty="0">
              <a:solidFill>
                <a:schemeClr val="tx1"/>
              </a:solidFill>
            </a:endParaRPr>
          </a:p>
          <a:p>
            <a:pPr defTabSz="914156"/>
            <a:endParaRPr lang="cs-CZ" sz="1050" dirty="0">
              <a:solidFill>
                <a:schemeClr val="tx1"/>
              </a:solidFill>
            </a:endParaRPr>
          </a:p>
        </p:txBody>
      </p:sp>
      <p:sp>
        <p:nvSpPr>
          <p:cNvPr id="35" name="Rectangle 34"/>
          <p:cNvSpPr/>
          <p:nvPr/>
        </p:nvSpPr>
        <p:spPr>
          <a:xfrm>
            <a:off x="142368" y="2578584"/>
            <a:ext cx="11882406" cy="55159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KDYŽ </a:t>
            </a:r>
            <a:r>
              <a:rPr lang="cs-CZ" sz="1050" b="1" dirty="0">
                <a:solidFill>
                  <a:schemeClr val="tx1"/>
                </a:solidFill>
                <a:cs typeface="Arial" panose="020B0604020202020204" pitchFamily="34" charset="0"/>
              </a:rPr>
              <a:t>PLATNÉ CELNÍ PROHLÁŠENÍ NENÍ PODÁNO PŘEDEM</a:t>
            </a:r>
            <a:r>
              <a:rPr lang="cs-CZ" sz="1050" b="1" dirty="0">
                <a:solidFill>
                  <a:schemeClr val="tx1"/>
                </a:solidFill>
              </a:rPr>
              <a:t>?</a:t>
            </a:r>
          </a:p>
          <a:p>
            <a:pPr defTabSz="914156"/>
            <a:r>
              <a:rPr lang="cs-CZ" sz="1050" dirty="0">
                <a:solidFill>
                  <a:schemeClr val="tx1"/>
                </a:solidFill>
              </a:rPr>
              <a:t>Očekáváme, že cestující učiní příslušné prohlášení MiB do doby, než zboží opustí britský terminál / přístav příjezdu. Budeme podporovat dovozce v pochopení a dodržování požadavků a budeme k nim přistupovat přiměřeně a nestranně.</a:t>
            </a:r>
            <a:endParaRPr lang="cs-CZ" sz="1050" b="1" dirty="0">
              <a:solidFill>
                <a:schemeClr val="tx1"/>
              </a:solidFill>
            </a:endParaRP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cs-CZ" smtClean="0">
                <a:solidFill>
                  <a:prstClr val="black">
                    <a:tint val="75000"/>
                  </a:prstClr>
                </a:solidFill>
              </a:rPr>
              <a:pPr/>
              <a:t>74</a:t>
            </a:fld>
            <a:endParaRPr lang="cs-CZ" dirty="0">
              <a:solidFill>
                <a:prstClr val="black">
                  <a:tint val="75000"/>
                </a:prstClr>
              </a:solidFill>
            </a:endParaRPr>
          </a:p>
        </p:txBody>
      </p:sp>
      <p:sp>
        <p:nvSpPr>
          <p:cNvPr id="17" name="Rectangle 16"/>
          <p:cNvSpPr/>
          <p:nvPr/>
        </p:nvSpPr>
        <p:spPr>
          <a:xfrm>
            <a:off x="142366" y="725806"/>
            <a:ext cx="6441846" cy="179866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algn="just" defTabSz="914156"/>
            <a:r>
              <a:rPr lang="cs-CZ" sz="1050" dirty="0">
                <a:solidFill>
                  <a:schemeClr val="tx1"/>
                </a:solidFill>
                <a:cs typeface="Arial" panose="020B0604020202020204" pitchFamily="34" charset="0"/>
              </a:rPr>
              <a:t>Cestující (cestující s komerčním zbožím v zavazadlech nebo malých soukromých vozidlech) nebo jeho jmenovaný zástupce předloží </a:t>
            </a:r>
            <a:r>
              <a:rPr lang="cs-CZ" sz="1050" b="1" dirty="0">
                <a:solidFill>
                  <a:schemeClr val="tx1"/>
                </a:solidFill>
                <a:cs typeface="Arial" panose="020B0604020202020204" pitchFamily="34" charset="0"/>
              </a:rPr>
              <a:t>prohlášení </a:t>
            </a:r>
            <a:r>
              <a:rPr lang="cs-CZ" sz="1050" b="1" dirty="0" smtClean="0">
                <a:solidFill>
                  <a:schemeClr val="tx1"/>
                </a:solidFill>
                <a:cs typeface="Arial" panose="020B0604020202020204" pitchFamily="34" charset="0"/>
              </a:rPr>
              <a:t>MiB</a:t>
            </a:r>
            <a:endParaRPr lang="cs-CZ" sz="1050" b="1" dirty="0">
              <a:solidFill>
                <a:schemeClr val="tx1"/>
              </a:solidFill>
            </a:endParaRPr>
          </a:p>
          <a:p>
            <a:pPr algn="just" defTabSz="914156"/>
            <a:endParaRPr lang="cs-CZ" sz="1050" b="1" dirty="0">
              <a:solidFill>
                <a:schemeClr val="tx1"/>
              </a:solidFill>
            </a:endParaRPr>
          </a:p>
          <a:p>
            <a:pPr marL="171450" indent="-171450" algn="just" defTabSz="914156">
              <a:buFont typeface="Arial" panose="020B0604020202020204" pitchFamily="34" charset="0"/>
              <a:buChar char="•"/>
            </a:pPr>
            <a:r>
              <a:rPr lang="cs-CZ" sz="1050" b="1" dirty="0">
                <a:solidFill>
                  <a:schemeClr val="tx1"/>
                </a:solidFill>
              </a:rPr>
              <a:t>pro zboží pod limitem 900 GBP pomocí online služby úřadu HMRC.</a:t>
            </a:r>
          </a:p>
          <a:p>
            <a:pPr marL="171450" indent="-171450" algn="just" defTabSz="914156">
              <a:buFont typeface="Arial" panose="020B0604020202020204" pitchFamily="34" charset="0"/>
              <a:buChar char="•"/>
            </a:pPr>
            <a:r>
              <a:rPr lang="cs-CZ" sz="1050" b="1" dirty="0">
                <a:solidFill>
                  <a:schemeClr val="tx1"/>
                </a:solidFill>
              </a:rPr>
              <a:t>pro zboží pod limitem 900 GBP pomocí stávajícího formuláře pro prohlášení C88 </a:t>
            </a:r>
            <a:r>
              <a:rPr lang="cs-CZ" sz="1050" b="1" dirty="0" smtClean="0">
                <a:solidFill>
                  <a:schemeClr val="tx1"/>
                </a:solidFill>
              </a:rPr>
              <a:t>SAD.</a:t>
            </a:r>
            <a:endParaRPr lang="cs-CZ" sz="1050" b="1" dirty="0">
              <a:solidFill>
                <a:schemeClr val="tx1"/>
              </a:solidFill>
            </a:endParaRPr>
          </a:p>
          <a:p>
            <a:pPr algn="just" defTabSz="914156"/>
            <a:endParaRPr lang="cs-CZ" sz="600" b="1" dirty="0">
              <a:solidFill>
                <a:schemeClr val="tx1"/>
              </a:solidFill>
            </a:endParaRPr>
          </a:p>
          <a:p>
            <a:pPr algn="just" defTabSz="914156"/>
            <a:r>
              <a:rPr lang="cs-CZ" sz="1050" dirty="0">
                <a:solidFill>
                  <a:schemeClr val="tx1"/>
                </a:solidFill>
                <a:cs typeface="Arial" panose="020B0604020202020204" pitchFamily="34" charset="0"/>
              </a:rPr>
              <a:t>Prohlášení MiB musí být podáno kdykoli mezi okamžikem do pěti pracovních dnů před příjezdem do Spojeného království a okamžikem, kdy zboží opustí britský terminál Eurotunelu / přístav příjezdu RoRo. </a:t>
            </a:r>
          </a:p>
          <a:p>
            <a:pPr algn="just" defTabSz="914156"/>
            <a:r>
              <a:rPr lang="pl-PL" sz="1050" dirty="0">
                <a:solidFill>
                  <a:schemeClr val="tx1"/>
                </a:solidFill>
                <a:cs typeface="Arial" panose="020B0604020202020204" pitchFamily="34" charset="0"/>
              </a:rPr>
              <a:t>Vzhledem k omezené infrastruktuře v přístavech RoRo </a:t>
            </a:r>
            <a:r>
              <a:rPr lang="cs-CZ" sz="1050" dirty="0">
                <a:solidFill>
                  <a:schemeClr val="tx1"/>
                </a:solidFill>
                <a:cs typeface="Arial" panose="020B0604020202020204" pitchFamily="34" charset="0"/>
              </a:rPr>
              <a:t>a v Eurotunelu by prohlášení MiB měla být podána před příjezdem do britského terminálu / přístavu příjezdu.</a:t>
            </a:r>
          </a:p>
        </p:txBody>
      </p:sp>
      <p:sp>
        <p:nvSpPr>
          <p:cNvPr id="20" name="Rectangle 19"/>
          <p:cNvSpPr/>
          <p:nvPr/>
        </p:nvSpPr>
        <p:spPr>
          <a:xfrm>
            <a:off x="6651119" y="725806"/>
            <a:ext cx="5373655" cy="179866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PODAT PLATNÉ CELNÍ PROHLÁŠENÍ PŘEDEM?</a:t>
            </a:r>
          </a:p>
          <a:p>
            <a:pPr algn="just" defTabSz="914156"/>
            <a:r>
              <a:rPr lang="cs-CZ" sz="1050" dirty="0">
                <a:solidFill>
                  <a:schemeClr val="tx1"/>
                </a:solidFill>
                <a:cs typeface="Arial" panose="020B0604020202020204" pitchFamily="34" charset="0"/>
              </a:rPr>
              <a:t>Pokud se rozhodnete dovést komerční zboží v režimu MiB, jsou dovozci ze zákona povinni podat prohlášení, které umožní pohyb zboží z EU do Spojeného království.</a:t>
            </a:r>
          </a:p>
          <a:p>
            <a:pPr algn="just" defTabSz="914156"/>
            <a:endParaRPr lang="cs-CZ" sz="1050" dirty="0">
              <a:solidFill>
                <a:schemeClr val="tx1"/>
              </a:solidFill>
            </a:endParaRPr>
          </a:p>
          <a:p>
            <a:pPr algn="just" defTabSz="914156"/>
            <a:r>
              <a:rPr lang="cs-CZ" sz="1050" dirty="0">
                <a:solidFill>
                  <a:schemeClr val="tx1"/>
                </a:solidFill>
              </a:rPr>
              <a:t>Celní stráž může cestujícího zastavit a požádat o prokázání, že bylo podáno prohlášení. Podání prohlášení MiB předem zajistí požadovaný doklad, který může cestující předložit jako důkaz, že celní formality byly splněny. </a:t>
            </a:r>
          </a:p>
        </p:txBody>
      </p:sp>
      <p:sp>
        <p:nvSpPr>
          <p:cNvPr id="24" name="Rectangle 23"/>
          <p:cNvSpPr/>
          <p:nvPr/>
        </p:nvSpPr>
        <p:spPr>
          <a:xfrm>
            <a:off x="148525" y="6380238"/>
            <a:ext cx="11892976" cy="3890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KDE JE MOŽNÉ ZJISTIT BLIŽŠÍ INFORMACE</a:t>
            </a:r>
          </a:p>
          <a:p>
            <a:pPr algn="just" defTabSz="914156"/>
            <a:r>
              <a:rPr lang="cs-CZ" sz="1050" dirty="0">
                <a:solidFill>
                  <a:schemeClr val="tx1"/>
                </a:solidFill>
              </a:rPr>
              <a:t>Informace o využívání online služby a podrobné pokyny k MiB budou k dispozici na stránkách </a:t>
            </a:r>
            <a:r>
              <a:rPr lang="cs-CZ" sz="1050" dirty="0" smtClean="0">
                <a:solidFill>
                  <a:schemeClr val="tx1"/>
                </a:solidFill>
              </a:rPr>
              <a:t>gov.uk.</a:t>
            </a:r>
            <a:endParaRPr lang="cs-CZ" sz="1000" dirty="0">
              <a:solidFill>
                <a:schemeClr val="tx1"/>
              </a:solidFill>
              <a:cs typeface="Arial" panose="020B0604020202020204" pitchFamily="34" charset="0"/>
            </a:endParaRPr>
          </a:p>
          <a:p>
            <a:pPr algn="just" defTabSz="914156"/>
            <a:endParaRPr lang="cs-CZ" sz="100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cs-CZ" sz="1000" b="1" dirty="0">
              <a:solidFill>
                <a:schemeClr val="tx1"/>
              </a:solidFill>
            </a:endParaRPr>
          </a:p>
        </p:txBody>
      </p:sp>
      <p:sp>
        <p:nvSpPr>
          <p:cNvPr id="3" name="Footer Placeholder 2"/>
          <p:cNvSpPr>
            <a:spLocks noGrp="1"/>
          </p:cNvSpPr>
          <p:nvPr>
            <p:ph type="ftr" sz="quarter" idx="11"/>
          </p:nvPr>
        </p:nvSpPr>
        <p:spPr>
          <a:xfrm>
            <a:off x="7733770" y="6356350"/>
            <a:ext cx="4114800" cy="365125"/>
          </a:xfrm>
        </p:spPr>
        <p:txBody>
          <a:bodyPr/>
          <a:lstStyle/>
          <a:p>
            <a:r>
              <a:rPr lang="cs-CZ" dirty="0"/>
              <a:t>ÚŘEDNÍ DOK. </a:t>
            </a:r>
          </a:p>
        </p:txBody>
      </p:sp>
      <p:sp>
        <p:nvSpPr>
          <p:cNvPr id="10"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47BE6-D17E-4C2C-B1B3-0F32F2C5E303}" type="slidenum">
              <a:rPr lang="cs-CZ" smtClean="0"/>
              <a:t>74</a:t>
            </a:fld>
            <a:endParaRPr lang="cs-CZ" dirty="0"/>
          </a:p>
        </p:txBody>
      </p:sp>
    </p:spTree>
    <p:extLst>
      <p:ext uri="{BB962C8B-B14F-4D97-AF65-F5344CB8AC3E}">
        <p14:creationId xmlns:p14="http://schemas.microsoft.com/office/powerpoint/2010/main" val="2631498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0664671"/>
              </p:ext>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 xmlns:a16="http://schemas.microsoft.com/office/drawing/2014/main" val="20000"/>
                    </a:ext>
                  </a:extLst>
                </a:gridCol>
                <a:gridCol w="3609598">
                  <a:extLst>
                    <a:ext uri="{9D8B030D-6E8A-4147-A177-3AD203B41FA5}">
                      <a16:colId xmlns="" xmlns:a16="http://schemas.microsoft.com/office/drawing/2014/main" val="20001"/>
                    </a:ext>
                  </a:extLst>
                </a:gridCol>
                <a:gridCol w="2641210">
                  <a:extLst>
                    <a:ext uri="{9D8B030D-6E8A-4147-A177-3AD203B41FA5}">
                      <a16:colId xmlns="" xmlns:a16="http://schemas.microsoft.com/office/drawing/2014/main" val="20002"/>
                    </a:ext>
                  </a:extLst>
                </a:gridCol>
                <a:gridCol w="1940312">
                  <a:extLst>
                    <a:ext uri="{9D8B030D-6E8A-4147-A177-3AD203B41FA5}">
                      <a16:colId xmlns="" xmlns:a16="http://schemas.microsoft.com/office/drawing/2014/main" val="20003"/>
                    </a:ext>
                  </a:extLst>
                </a:gridCol>
                <a:gridCol w="2490492">
                  <a:extLst>
                    <a:ext uri="{9D8B030D-6E8A-4147-A177-3AD203B41FA5}">
                      <a16:colId xmlns="" xmlns:a16="http://schemas.microsoft.com/office/drawing/2014/main" val="20004"/>
                    </a:ext>
                  </a:extLst>
                </a:gridCol>
              </a:tblGrid>
              <a:tr h="543747">
                <a:tc>
                  <a:txBody>
                    <a:bodyPr/>
                    <a:lstStyle/>
                    <a:p>
                      <a:endParaRPr lang="cs-CZ" sz="1600" b="0"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3652">
                <a:tc>
                  <a:txBody>
                    <a:bodyPr/>
                    <a:lstStyle/>
                    <a:p>
                      <a:endParaRPr lang="cs-CZ" sz="1100" b="0" noProof="0" dirty="0">
                        <a:solidFill>
                          <a:srgbClr val="FF0000"/>
                        </a:solidFill>
                      </a:endParaRPr>
                    </a:p>
                    <a:p>
                      <a:endParaRPr lang="cs-CZ" sz="1100" b="0" noProof="0" dirty="0">
                        <a:solidFill>
                          <a:srgbClr val="FF0000"/>
                        </a:solidFill>
                      </a:endParaRPr>
                    </a:p>
                    <a:p>
                      <a:pPr algn="just"/>
                      <a:r>
                        <a:rPr lang="cs-CZ" sz="1400" b="1" noProof="0" dirty="0">
                          <a:solidFill>
                            <a:schemeClr val="tx1"/>
                          </a:solidFill>
                        </a:rPr>
                        <a:t>Cestující </a:t>
                      </a:r>
                    </a:p>
                    <a:p>
                      <a:pPr algn="just"/>
                      <a:r>
                        <a:rPr lang="cs-CZ" sz="1100" b="0" noProof="0" dirty="0">
                          <a:solidFill>
                            <a:schemeClr val="tx1"/>
                          </a:solidFill>
                        </a:rPr>
                        <a:t>(s komerčním zbožím v zavazadlech nebo malých motorových vozidlech</a:t>
                      </a:r>
                      <a:r>
                        <a:rPr lang="cs-CZ" sz="1100" noProof="0" dirty="0">
                          <a:solidFill>
                            <a:schemeClr val="tx1"/>
                          </a:solidFill>
                        </a:rPr>
                        <a:t>)</a:t>
                      </a:r>
                      <a:r>
                        <a:rPr lang="cs-CZ" sz="1100" b="0" noProof="0" dirty="0">
                          <a:solidFill>
                            <a:schemeClr val="tx1"/>
                          </a:solidFill>
                        </a:rPr>
                        <a:t> </a:t>
                      </a:r>
                    </a:p>
                    <a:p>
                      <a:r>
                        <a:rPr lang="cs-CZ" sz="1100" b="1" noProof="0" dirty="0">
                          <a:solidFill>
                            <a:schemeClr val="tx1"/>
                          </a:solidFill>
                        </a:rPr>
                        <a:t>Pod </a:t>
                      </a:r>
                      <a:r>
                        <a:rPr lang="cs-CZ" sz="1100" b="0" noProof="0" dirty="0">
                          <a:solidFill>
                            <a:schemeClr val="tx1"/>
                          </a:solidFill>
                        </a:rPr>
                        <a:t>limitem prohlášení ve výši 900 GBP.</a:t>
                      </a:r>
                    </a:p>
                  </a:txBody>
                  <a:tcPr>
                    <a:solidFill>
                      <a:schemeClr val="accent2">
                        <a:lumMod val="60000"/>
                        <a:lumOff val="4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0" noProof="0" dirty="0"/>
                        <a:t>VLÁDA (HMG)</a:t>
                      </a:r>
                      <a:endParaRPr lang="cs-CZ" sz="1100" b="0" noProof="0" dirty="0">
                        <a:solidFill>
                          <a:schemeClr val="tx1"/>
                        </a:solidFill>
                      </a:endParaRPr>
                    </a:p>
                  </a:txBody>
                  <a:tcPr>
                    <a:solidFill>
                      <a:schemeClr val="accent6">
                        <a:lumMod val="60000"/>
                        <a:lumOff val="40000"/>
                      </a:schemeClr>
                    </a:solidFill>
                  </a:tcPr>
                </a:tc>
                <a:tc>
                  <a:txBody>
                    <a:bodyPr/>
                    <a:lstStyle/>
                    <a:p>
                      <a:endParaRPr lang="cs-CZ" noProof="0" dirty="0">
                        <a:solidFill>
                          <a:srgbClr val="FF0000"/>
                        </a:solidFill>
                      </a:endParaRPr>
                    </a:p>
                  </a:txBody>
                  <a:tcPr/>
                </a:tc>
                <a:tc>
                  <a:txBody>
                    <a:bodyPr/>
                    <a:lstStyle/>
                    <a:p>
                      <a:endParaRPr lang="cs-CZ" b="1" noProof="0" dirty="0">
                        <a:solidFill>
                          <a:srgbClr val="FF0000"/>
                        </a:solidFill>
                      </a:endParaRPr>
                    </a:p>
                  </a:txBody>
                  <a:tcPr/>
                </a:tc>
                <a:tc>
                  <a:txBody>
                    <a:bodyPr/>
                    <a:lstStyle/>
                    <a:p>
                      <a:endParaRPr lang="cs-CZ" b="1" noProof="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1800" b="1" noProof="0" dirty="0">
                        <a:solidFill>
                          <a:srgbClr val="FF0000"/>
                        </a:solidFill>
                      </a:endParaRPr>
                    </a:p>
                    <a:p>
                      <a:endParaRPr lang="cs-CZ" b="1" noProof="0"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621588" y="1310604"/>
            <a:ext cx="2840030" cy="177227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1.</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které splňuje definici zboží v zavazadlech (MiB). </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místem na seznamu RoRo.</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jde na online službu úřadu HMRC Gov.uk až 5 pracovních dní před příjezdem, aby podal prohlášení MIB.</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zadá požadované údaje.</a:t>
            </a:r>
          </a:p>
        </p:txBody>
      </p:sp>
      <p:sp>
        <p:nvSpPr>
          <p:cNvPr id="11" name="Rectangle 10"/>
          <p:cNvSpPr/>
          <p:nvPr/>
        </p:nvSpPr>
        <p:spPr>
          <a:xfrm>
            <a:off x="1629684" y="4271747"/>
            <a:ext cx="2831934" cy="93960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2.</a:t>
            </a:r>
          </a:p>
          <a:p>
            <a:r>
              <a:rPr lang="cs-CZ" sz="900" b="1" dirty="0">
                <a:solidFill>
                  <a:schemeClr val="tx1"/>
                </a:solidFill>
                <a:cs typeface="Arial" panose="020B0604020202020204" pitchFamily="34" charset="0"/>
              </a:rPr>
              <a:t>Cestující / Agent obdrží oznámení o prohlášení a oznámení o platbě. Tato oznámení mohou být stažena / uložena jako snímek obrazovky jako doklad v případě vyžádání úředníkem vlády a uložena v osobní evidenci.</a:t>
            </a:r>
          </a:p>
        </p:txBody>
      </p:sp>
      <p:sp>
        <p:nvSpPr>
          <p:cNvPr id="56" name="Rectangle 55"/>
          <p:cNvSpPr/>
          <p:nvPr/>
        </p:nvSpPr>
        <p:spPr>
          <a:xfrm>
            <a:off x="4853896" y="1784278"/>
            <a:ext cx="1845758"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3.</a:t>
            </a:r>
          </a:p>
          <a:p>
            <a:r>
              <a:rPr lang="cs-CZ" sz="900" b="1" dirty="0">
                <a:solidFill>
                  <a:schemeClr val="tx1"/>
                </a:solidFill>
                <a:cs typeface="Arial" panose="020B0604020202020204" pitchFamily="34" charset="0"/>
              </a:rPr>
              <a:t>Cestující překročí hranici. </a:t>
            </a:r>
          </a:p>
        </p:txBody>
      </p:sp>
      <p:cxnSp>
        <p:nvCxnSpPr>
          <p:cNvPr id="58" name="Straight Arrow Connector 57"/>
          <p:cNvCxnSpPr/>
          <p:nvPr/>
        </p:nvCxnSpPr>
        <p:spPr>
          <a:xfrm flipV="1">
            <a:off x="4451079" y="2174488"/>
            <a:ext cx="381507" cy="151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39976" y="4427234"/>
            <a:ext cx="1873599"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4.</a:t>
            </a:r>
          </a:p>
          <a:p>
            <a:r>
              <a:rPr lang="cs-CZ" sz="900" b="1" dirty="0">
                <a:solidFill>
                  <a:schemeClr val="tx1"/>
                </a:solidFill>
                <a:cs typeface="Arial" panose="020B0604020202020204" pitchFamily="34" charset="0"/>
              </a:rPr>
              <a:t>V případě zastavení celní stráží cestující předloží doklad o svém prohlášení pomocí staženého souboru / snímku obrazovky jako důkazu.</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90251"/>
            <a:ext cx="3292877"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9679259" y="633925"/>
            <a:ext cx="2036463"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4900585" y="571522"/>
            <a:ext cx="2436185"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Britský přístav odjezdu</a:t>
            </a:r>
          </a:p>
        </p:txBody>
      </p:sp>
      <p:cxnSp>
        <p:nvCxnSpPr>
          <p:cNvPr id="47" name="Straight Arrow Connector 46"/>
          <p:cNvCxnSpPr>
            <a:stCxn id="9" idx="2"/>
            <a:endCxn id="11" idx="0"/>
          </p:cNvCxnSpPr>
          <p:nvPr/>
        </p:nvCxnSpPr>
        <p:spPr>
          <a:xfrm>
            <a:off x="3041603" y="3082880"/>
            <a:ext cx="4048" cy="118886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12717" y="5748306"/>
            <a:ext cx="7076416" cy="784830"/>
          </a:xfrm>
          <a:prstGeom prst="rect">
            <a:avLst/>
          </a:prstGeom>
          <a:noFill/>
          <a:ln>
            <a:solidFill>
              <a:schemeClr val="tx1"/>
            </a:solidFill>
          </a:ln>
        </p:spPr>
        <p:txBody>
          <a:bodyPr wrap="square" rtlCol="0">
            <a:spAutoFit/>
          </a:bodyPr>
          <a:lstStyle/>
          <a:p>
            <a:r>
              <a:rPr lang="cs-CZ" sz="900" b="1" dirty="0">
                <a:cs typeface="Arial" panose="020B0604020202020204" pitchFamily="34" charset="0"/>
              </a:rPr>
              <a:t>Poznámky: </a:t>
            </a:r>
          </a:p>
          <a:p>
            <a:pPr marL="171450" indent="-171450">
              <a:buFont typeface="Arial" panose="020B0604020202020204" pitchFamily="34" charset="0"/>
              <a:buChar char="•"/>
            </a:pPr>
            <a:r>
              <a:rPr lang="cs-CZ" sz="900" b="1" dirty="0">
                <a:cs typeface="Arial" panose="020B0604020202020204" pitchFamily="34" charset="0"/>
              </a:rPr>
              <a:t>Licencované zboží, zboží s omezením, zboží vážící více než 1000 kg nebo jakékoli zboží podléhající spotřební dani není pro tuto cestu způsobilé a je nutné použít postup pro zboží v hodnotě &gt;900 </a:t>
            </a:r>
            <a:r>
              <a:rPr lang="cs-CZ" sz="900" b="1" dirty="0" smtClean="0">
                <a:cs typeface="Arial" panose="020B0604020202020204" pitchFamily="34" charset="0"/>
              </a:rPr>
              <a:t>GBP.</a:t>
            </a:r>
            <a:endParaRPr lang="cs-CZ" sz="900" b="1" dirty="0">
              <a:cs typeface="Arial" panose="020B0604020202020204" pitchFamily="34" charset="0"/>
            </a:endParaRPr>
          </a:p>
          <a:p>
            <a:pPr marL="171450" indent="-171450">
              <a:buFont typeface="Arial" panose="020B0604020202020204" pitchFamily="34" charset="0"/>
              <a:buChar char="•"/>
            </a:pPr>
            <a:r>
              <a:rPr lang="cs-CZ" sz="900" b="1" dirty="0">
                <a:cs typeface="Arial" panose="020B0604020202020204" pitchFamily="34" charset="0"/>
              </a:rPr>
              <a:t>Vzhledem k omezené infrastruktuře v </a:t>
            </a:r>
            <a:r>
              <a:rPr lang="cs-CZ" sz="900" b="1" dirty="0">
                <a:solidFill>
                  <a:srgbClr val="FF0000"/>
                </a:solidFill>
                <a:cs typeface="Arial" panose="020B0604020202020204" pitchFamily="34" charset="0"/>
              </a:rPr>
              <a:t>místech </a:t>
            </a:r>
            <a:r>
              <a:rPr lang="cs-CZ" sz="900" b="1" dirty="0">
                <a:cs typeface="Arial" panose="020B0604020202020204" pitchFamily="34" charset="0"/>
              </a:rPr>
              <a:t>RoRo by měla být prohlášení MiB podána před příjezdem do britského výstupního </a:t>
            </a:r>
            <a:r>
              <a:rPr lang="cs-CZ" sz="900" b="1" dirty="0">
                <a:solidFill>
                  <a:srgbClr val="FF0000"/>
                </a:solidFill>
                <a:cs typeface="Arial" panose="020B0604020202020204" pitchFamily="34" charset="0"/>
              </a:rPr>
              <a:t>místa </a:t>
            </a:r>
            <a:r>
              <a:rPr lang="cs-CZ" sz="900" b="1" dirty="0" smtClean="0">
                <a:cs typeface="Arial" panose="020B0604020202020204" pitchFamily="34" charset="0"/>
              </a:rPr>
              <a:t>RoRo.</a:t>
            </a:r>
            <a:endParaRPr lang="cs-CZ" sz="900" b="1" dirty="0">
              <a:cs typeface="Arial" panose="020B0604020202020204" pitchFamily="34" charset="0"/>
            </a:endParaRPr>
          </a:p>
        </p:txBody>
      </p:sp>
      <p:sp>
        <p:nvSpPr>
          <p:cNvPr id="25" name="Title 1"/>
          <p:cNvSpPr>
            <a:spLocks noGrp="1"/>
          </p:cNvSpPr>
          <p:nvPr>
            <p:ph type="title"/>
          </p:nvPr>
        </p:nvSpPr>
        <p:spPr>
          <a:xfrm>
            <a:off x="1235470" y="93326"/>
            <a:ext cx="10546113" cy="395901"/>
          </a:xfrm>
        </p:spPr>
        <p:txBody>
          <a:bodyPr numCol="1">
            <a:noAutofit/>
          </a:bodyPr>
          <a:lstStyle/>
          <a:p>
            <a:r>
              <a:rPr lang="cs-CZ" altLang="en-GB" sz="1400" b="1" dirty="0">
                <a:latin typeface="+mn-lt"/>
              </a:rPr>
              <a:t>1. den v případě scénáře bez dohody – zboží v zavazadlech – vývoz pod limitem prohlášení ve výši 900 </a:t>
            </a:r>
            <a:r>
              <a:rPr lang="cs-CZ" altLang="en-GB" sz="1400" b="1" dirty="0" smtClean="0">
                <a:latin typeface="+mn-lt"/>
              </a:rPr>
              <a:t>GBP</a:t>
            </a:r>
            <a:r>
              <a:rPr lang="cs-CZ" altLang="en-GB" sz="1400" b="1" dirty="0">
                <a:latin typeface="+mn-lt"/>
              </a:rPr>
              <a:t>	</a:t>
            </a:r>
            <a:r>
              <a:rPr lang="cs-CZ" altLang="en-GB" sz="1600" dirty="0">
                <a:latin typeface="+mn-lt"/>
              </a:rPr>
              <a:t>	</a:t>
            </a:r>
            <a:r>
              <a:rPr lang="cs-CZ" altLang="en-GB" sz="1400" dirty="0">
                <a:latin typeface="+mn-lt"/>
              </a:rPr>
              <a:t>HMG </a:t>
            </a:r>
            <a:r>
              <a:rPr lang="cs-CZ" altLang="en-GB" sz="1400" dirty="0" smtClean="0">
                <a:latin typeface="+mn-lt"/>
              </a:rPr>
              <a:t>vfinal</a:t>
            </a:r>
            <a:r>
              <a:rPr lang="cs-CZ" altLang="en-GB" sz="1600" dirty="0" smtClean="0">
                <a:latin typeface="+mn-lt"/>
              </a:rPr>
              <a:t>  </a:t>
            </a:r>
            <a:endParaRPr lang="cs-CZ" altLang="en-GB" sz="1600" dirty="0">
              <a:latin typeface="+mn-lt"/>
            </a:endParaRPr>
          </a:p>
        </p:txBody>
      </p:sp>
      <p:sp>
        <p:nvSpPr>
          <p:cNvPr id="7" name="TextBox 6"/>
          <p:cNvSpPr txBox="1"/>
          <p:nvPr/>
        </p:nvSpPr>
        <p:spPr>
          <a:xfrm>
            <a:off x="48709" y="108740"/>
            <a:ext cx="1211283" cy="584775"/>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Vývoz</a:t>
            </a:r>
          </a:p>
          <a:p>
            <a:pPr algn="ctr"/>
            <a:endParaRPr lang="cs-CZ" sz="11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190503" y="3194100"/>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3" y="4790996"/>
            <a:ext cx="849020" cy="840717"/>
          </a:xfrm>
          <a:prstGeom prst="rect">
            <a:avLst/>
          </a:prstGeom>
          <a:solidFill>
            <a:schemeClr val="accent6">
              <a:lumMod val="60000"/>
              <a:lumOff val="40000"/>
            </a:schemeClr>
          </a:solidFill>
        </p:spPr>
      </p:pic>
      <p:sp>
        <p:nvSpPr>
          <p:cNvPr id="27" name="Right Arrow 26"/>
          <p:cNvSpPr/>
          <p:nvPr/>
        </p:nvSpPr>
        <p:spPr>
          <a:xfrm>
            <a:off x="7542692" y="590252"/>
            <a:ext cx="1807606"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přístav příjezdu v EU</a:t>
            </a:r>
          </a:p>
        </p:txBody>
      </p:sp>
      <p:cxnSp>
        <p:nvCxnSpPr>
          <p:cNvPr id="29" name="Straight Arrow Connector 28"/>
          <p:cNvCxnSpPr/>
          <p:nvPr/>
        </p:nvCxnSpPr>
        <p:spPr>
          <a:xfrm flipH="1" flipV="1">
            <a:off x="3589031" y="3049436"/>
            <a:ext cx="11389" cy="122231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43075" y="2404429"/>
            <a:ext cx="9149" cy="198357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595159" y="2404429"/>
            <a:ext cx="1" cy="20228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805461" y="2520514"/>
            <a:ext cx="1472277" cy="13852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900" b="1" dirty="0">
                <a:solidFill>
                  <a:schemeClr val="tx1"/>
                </a:solidFill>
                <a:cs typeface="Arial" panose="020B0604020202020204" pitchFamily="34" charset="0"/>
              </a:rPr>
              <a:t>Zákonným požadavkem je, aby platba a prohlášení byly provedeny před odchodem zboží z Britského přístavu příjezdu.</a:t>
            </a:r>
          </a:p>
        </p:txBody>
      </p:sp>
      <p:graphicFrame>
        <p:nvGraphicFramePr>
          <p:cNvPr id="35" name="Table 34"/>
          <p:cNvGraphicFramePr>
            <a:graphicFrameLocks noGrp="1"/>
          </p:cNvGraphicFramePr>
          <p:nvPr>
            <p:extLst>
              <p:ext uri="{D42A27DB-BD31-4B8C-83A1-F6EECF244321}">
                <p14:modId xmlns:p14="http://schemas.microsoft.com/office/powerpoint/2010/main" val="212879178"/>
              </p:ext>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75494"/>
            <a:ext cx="4114800" cy="365125"/>
          </a:xfrm>
        </p:spPr>
        <p:txBody>
          <a:bodyPr/>
          <a:lstStyle/>
          <a:p>
            <a:r>
              <a:rPr lang="cs-CZ" dirty="0"/>
              <a:t>ÚŘEDNÍ DOK. </a:t>
            </a:r>
          </a:p>
        </p:txBody>
      </p:sp>
      <p:sp>
        <p:nvSpPr>
          <p:cNvPr id="8" name="Slide Number Placeholder 7"/>
          <p:cNvSpPr>
            <a:spLocks noGrp="1"/>
          </p:cNvSpPr>
          <p:nvPr>
            <p:ph type="sldNum" sz="quarter" idx="12"/>
          </p:nvPr>
        </p:nvSpPr>
        <p:spPr/>
        <p:txBody>
          <a:bodyPr/>
          <a:lstStyle/>
          <a:p>
            <a:fld id="{4D5B3F61-8D40-454B-BE98-BE96F2E76035}" type="slidenum">
              <a:rPr lang="cs-CZ" smtClean="0"/>
              <a:pPr/>
              <a:t>75</a:t>
            </a:fld>
            <a:endParaRPr lang="cs-CZ" dirty="0"/>
          </a:p>
        </p:txBody>
      </p:sp>
    </p:spTree>
    <p:extLst>
      <p:ext uri="{BB962C8B-B14F-4D97-AF65-F5344CB8AC3E}">
        <p14:creationId xmlns:p14="http://schemas.microsoft.com/office/powerpoint/2010/main" val="1228289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48622584"/>
              </p:ext>
            </p:extLst>
          </p:nvPr>
        </p:nvGraphicFramePr>
        <p:xfrm>
          <a:off x="81152" y="556105"/>
          <a:ext cx="11776364" cy="6270658"/>
        </p:xfrm>
        <a:graphic>
          <a:graphicData uri="http://schemas.openxmlformats.org/drawingml/2006/table">
            <a:tbl>
              <a:tblPr firstRow="1" bandRow="1">
                <a:tableStyleId>{5C22544A-7EE6-4342-B048-85BDC9FD1C3A}</a:tableStyleId>
              </a:tblPr>
              <a:tblGrid>
                <a:gridCol w="1367121">
                  <a:extLst>
                    <a:ext uri="{9D8B030D-6E8A-4147-A177-3AD203B41FA5}">
                      <a16:colId xmlns="" xmlns:a16="http://schemas.microsoft.com/office/drawing/2014/main" val="20000"/>
                    </a:ext>
                  </a:extLst>
                </a:gridCol>
                <a:gridCol w="3152125">
                  <a:extLst>
                    <a:ext uri="{9D8B030D-6E8A-4147-A177-3AD203B41FA5}">
                      <a16:colId xmlns="" xmlns:a16="http://schemas.microsoft.com/office/drawing/2014/main" val="20001"/>
                    </a:ext>
                  </a:extLst>
                </a:gridCol>
                <a:gridCol w="2720482">
                  <a:extLst>
                    <a:ext uri="{9D8B030D-6E8A-4147-A177-3AD203B41FA5}">
                      <a16:colId xmlns="" xmlns:a16="http://schemas.microsoft.com/office/drawing/2014/main" val="20002"/>
                    </a:ext>
                  </a:extLst>
                </a:gridCol>
                <a:gridCol w="2061659">
                  <a:extLst>
                    <a:ext uri="{9D8B030D-6E8A-4147-A177-3AD203B41FA5}">
                      <a16:colId xmlns="" xmlns:a16="http://schemas.microsoft.com/office/drawing/2014/main" val="20003"/>
                    </a:ext>
                  </a:extLst>
                </a:gridCol>
                <a:gridCol w="2474977">
                  <a:extLst>
                    <a:ext uri="{9D8B030D-6E8A-4147-A177-3AD203B41FA5}">
                      <a16:colId xmlns="" xmlns:a16="http://schemas.microsoft.com/office/drawing/2014/main"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3182493">
                <a:tc>
                  <a:txBody>
                    <a:bodyPr/>
                    <a:lstStyle/>
                    <a:p>
                      <a:endParaRPr lang="en-GB" sz="1100" b="0" dirty="0">
                        <a:solidFill>
                          <a:srgbClr val="FF0000"/>
                        </a:solidFill>
                      </a:endParaRPr>
                    </a:p>
                    <a:p>
                      <a:pPr algn="just"/>
                      <a:r>
                        <a:rPr lang="cs-CZ" sz="1200" b="1" noProof="0" dirty="0">
                          <a:solidFill>
                            <a:schemeClr val="tx1"/>
                          </a:solidFill>
                        </a:rPr>
                        <a:t>Cestující </a:t>
                      </a:r>
                    </a:p>
                    <a:p>
                      <a:pPr algn="just"/>
                      <a:r>
                        <a:rPr lang="cs-CZ" sz="1050" b="0" noProof="0" dirty="0">
                          <a:solidFill>
                            <a:schemeClr val="tx1"/>
                          </a:solidFill>
                        </a:rPr>
                        <a:t>(s komerčním zbožím v zavazadlech nebo malých motorových vozidlech</a:t>
                      </a:r>
                      <a:r>
                        <a:rPr lang="cs-CZ" sz="1050" noProof="0" dirty="0">
                          <a:solidFill>
                            <a:schemeClr val="tx1"/>
                          </a:solidFill>
                        </a:rPr>
                        <a:t>)</a:t>
                      </a:r>
                      <a:r>
                        <a:rPr lang="cs-CZ" sz="1050" b="0" noProof="0" dirty="0">
                          <a:solidFill>
                            <a:schemeClr val="tx1"/>
                          </a:solidFill>
                        </a:rPr>
                        <a:t> </a:t>
                      </a:r>
                    </a:p>
                    <a:p>
                      <a:r>
                        <a:rPr lang="cs-CZ" sz="1050" b="1" noProof="0" dirty="0">
                          <a:solidFill>
                            <a:schemeClr val="tx1"/>
                          </a:solidFill>
                        </a:rPr>
                        <a:t>Pod </a:t>
                      </a:r>
                      <a:r>
                        <a:rPr lang="cs-CZ" sz="1050" b="0" noProof="0" dirty="0">
                          <a:solidFill>
                            <a:schemeClr val="tx1"/>
                          </a:solidFill>
                        </a:rPr>
                        <a:t>limitem prohlášení ve výši 900 GBP</a:t>
                      </a:r>
                      <a:r>
                        <a:rPr lang="en-GB" sz="1050" b="0" dirty="0">
                          <a:solidFill>
                            <a:schemeClr val="tx1"/>
                          </a:solidFill>
                        </a:rPr>
                        <a:t>.</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544418">
                <a:tc>
                  <a:txBody>
                    <a:bodyPr/>
                    <a:lstStyle/>
                    <a:p>
                      <a:r>
                        <a:rPr lang="cs-CZ" altLang="en-GB" sz="1100" b="1" noProof="0" dirty="0"/>
                        <a:t>VLÁDA (HMG)</a:t>
                      </a:r>
                      <a:endParaRPr lang="en-GB" sz="1100" b="1" dirty="0">
                        <a:solidFill>
                          <a:schemeClr val="tx1"/>
                        </a:solidFill>
                      </a:endParaRP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641758" y="1527529"/>
            <a:ext cx="2840030" cy="12731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1.</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které splňuje definici zboží v zavazadlech (MiB). </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Eurotunelem.</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jde na službu úřadu HMRC na Gov.uk až 5 pracovních dní před příjezdem, aby podal prohlášení MIB.</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zadá požadované údaje.</a:t>
            </a:r>
          </a:p>
        </p:txBody>
      </p:sp>
      <p:sp>
        <p:nvSpPr>
          <p:cNvPr id="11" name="Rectangle 10"/>
          <p:cNvSpPr/>
          <p:nvPr/>
        </p:nvSpPr>
        <p:spPr>
          <a:xfrm>
            <a:off x="1619145" y="4514708"/>
            <a:ext cx="2831934" cy="71043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2.</a:t>
            </a:r>
          </a:p>
          <a:p>
            <a:r>
              <a:rPr lang="cs-CZ" sz="800" b="1" dirty="0">
                <a:solidFill>
                  <a:schemeClr val="tx1"/>
                </a:solidFill>
                <a:cs typeface="Arial" panose="020B0604020202020204" pitchFamily="34" charset="0"/>
              </a:rPr>
              <a:t>Cestující / Agent obdrží oznámení o prohlášení a oznámení o platbě. Tato oznámení mohou být stažena / uložena jako snímek obrazovky jako doklad v případě vyžádání úředníkem vlády a uložena v osobní evidenci.</a:t>
            </a:r>
          </a:p>
        </p:txBody>
      </p:sp>
      <p:sp>
        <p:nvSpPr>
          <p:cNvPr id="56" name="Rectangle 55"/>
          <p:cNvSpPr/>
          <p:nvPr/>
        </p:nvSpPr>
        <p:spPr>
          <a:xfrm>
            <a:off x="5135645" y="1863134"/>
            <a:ext cx="2237974"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3.</a:t>
            </a:r>
          </a:p>
          <a:p>
            <a:r>
              <a:rPr lang="cs-CZ" sz="800" b="1" dirty="0">
                <a:solidFill>
                  <a:schemeClr val="tx1"/>
                </a:solidFill>
                <a:cs typeface="Arial" panose="020B0604020202020204" pitchFamily="34" charset="0"/>
              </a:rPr>
              <a:t>Cestující překročí hran. </a:t>
            </a:r>
          </a:p>
        </p:txBody>
      </p:sp>
      <p:cxnSp>
        <p:nvCxnSpPr>
          <p:cNvPr id="58" name="Straight Arrow Connector 57"/>
          <p:cNvCxnSpPr>
            <a:stCxn id="9" idx="3"/>
            <a:endCxn id="56" idx="1"/>
          </p:cNvCxnSpPr>
          <p:nvPr/>
        </p:nvCxnSpPr>
        <p:spPr>
          <a:xfrm flipV="1">
            <a:off x="4481788" y="2161105"/>
            <a:ext cx="653857" cy="29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40692" y="4372665"/>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4.</a:t>
            </a:r>
          </a:p>
          <a:p>
            <a:r>
              <a:rPr lang="cs-CZ" sz="800" b="1" dirty="0">
                <a:solidFill>
                  <a:schemeClr val="tx1"/>
                </a:solidFill>
                <a:cs typeface="Arial" panose="020B0604020202020204" pitchFamily="34" charset="0"/>
              </a:rPr>
              <a:t>V případě zastavení celní stráží cestující předloží doklad o svém prohlášení pomocí staženého souboru / snímku obrazovky jako důkazu.</a:t>
            </a:r>
          </a:p>
        </p:txBody>
      </p:sp>
      <p:sp>
        <p:nvSpPr>
          <p:cNvPr id="5" name="Right Arrow 4"/>
          <p:cNvSpPr/>
          <p:nvPr/>
        </p:nvSpPr>
        <p:spPr>
          <a:xfrm>
            <a:off x="1498338" y="615012"/>
            <a:ext cx="2863521"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9611344" y="604121"/>
            <a:ext cx="224617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7373619" y="604121"/>
            <a:ext cx="180254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prstClr val="black"/>
                </a:solidFill>
              </a:rPr>
              <a:t>Terminál Eurotunelu v EU</a:t>
            </a:r>
          </a:p>
        </p:txBody>
      </p:sp>
      <p:cxnSp>
        <p:nvCxnSpPr>
          <p:cNvPr id="47" name="Straight Arrow Connector 46"/>
          <p:cNvCxnSpPr>
            <a:stCxn id="9" idx="2"/>
          </p:cNvCxnSpPr>
          <p:nvPr/>
        </p:nvCxnSpPr>
        <p:spPr>
          <a:xfrm>
            <a:off x="3061773" y="2800631"/>
            <a:ext cx="7926" cy="16837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83175" y="5732359"/>
            <a:ext cx="5854849" cy="954107"/>
          </a:xfrm>
          <a:prstGeom prst="rect">
            <a:avLst/>
          </a:prstGeom>
          <a:noFill/>
          <a:ln>
            <a:solidFill>
              <a:schemeClr val="tx1"/>
            </a:solidFill>
          </a:ln>
        </p:spPr>
        <p:txBody>
          <a:bodyPr wrap="square" rtlCol="0">
            <a:spAutoFit/>
          </a:bodyPr>
          <a:lstStyle/>
          <a:p>
            <a:r>
              <a:rPr lang="cs-CZ" sz="800" b="1" dirty="0">
                <a:cs typeface="Arial" panose="020B0604020202020204" pitchFamily="34" charset="0"/>
              </a:rPr>
              <a:t>Poznámky: </a:t>
            </a:r>
          </a:p>
          <a:p>
            <a:pPr marL="171450" indent="-171450">
              <a:buFont typeface="Arial" panose="020B0604020202020204" pitchFamily="34" charset="0"/>
              <a:buChar char="•"/>
            </a:pPr>
            <a:r>
              <a:rPr lang="cs-CZ" sz="800" b="1" dirty="0">
                <a:cs typeface="Arial" panose="020B0604020202020204" pitchFamily="34" charset="0"/>
              </a:rPr>
              <a:t>Licencované zboží, zboží s omezením, zboží vážící více než 1000 kg nebo jakékoli zboží podléhající spotřební dani není pro tuto cestu způsobilé a je nutné použít postup pro zboží v hodnotě &gt;900 </a:t>
            </a:r>
            <a:r>
              <a:rPr lang="cs-CZ" sz="800" b="1" dirty="0" smtClean="0">
                <a:cs typeface="Arial" panose="020B0604020202020204" pitchFamily="34" charset="0"/>
              </a:rPr>
              <a:t>GBP.</a:t>
            </a:r>
            <a:endParaRPr lang="cs-CZ" sz="800" b="1" dirty="0">
              <a:cs typeface="Arial" panose="020B0604020202020204" pitchFamily="34" charset="0"/>
            </a:endParaRPr>
          </a:p>
          <a:p>
            <a:pPr marL="171450" indent="-171450">
              <a:buFont typeface="Arial" panose="020B0604020202020204" pitchFamily="34" charset="0"/>
              <a:buChar char="•"/>
            </a:pPr>
            <a:r>
              <a:rPr lang="cs-CZ" sz="800" b="1" dirty="0">
                <a:cs typeface="Arial" panose="020B0604020202020204" pitchFamily="34" charset="0"/>
              </a:rPr>
              <a:t>Vzhledem k omezené infrastruktuře v místě RoRo by měla být prohlášení MiB podána před příjezdem do britského výstupního místa </a:t>
            </a:r>
            <a:r>
              <a:rPr lang="cs-CZ" sz="800" b="1" dirty="0" smtClean="0">
                <a:cs typeface="Arial" panose="020B0604020202020204" pitchFamily="34" charset="0"/>
              </a:rPr>
              <a:t>RoRo.</a:t>
            </a:r>
            <a:endParaRPr lang="cs-CZ" sz="800" b="1" dirty="0">
              <a:cs typeface="Arial" panose="020B0604020202020204" pitchFamily="34" charset="0"/>
            </a:endParaRPr>
          </a:p>
          <a:p>
            <a:pPr marL="171450" indent="-171450">
              <a:buFont typeface="Arial" panose="020B0604020202020204" pitchFamily="34" charset="0"/>
              <a:buChar char="•"/>
            </a:pPr>
            <a:r>
              <a:rPr lang="cs-CZ" sz="800" b="1" dirty="0">
                <a:cs typeface="Arial" panose="020B0604020202020204" pitchFamily="34" charset="0"/>
              </a:rPr>
              <a:t>Pokud vyvážíte zboží, na které se vztahuje režim s podmíněným osvobozením od spotřební daně, přečtěte si prosím upozornění a pokyny pro spotřební daně.</a:t>
            </a:r>
          </a:p>
        </p:txBody>
      </p:sp>
      <p:sp>
        <p:nvSpPr>
          <p:cNvPr id="25" name="Title 1"/>
          <p:cNvSpPr>
            <a:spLocks noGrp="1"/>
          </p:cNvSpPr>
          <p:nvPr>
            <p:ph type="title"/>
          </p:nvPr>
        </p:nvSpPr>
        <p:spPr>
          <a:xfrm>
            <a:off x="1113183" y="177845"/>
            <a:ext cx="11021277" cy="395901"/>
          </a:xfrm>
        </p:spPr>
        <p:txBody>
          <a:bodyPr numCol="1">
            <a:noAutofit/>
          </a:bodyPr>
          <a:lstStyle/>
          <a:p>
            <a:r>
              <a:rPr lang="cs-CZ" altLang="en-GB" sz="1400" b="1" dirty="0">
                <a:latin typeface="+mn-lt"/>
              </a:rPr>
              <a:t>1. den v případě scénáře bez dohody – zboží v zavazadlech – vývoz pod limitem prohlášení ve výši 900 GBP – z Folkestonu do Coquelles   HMG </a:t>
            </a:r>
            <a:r>
              <a:rPr lang="cs-CZ" altLang="en-GB" sz="1400" b="1" dirty="0"/>
              <a:t>vfinal</a:t>
            </a:r>
            <a:r>
              <a:rPr lang="cs-CZ" altLang="en-GB" sz="1400" b="1" dirty="0">
                <a:latin typeface="+mn-lt"/>
              </a:rPr>
              <a:t/>
            </a:r>
            <a:br>
              <a:rPr lang="cs-CZ" altLang="en-GB" sz="1400" b="1" dirty="0">
                <a:latin typeface="+mn-lt"/>
              </a:rPr>
            </a:br>
            <a:endParaRPr lang="cs-CZ" altLang="en-GB" sz="1400" b="1" dirty="0">
              <a:latin typeface="+mn-lt"/>
            </a:endParaRPr>
          </a:p>
        </p:txBody>
      </p:sp>
      <p:sp>
        <p:nvSpPr>
          <p:cNvPr id="7" name="TextBox 6"/>
          <p:cNvSpPr txBox="1"/>
          <p:nvPr/>
        </p:nvSpPr>
        <p:spPr>
          <a:xfrm>
            <a:off x="57540" y="125620"/>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Vývoz</a:t>
            </a:r>
          </a:p>
        </p:txBody>
      </p:sp>
      <p:sp>
        <p:nvSpPr>
          <p:cNvPr id="19" name="Rectangle 18"/>
          <p:cNvSpPr/>
          <p:nvPr/>
        </p:nvSpPr>
        <p:spPr>
          <a:xfrm>
            <a:off x="4685181" y="3234226"/>
            <a:ext cx="1845757" cy="95062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800" b="1" dirty="0">
                <a:solidFill>
                  <a:schemeClr val="tx1"/>
                </a:solidFill>
                <a:cs typeface="Arial" panose="020B0604020202020204" pitchFamily="34" charset="0"/>
              </a:rPr>
              <a:t>Zákonným požadavkem je, aby platba a prohlášení byly provedeny před odchodem zboží z Britského terminálu eurotunelu.</a:t>
            </a:r>
          </a:p>
        </p:txBody>
      </p:sp>
      <p:pic>
        <p:nvPicPr>
          <p:cNvPr id="20" name="Picture 19"/>
          <p:cNvPicPr>
            <a:picLocks noChangeAspect="1"/>
          </p:cNvPicPr>
          <p:nvPr/>
        </p:nvPicPr>
        <p:blipFill>
          <a:blip r:embed="rId3"/>
          <a:stretch>
            <a:fillRect/>
          </a:stretch>
        </p:blipFill>
        <p:spPr>
          <a:xfrm>
            <a:off x="158191" y="2760901"/>
            <a:ext cx="1125136" cy="1074978"/>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011629"/>
            <a:ext cx="1110632" cy="1252934"/>
          </a:xfrm>
          <a:prstGeom prst="rect">
            <a:avLst/>
          </a:prstGeom>
          <a:solidFill>
            <a:schemeClr val="accent6">
              <a:lumMod val="60000"/>
              <a:lumOff val="40000"/>
            </a:schemeClr>
          </a:solidFill>
        </p:spPr>
      </p:pic>
      <p:cxnSp>
        <p:nvCxnSpPr>
          <p:cNvPr id="27" name="Straight Arrow Connector 26"/>
          <p:cNvCxnSpPr/>
          <p:nvPr/>
        </p:nvCxnSpPr>
        <p:spPr>
          <a:xfrm flipV="1">
            <a:off x="3522425" y="2830462"/>
            <a:ext cx="19877" cy="166456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ight Arrow 28"/>
          <p:cNvSpPr/>
          <p:nvPr/>
        </p:nvSpPr>
        <p:spPr>
          <a:xfrm>
            <a:off x="4691626" y="604120"/>
            <a:ext cx="190795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schemeClr val="tx1"/>
                </a:solidFill>
              </a:rPr>
              <a:t>Britský terminál Eurotunelu</a:t>
            </a:r>
          </a:p>
        </p:txBody>
      </p:sp>
      <p:graphicFrame>
        <p:nvGraphicFramePr>
          <p:cNvPr id="31" name="Table 30"/>
          <p:cNvGraphicFramePr>
            <a:graphicFrameLocks noGrp="1"/>
          </p:cNvGraphicFramePr>
          <p:nvPr>
            <p:extLst>
              <p:ext uri="{D42A27DB-BD31-4B8C-83A1-F6EECF244321}">
                <p14:modId xmlns:p14="http://schemas.microsoft.com/office/powerpoint/2010/main" val="2914670009"/>
              </p:ext>
            </p:extLst>
          </p:nvPr>
        </p:nvGraphicFramePr>
        <p:xfrm>
          <a:off x="1772897" y="5456970"/>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32" name="Straight Arrow Connector 31"/>
          <p:cNvCxnSpPr/>
          <p:nvPr/>
        </p:nvCxnSpPr>
        <p:spPr>
          <a:xfrm flipV="1">
            <a:off x="1809987" y="607845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825632" y="651842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194197" y="2470192"/>
            <a:ext cx="13092" cy="189135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30496" y="2459076"/>
            <a:ext cx="5270" cy="1913643"/>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85384" y="6363365"/>
            <a:ext cx="4114800" cy="365125"/>
          </a:xfrm>
        </p:spPr>
        <p:txBody>
          <a:bodyPr/>
          <a:lstStyle/>
          <a:p>
            <a:r>
              <a:rPr lang="cs-CZ" dirty="0"/>
              <a:t>ÚŘEDNÍ DOK. </a:t>
            </a:r>
          </a:p>
        </p:txBody>
      </p:sp>
      <p:sp>
        <p:nvSpPr>
          <p:cNvPr id="8" name="Slide Number Placeholder 7"/>
          <p:cNvSpPr>
            <a:spLocks noGrp="1"/>
          </p:cNvSpPr>
          <p:nvPr>
            <p:ph type="sldNum" sz="quarter" idx="12"/>
          </p:nvPr>
        </p:nvSpPr>
        <p:spPr/>
        <p:txBody>
          <a:bodyPr/>
          <a:lstStyle/>
          <a:p>
            <a:fld id="{4D5B3F61-8D40-454B-BE98-BE96F2E76035}" type="slidenum">
              <a:rPr lang="cs-CZ" smtClean="0"/>
              <a:t>76</a:t>
            </a:fld>
            <a:endParaRPr lang="cs-CZ" dirty="0"/>
          </a:p>
        </p:txBody>
      </p:sp>
    </p:spTree>
    <p:extLst>
      <p:ext uri="{BB962C8B-B14F-4D97-AF65-F5344CB8AC3E}">
        <p14:creationId xmlns:p14="http://schemas.microsoft.com/office/powerpoint/2010/main" val="2086802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839560"/>
              </p:ext>
            </p:extLst>
          </p:nvPr>
        </p:nvGraphicFramePr>
        <p:xfrm>
          <a:off x="81152" y="556105"/>
          <a:ext cx="11776365" cy="6215408"/>
        </p:xfrm>
        <a:graphic>
          <a:graphicData uri="http://schemas.openxmlformats.org/drawingml/2006/table">
            <a:tbl>
              <a:tblPr firstRow="1" bandRow="1">
                <a:tableStyleId>{5C22544A-7EE6-4342-B048-85BDC9FD1C3A}</a:tableStyleId>
              </a:tblPr>
              <a:tblGrid>
                <a:gridCol w="1297894">
                  <a:extLst>
                    <a:ext uri="{9D8B030D-6E8A-4147-A177-3AD203B41FA5}">
                      <a16:colId xmlns="" xmlns:a16="http://schemas.microsoft.com/office/drawing/2014/main" val="20000"/>
                    </a:ext>
                  </a:extLst>
                </a:gridCol>
                <a:gridCol w="4279392">
                  <a:extLst>
                    <a:ext uri="{9D8B030D-6E8A-4147-A177-3AD203B41FA5}">
                      <a16:colId xmlns="" xmlns:a16="http://schemas.microsoft.com/office/drawing/2014/main" val="20001"/>
                    </a:ext>
                  </a:extLst>
                </a:gridCol>
                <a:gridCol w="2185214">
                  <a:extLst>
                    <a:ext uri="{9D8B030D-6E8A-4147-A177-3AD203B41FA5}">
                      <a16:colId xmlns="" xmlns:a16="http://schemas.microsoft.com/office/drawing/2014/main" val="20002"/>
                    </a:ext>
                  </a:extLst>
                </a:gridCol>
                <a:gridCol w="4013865">
                  <a:extLst>
                    <a:ext uri="{9D8B030D-6E8A-4147-A177-3AD203B41FA5}">
                      <a16:colId xmlns="" xmlns:a16="http://schemas.microsoft.com/office/drawing/2014/main" val="20003"/>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3652">
                <a:tc>
                  <a:txBody>
                    <a:bodyPr/>
                    <a:lstStyle/>
                    <a:p>
                      <a:endParaRPr lang="en-GB" sz="1100" b="1" dirty="0">
                        <a:solidFill>
                          <a:srgbClr val="FF0000"/>
                        </a:solidFill>
                      </a:endParaRPr>
                    </a:p>
                    <a:p>
                      <a:endParaRPr lang="en-GB" sz="1100" b="1" dirty="0">
                        <a:solidFill>
                          <a:srgbClr val="FF0000"/>
                        </a:solidFill>
                      </a:endParaRPr>
                    </a:p>
                    <a:p>
                      <a:pPr algn="just"/>
                      <a:r>
                        <a:rPr lang="cs-CZ" sz="1400" b="1" noProof="0" dirty="0">
                          <a:solidFill>
                            <a:schemeClr val="tx1"/>
                          </a:solidFill>
                        </a:rPr>
                        <a:t>Cestující </a:t>
                      </a:r>
                    </a:p>
                    <a:p>
                      <a:pPr algn="just"/>
                      <a:r>
                        <a:rPr lang="cs-CZ" sz="1100" b="0" noProof="0" dirty="0">
                          <a:solidFill>
                            <a:schemeClr val="tx1"/>
                          </a:solidFill>
                        </a:rPr>
                        <a:t>(s komerčním zbožím v zavazadlech nebo malých motorových vozidlech)</a:t>
                      </a:r>
                    </a:p>
                    <a:p>
                      <a:pPr algn="just"/>
                      <a:r>
                        <a:rPr lang="cs-CZ" sz="1400" b="1" noProof="0" dirty="0">
                          <a:solidFill>
                            <a:schemeClr val="tx1"/>
                          </a:solidFill>
                        </a:rPr>
                        <a:t>Nad </a:t>
                      </a:r>
                      <a:r>
                        <a:rPr lang="cs-CZ" sz="1100" b="0" noProof="0" dirty="0">
                          <a:solidFill>
                            <a:schemeClr val="tx1"/>
                          </a:solidFill>
                        </a:rPr>
                        <a:t>limitem prohlášení ve výši 900 GBP</a:t>
                      </a:r>
                      <a:endParaRPr lang="cs-CZ" sz="1400" b="0" noProof="0" dirty="0">
                        <a:solidFill>
                          <a:schemeClr val="tx1"/>
                        </a:solidFill>
                      </a:endParaRPr>
                    </a:p>
                    <a:p>
                      <a:r>
                        <a:rPr lang="en-GB" sz="1100" b="0" dirty="0">
                          <a:solidFill>
                            <a:schemeClr val="tx1"/>
                          </a:solidFill>
                        </a:rPr>
                        <a:t>(</a:t>
                      </a:r>
                      <a:r>
                        <a:rPr lang="cs-CZ" sz="1100" b="0" dirty="0">
                          <a:solidFill>
                            <a:schemeClr val="tx1"/>
                          </a:solidFill>
                        </a:rPr>
                        <a:t>využívající přístav </a:t>
                      </a:r>
                      <a:r>
                        <a:rPr lang="en-GB" sz="1100" b="0" dirty="0">
                          <a:solidFill>
                            <a:schemeClr val="tx1"/>
                          </a:solidFill>
                        </a:rPr>
                        <a:t>RoRo</a:t>
                      </a:r>
                      <a:r>
                        <a:rPr lang="en-GB" sz="1100" b="0" baseline="0" dirty="0">
                          <a:solidFill>
                            <a:schemeClr val="tx1"/>
                          </a:solidFill>
                        </a:rPr>
                        <a:t>)</a:t>
                      </a:r>
                      <a:r>
                        <a:rPr lang="en-GB" sz="1100" b="0" dirty="0">
                          <a:solidFill>
                            <a:schemeClr val="tx1"/>
                          </a:solidFill>
                        </a:rPr>
                        <a:t>.</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1" noProof="0" dirty="0"/>
                        <a:t>VLÁDA (HMG)</a:t>
                      </a:r>
                      <a:endParaRPr lang="en-GB" sz="1100" b="1" dirty="0">
                        <a:solidFill>
                          <a:schemeClr val="tx1"/>
                        </a:solidFill>
                      </a:endParaRP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5" name="Right Arrow 4"/>
          <p:cNvSpPr/>
          <p:nvPr/>
        </p:nvSpPr>
        <p:spPr>
          <a:xfrm>
            <a:off x="1401786" y="555742"/>
            <a:ext cx="4262744" cy="553803"/>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7855527" y="555744"/>
            <a:ext cx="4001990" cy="67646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5664530" y="570720"/>
            <a:ext cx="2190997" cy="661490"/>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Britský terminál </a:t>
            </a:r>
            <a:r>
              <a:rPr lang="cs-CZ" sz="1200" b="1" dirty="0">
                <a:solidFill>
                  <a:prstClr val="black"/>
                </a:solidFill>
              </a:rPr>
              <a:t>/ přístav odjezdu</a:t>
            </a:r>
          </a:p>
        </p:txBody>
      </p:sp>
      <p:sp>
        <p:nvSpPr>
          <p:cNvPr id="2" name="TextBox 1"/>
          <p:cNvSpPr txBox="1"/>
          <p:nvPr/>
        </p:nvSpPr>
        <p:spPr>
          <a:xfrm>
            <a:off x="4516866" y="5672674"/>
            <a:ext cx="7076416" cy="861774"/>
          </a:xfrm>
          <a:prstGeom prst="rect">
            <a:avLst/>
          </a:prstGeom>
          <a:noFill/>
          <a:ln>
            <a:solidFill>
              <a:schemeClr val="tx1"/>
            </a:solidFill>
          </a:ln>
        </p:spPr>
        <p:txBody>
          <a:bodyPr wrap="square" rtlCol="0">
            <a:spAutoFit/>
          </a:bodyPr>
          <a:lstStyle/>
          <a:p>
            <a:r>
              <a:rPr lang="cs-CZ" sz="1000" b="1" dirty="0">
                <a:cs typeface="Arial" panose="020B0604020202020204" pitchFamily="34" charset="0"/>
              </a:rPr>
              <a:t>Poznámky:</a:t>
            </a:r>
            <a:r>
              <a:rPr lang="cs-CZ" sz="1000" dirty="0">
                <a:cs typeface="Arial" panose="020B0604020202020204" pitchFamily="34" charset="0"/>
              </a:rPr>
              <a:t> </a:t>
            </a:r>
          </a:p>
          <a:p>
            <a:pPr marL="171450" indent="-171450">
              <a:buFont typeface="Arial" panose="020B0604020202020204" pitchFamily="34" charset="0"/>
              <a:buChar char="•"/>
            </a:pPr>
            <a:r>
              <a:rPr lang="cs-CZ" sz="1000" dirty="0">
                <a:cs typeface="Arial" panose="020B0604020202020204" pitchFamily="34" charset="0"/>
              </a:rPr>
              <a:t>Licencované zboží, zboží vážící více než 1000 kg, zboží s omezením nebo jakékoli zboží podléhající spotřební dani musí jít touto cestou. </a:t>
            </a:r>
          </a:p>
          <a:p>
            <a:pPr marL="171450" indent="-171450">
              <a:buFont typeface="Arial" panose="020B0604020202020204" pitchFamily="34" charset="0"/>
              <a:buChar char="•"/>
            </a:pPr>
            <a:r>
              <a:rPr lang="cs-CZ" sz="1000" dirty="0">
                <a:cs typeface="Arial" panose="020B0604020202020204" pitchFamily="34" charset="0"/>
              </a:rPr>
              <a:t>Vzhledem k omezené infrastruktuře v místech RoRo / Eurotunelu by měla být prohlášení MiB podána před příjezdem do britského výstupního místa RoRo</a:t>
            </a:r>
          </a:p>
        </p:txBody>
      </p:sp>
      <p:sp>
        <p:nvSpPr>
          <p:cNvPr id="25" name="Title 1"/>
          <p:cNvSpPr>
            <a:spLocks noGrp="1"/>
          </p:cNvSpPr>
          <p:nvPr>
            <p:ph type="title"/>
          </p:nvPr>
        </p:nvSpPr>
        <p:spPr>
          <a:xfrm>
            <a:off x="1293240" y="81222"/>
            <a:ext cx="10060560" cy="395901"/>
          </a:xfrm>
        </p:spPr>
        <p:txBody>
          <a:bodyPr numCol="1">
            <a:noAutofit/>
          </a:bodyPr>
          <a:lstStyle/>
          <a:p>
            <a:r>
              <a:rPr lang="cs-CZ" altLang="en-GB" sz="1400" b="1" dirty="0">
                <a:latin typeface="+mn-lt"/>
              </a:rPr>
              <a:t>1. den v případě scénáře bez dohody – zboží v zavazadlech – vývoz nad limitem prohlášení ve výši 900 GBP</a:t>
            </a:r>
            <a:r>
              <a:rPr lang="cs-CZ" altLang="en-GB" sz="1400" dirty="0">
                <a:latin typeface="+mn-lt"/>
              </a:rPr>
              <a:t>	           HMG vfinal</a:t>
            </a:r>
          </a:p>
        </p:txBody>
      </p:sp>
      <p:sp>
        <p:nvSpPr>
          <p:cNvPr id="7" name="TextBox 6"/>
          <p:cNvSpPr txBox="1"/>
          <p:nvPr/>
        </p:nvSpPr>
        <p:spPr>
          <a:xfrm>
            <a:off x="35502" y="116504"/>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Vývoz</a:t>
            </a:r>
          </a:p>
        </p:txBody>
      </p:sp>
      <p:sp>
        <p:nvSpPr>
          <p:cNvPr id="27" name="TextBox 26"/>
          <p:cNvSpPr txBox="1"/>
          <p:nvPr/>
        </p:nvSpPr>
        <p:spPr>
          <a:xfrm>
            <a:off x="1700949" y="1605268"/>
            <a:ext cx="8536769" cy="1477328"/>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cs-CZ" sz="1500" b="1" dirty="0">
                <a:cs typeface="Arial" panose="020B0604020202020204" pitchFamily="34" charset="0"/>
              </a:rPr>
              <a:t>Pokud cestující vyváží zboží přes místa uvedená na seznamu systému RoRo nad limitem 900 GBP, které splňují definici zboží v zavazadlech (MiB), musí cestující / agent použít postup pro vývoz přes RoRo (viz snímek 26). </a:t>
            </a:r>
          </a:p>
          <a:p>
            <a:endParaRPr lang="cs-CZ" sz="1500" b="1" dirty="0">
              <a:cs typeface="Arial" panose="020B0604020202020204" pitchFamily="34" charset="0"/>
            </a:endParaRPr>
          </a:p>
          <a:p>
            <a:pPr marL="171450" indent="-171450">
              <a:buFont typeface="Arial" panose="020B0604020202020204" pitchFamily="34" charset="0"/>
              <a:buChar char="•"/>
            </a:pPr>
            <a:r>
              <a:rPr lang="cs-CZ" sz="1500" b="1" dirty="0">
                <a:cs typeface="Arial" panose="020B0604020202020204" pitchFamily="34" charset="0"/>
              </a:rPr>
              <a:t>Podrobný popis postupu a informace jsou uvedeny v pokynech pro vývoz přes systém RoRo od prvního dne</a:t>
            </a:r>
          </a:p>
        </p:txBody>
      </p:sp>
      <p:sp>
        <p:nvSpPr>
          <p:cNvPr id="3" name="Footer Placeholder 2"/>
          <p:cNvSpPr>
            <a:spLocks noGrp="1"/>
          </p:cNvSpPr>
          <p:nvPr>
            <p:ph type="ftr" sz="quarter" idx="11"/>
          </p:nvPr>
        </p:nvSpPr>
        <p:spPr>
          <a:xfrm>
            <a:off x="7855527" y="6368455"/>
            <a:ext cx="4249479" cy="365125"/>
          </a:xfrm>
        </p:spPr>
        <p:txBody>
          <a:bodyPr/>
          <a:lstStyle/>
          <a:p>
            <a:r>
              <a:rPr lang="cs-CZ" dirty="0"/>
              <a:t>ÚŘEDNÍ DOK. </a:t>
            </a:r>
          </a:p>
        </p:txBody>
      </p:sp>
      <p:sp>
        <p:nvSpPr>
          <p:cNvPr id="8" name="Slide Number Placeholder 7"/>
          <p:cNvSpPr>
            <a:spLocks noGrp="1"/>
          </p:cNvSpPr>
          <p:nvPr>
            <p:ph type="sldNum" sz="quarter" idx="12"/>
          </p:nvPr>
        </p:nvSpPr>
        <p:spPr/>
        <p:txBody>
          <a:bodyPr/>
          <a:lstStyle/>
          <a:p>
            <a:fld id="{4D5B3F61-8D40-454B-BE98-BE96F2E76035}" type="slidenum">
              <a:rPr lang="cs-CZ" smtClean="0"/>
              <a:pPr/>
              <a:t>77</a:t>
            </a:fld>
            <a:endParaRPr lang="cs-CZ"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19" y="4925732"/>
            <a:ext cx="849020" cy="840717"/>
          </a:xfrm>
          <a:prstGeom prst="rect">
            <a:avLst/>
          </a:prstGeom>
          <a:solidFill>
            <a:schemeClr val="accent6">
              <a:lumMod val="60000"/>
              <a:lumOff val="40000"/>
            </a:schemeClr>
          </a:solidFill>
        </p:spPr>
      </p:pic>
    </p:spTree>
    <p:extLst>
      <p:ext uri="{BB962C8B-B14F-4D97-AF65-F5344CB8AC3E}">
        <p14:creationId xmlns:p14="http://schemas.microsoft.com/office/powerpoint/2010/main" val="2842656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a:t>
            </a:r>
            <a:r>
              <a:rPr lang="cs-CZ" sz="1200" b="1" dirty="0" smtClean="0">
                <a:solidFill>
                  <a:prstClr val="black"/>
                </a:solidFill>
              </a:rPr>
              <a:t>vývozu</a:t>
            </a:r>
            <a:endParaRPr lang="cs-CZ" sz="1200" b="1" dirty="0">
              <a:solidFill>
                <a:prstClr val="black"/>
              </a:solidFill>
            </a:endParaRPr>
          </a:p>
          <a:p>
            <a:pPr defTabSz="914156"/>
            <a:r>
              <a:rPr lang="cs-CZ" b="1" dirty="0">
                <a:solidFill>
                  <a:prstClr val="black"/>
                </a:solidFill>
              </a:rPr>
              <a:t>Zboží v zavazadlech (MiB) – </a:t>
            </a:r>
            <a:r>
              <a:rPr lang="cs-CZ" b="1" dirty="0">
                <a:solidFill>
                  <a:schemeClr val="tx1"/>
                </a:solidFill>
              </a:rPr>
              <a:t>Cestující podá prohlášení MiB pro vývoz zboží</a:t>
            </a:r>
            <a:endParaRPr lang="cs-CZ" b="1" dirty="0">
              <a:solidFill>
                <a:srgbClr val="FF0000"/>
              </a:solidFill>
            </a:endParaRPr>
          </a:p>
        </p:txBody>
      </p:sp>
      <p:sp>
        <p:nvSpPr>
          <p:cNvPr id="28" name="Rectangle 27"/>
          <p:cNvSpPr/>
          <p:nvPr/>
        </p:nvSpPr>
        <p:spPr>
          <a:xfrm>
            <a:off x="106610" y="3267554"/>
            <a:ext cx="11892615" cy="256890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 BY MĚLO BÝT PODÁNO VÝVOZNÍ CELNÍ PROHLÁŠENÍ PŘEDEM PRO ZBOŽÍ </a:t>
            </a:r>
            <a:r>
              <a:rPr lang="cs-CZ" sz="1050" b="1" dirty="0">
                <a:solidFill>
                  <a:schemeClr val="tx1"/>
                </a:solidFill>
              </a:rPr>
              <a:t>V ZAVAZADLECH (MiB)?</a:t>
            </a:r>
          </a:p>
          <a:p>
            <a:pPr defTabSz="914156"/>
            <a:endParaRPr lang="cs-CZ" sz="1050" b="1" dirty="0">
              <a:solidFill>
                <a:schemeClr val="tx1"/>
              </a:solidFill>
            </a:endParaRPr>
          </a:p>
          <a:p>
            <a:pPr defTabSz="914156"/>
            <a:r>
              <a:rPr lang="cs-CZ" sz="1050" b="1" dirty="0">
                <a:solidFill>
                  <a:schemeClr val="tx1"/>
                </a:solidFill>
              </a:rPr>
              <a:t>V případě zboží pod limitem 900 GBP</a:t>
            </a:r>
            <a:r>
              <a:rPr lang="cs-CZ" sz="1050" b="1" dirty="0">
                <a:solidFill>
                  <a:schemeClr val="tx1"/>
                </a:solidFill>
                <a:cs typeface="Arial" panose="020B0604020202020204" pitchFamily="34" charset="0"/>
              </a:rPr>
              <a:t>.</a:t>
            </a:r>
          </a:p>
          <a:p>
            <a:pPr marL="171450" indent="-171450" algn="just" defTabSz="914156">
              <a:buFont typeface="Arial" panose="020B0604020202020204" pitchFamily="34" charset="0"/>
              <a:buChar char="•"/>
            </a:pPr>
            <a:r>
              <a:rPr lang="cs-CZ" sz="1050" dirty="0">
                <a:solidFill>
                  <a:schemeClr val="tx1"/>
                </a:solidFill>
              </a:rPr>
              <a:t>Cestující podají jednoduché prohlášení úřadu HMRC pomocí online služby. </a:t>
            </a:r>
            <a:r>
              <a:rPr lang="pt-BR" sz="1050" dirty="0">
                <a:solidFill>
                  <a:schemeClr val="tx1"/>
                </a:solidFill>
              </a:rPr>
              <a:t>To se provede vyplněním online formuláře dostupného na </a:t>
            </a:r>
            <a:r>
              <a:rPr lang="cs-CZ" sz="1050" dirty="0">
                <a:solidFill>
                  <a:schemeClr val="tx1"/>
                </a:solidFill>
              </a:rPr>
              <a:t>stránkách gov.uK, a to </a:t>
            </a:r>
            <a:r>
              <a:rPr lang="cs-CZ" sz="1050" dirty="0">
                <a:solidFill>
                  <a:schemeClr val="tx1"/>
                </a:solidFill>
                <a:cs typeface="Arial" panose="020B0604020202020204" pitchFamily="34" charset="0"/>
              </a:rPr>
              <a:t>do pěti pracovních dnů před </a:t>
            </a:r>
            <a:r>
              <a:rPr lang="cs-CZ" sz="1050" dirty="0">
                <a:solidFill>
                  <a:schemeClr val="tx1"/>
                </a:solidFill>
              </a:rPr>
              <a:t>opuštěním </a:t>
            </a:r>
            <a:r>
              <a:rPr lang="cs-CZ" sz="1050" dirty="0">
                <a:solidFill>
                  <a:schemeClr val="tx1"/>
                </a:solidFill>
                <a:cs typeface="Arial" panose="020B0604020202020204" pitchFamily="34" charset="0"/>
              </a:rPr>
              <a:t>Spojeného království </a:t>
            </a:r>
            <a:r>
              <a:rPr lang="cs-CZ" sz="1050" dirty="0">
                <a:solidFill>
                  <a:schemeClr val="tx1"/>
                </a:solidFill>
              </a:rPr>
              <a:t>.</a:t>
            </a:r>
          </a:p>
          <a:p>
            <a:pPr defTabSz="914156"/>
            <a:endParaRPr lang="cs-CZ" sz="1050" b="1" dirty="0">
              <a:solidFill>
                <a:schemeClr val="tx1"/>
              </a:solidFill>
            </a:endParaRPr>
          </a:p>
          <a:p>
            <a:pPr defTabSz="914156"/>
            <a:r>
              <a:rPr lang="cs-CZ" sz="1050" b="1" dirty="0">
                <a:solidFill>
                  <a:schemeClr val="tx1"/>
                </a:solidFill>
              </a:rPr>
              <a:t>V případě zboží nad limitem 900 GBP</a:t>
            </a:r>
            <a:r>
              <a:rPr lang="cs-CZ" sz="1050" b="1" dirty="0">
                <a:solidFill>
                  <a:schemeClr val="tx1"/>
                </a:solidFill>
                <a:cs typeface="Arial" panose="020B0604020202020204" pitchFamily="34" charset="0"/>
              </a:rPr>
              <a:t>.</a:t>
            </a:r>
          </a:p>
          <a:p>
            <a:pPr marL="171450" indent="-171450">
              <a:buFont typeface="Arial" panose="020B0604020202020204" pitchFamily="34" charset="0"/>
              <a:buChar char="•"/>
            </a:pPr>
            <a:r>
              <a:rPr lang="cs-CZ" sz="1050" dirty="0">
                <a:solidFill>
                  <a:schemeClr val="tx1"/>
                </a:solidFill>
                <a:cs typeface="Arial" panose="020B0604020202020204" pitchFamily="34" charset="0"/>
              </a:rPr>
              <a:t>Cestující, který vyváží zboží pod limitem 900 GBP, které splňuje definici </a:t>
            </a:r>
            <a:r>
              <a:rPr lang="cs-CZ" sz="1050" dirty="0" smtClean="0">
                <a:solidFill>
                  <a:schemeClr val="tx1"/>
                </a:solidFill>
                <a:cs typeface="Arial" panose="020B0604020202020204" pitchFamily="34" charset="0"/>
              </a:rPr>
              <a:t>zboží </a:t>
            </a:r>
            <a:r>
              <a:rPr lang="cs-CZ" sz="1050" dirty="0">
                <a:solidFill>
                  <a:schemeClr val="tx1"/>
                </a:solidFill>
                <a:cs typeface="Arial" panose="020B0604020202020204" pitchFamily="34" charset="0"/>
              </a:rPr>
              <a:t>v zavazadlech (MiB) přes místa RoRo / Eurotunel. Cestující / agent musí použít postup pro vývoz přes systém RoRo.</a:t>
            </a:r>
          </a:p>
          <a:p>
            <a:pPr marL="171450" indent="-171450">
              <a:buFont typeface="Arial" panose="020B0604020202020204" pitchFamily="34" charset="0"/>
              <a:buChar char="•"/>
            </a:pPr>
            <a:r>
              <a:rPr lang="cs-CZ" sz="1050" dirty="0">
                <a:solidFill>
                  <a:schemeClr val="tx1"/>
                </a:solidFill>
                <a:cs typeface="Arial" panose="020B0604020202020204" pitchFamily="34" charset="0"/>
              </a:rPr>
              <a:t>Podrobný popis postupu a informace jsou uvedeny v pokynech pro vývoz přes systém RoRo od prvního dne.</a:t>
            </a:r>
          </a:p>
          <a:p>
            <a:pPr marL="171450" indent="-171450">
              <a:buFont typeface="Arial" panose="020B0604020202020204" pitchFamily="34" charset="0"/>
              <a:buChar char="•"/>
            </a:pPr>
            <a:r>
              <a:rPr lang="cs-CZ" sz="1050" dirty="0">
                <a:solidFill>
                  <a:schemeClr val="tx1"/>
                </a:solidFill>
                <a:cs typeface="Arial" panose="020B0604020202020204" pitchFamily="34" charset="0"/>
              </a:rPr>
              <a:t>Licencované zboží, zboží s omezením, zboží vážící více než 1000 kg nebo jakékoli zboží podléhající spotřební dani musí jít touto cestou.</a:t>
            </a:r>
          </a:p>
          <a:p>
            <a:pPr marL="171450" indent="-171450">
              <a:buFont typeface="Arial" panose="020B0604020202020204" pitchFamily="34" charset="0"/>
              <a:buChar char="•"/>
            </a:pPr>
            <a:endParaRPr lang="cs-CZ" sz="105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cs-CZ" sz="1050" dirty="0">
              <a:solidFill>
                <a:schemeClr val="tx1"/>
              </a:solidFill>
            </a:endParaRPr>
          </a:p>
          <a:p>
            <a:pPr marL="171450" indent="-171450" defTabSz="914156">
              <a:buFont typeface="Arial" panose="020B0604020202020204" pitchFamily="34" charset="0"/>
              <a:buChar char="•"/>
            </a:pPr>
            <a:endParaRPr lang="cs-CZ" sz="1050" dirty="0">
              <a:solidFill>
                <a:schemeClr val="tx1"/>
              </a:solidFill>
            </a:endParaRPr>
          </a:p>
        </p:txBody>
      </p:sp>
      <p:sp>
        <p:nvSpPr>
          <p:cNvPr id="35" name="Rectangle 34"/>
          <p:cNvSpPr/>
          <p:nvPr/>
        </p:nvSpPr>
        <p:spPr>
          <a:xfrm>
            <a:off x="127388" y="2537991"/>
            <a:ext cx="11882406" cy="66875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KDYŽ </a:t>
            </a:r>
            <a:r>
              <a:rPr lang="cs-CZ" sz="1050" b="1" dirty="0">
                <a:solidFill>
                  <a:schemeClr val="tx1"/>
                </a:solidFill>
                <a:cs typeface="Arial" panose="020B0604020202020204" pitchFamily="34" charset="0"/>
              </a:rPr>
              <a:t>PLATNÉ CELNÍ PROHLÁŠENÍ NENÍ PODÁNO PŘEDEM</a:t>
            </a:r>
            <a:r>
              <a:rPr lang="cs-CZ" sz="1050" b="1" dirty="0">
                <a:solidFill>
                  <a:schemeClr val="tx1"/>
                </a:solidFill>
              </a:rPr>
              <a:t>?</a:t>
            </a:r>
          </a:p>
          <a:p>
            <a:pPr defTabSz="914156"/>
            <a:r>
              <a:rPr lang="cs-CZ" sz="1050" dirty="0">
                <a:solidFill>
                  <a:schemeClr val="tx1"/>
                </a:solidFill>
              </a:rPr>
              <a:t>Očekáváme, že cestující učiní příslušné prohlášení MiB do doby, než zboží dorazí do přístavu / Eurotunelu. Budeme podporovat vývozce v pochopení a dodržování požadavků a budeme k nim přistupovat přiměřeně a nestranně.</a:t>
            </a:r>
          </a:p>
          <a:p>
            <a:pPr defTabSz="914156"/>
            <a:endParaRPr lang="cs-CZ" sz="1050" dirty="0">
              <a:solidFill>
                <a:schemeClr val="tx1"/>
              </a:solidFill>
              <a:cs typeface="Arial" panose="020B0604020202020204" pitchFamily="34" charset="0"/>
            </a:endParaRPr>
          </a:p>
        </p:txBody>
      </p:sp>
      <p:sp>
        <p:nvSpPr>
          <p:cNvPr id="17" name="Rectangle 16"/>
          <p:cNvSpPr/>
          <p:nvPr/>
        </p:nvSpPr>
        <p:spPr>
          <a:xfrm>
            <a:off x="116818" y="781416"/>
            <a:ext cx="5542426" cy="169576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algn="just" defTabSz="914156"/>
            <a:r>
              <a:rPr lang="cs-CZ" sz="1050" dirty="0">
                <a:solidFill>
                  <a:schemeClr val="tx1"/>
                </a:solidFill>
                <a:cs typeface="Arial" panose="020B0604020202020204" pitchFamily="34" charset="0"/>
              </a:rPr>
              <a:t>Cestující (cestující s komerčním zbožím v zavazadlech nebo malých soukromých vozidlech) nebo jeho jmenovaný zástupce předloží </a:t>
            </a:r>
            <a:r>
              <a:rPr lang="cs-CZ" sz="1050" b="1" dirty="0">
                <a:solidFill>
                  <a:schemeClr val="tx1"/>
                </a:solidFill>
                <a:cs typeface="Arial" panose="020B0604020202020204" pitchFamily="34" charset="0"/>
              </a:rPr>
              <a:t>prohlášení MiB</a:t>
            </a:r>
            <a:endParaRPr lang="cs-CZ" sz="1050" b="1" dirty="0">
              <a:solidFill>
                <a:schemeClr val="tx1"/>
              </a:solidFill>
            </a:endParaRPr>
          </a:p>
          <a:p>
            <a:pPr marL="171450" indent="-171450" algn="just" defTabSz="914156">
              <a:buFont typeface="Arial" panose="020B0604020202020204" pitchFamily="34" charset="0"/>
              <a:buChar char="•"/>
            </a:pPr>
            <a:r>
              <a:rPr lang="cs-CZ" sz="1050" b="1" dirty="0">
                <a:solidFill>
                  <a:schemeClr val="tx1"/>
                </a:solidFill>
              </a:rPr>
              <a:t>pro zboží pod limitem 900 GBP pomocí online služby úřadu HMRC.</a:t>
            </a:r>
          </a:p>
          <a:p>
            <a:pPr marL="171450" indent="-171450" algn="just" defTabSz="914156">
              <a:buFont typeface="Arial" panose="020B0604020202020204" pitchFamily="34" charset="0"/>
              <a:buChar char="•"/>
            </a:pPr>
            <a:r>
              <a:rPr lang="cs-CZ" sz="1050" b="1" dirty="0">
                <a:solidFill>
                  <a:schemeClr val="tx1"/>
                </a:solidFill>
              </a:rPr>
              <a:t>pro zboží pod limitem 900 GBP pomocí postupu </a:t>
            </a:r>
            <a:r>
              <a:rPr lang="cs-CZ" sz="1050" b="1" dirty="0">
                <a:solidFill>
                  <a:schemeClr val="tx1"/>
                </a:solidFill>
                <a:cs typeface="Arial" panose="020B0604020202020204" pitchFamily="34" charset="0"/>
              </a:rPr>
              <a:t>pro vývoz přes systém RoRo od prvního dne</a:t>
            </a:r>
            <a:r>
              <a:rPr lang="cs-CZ" sz="1050" b="1" dirty="0">
                <a:solidFill>
                  <a:schemeClr val="tx1"/>
                </a:solidFill>
              </a:rPr>
              <a:t>.</a:t>
            </a:r>
          </a:p>
          <a:p>
            <a:pPr marL="171450" indent="-171450" algn="just" defTabSz="914156">
              <a:buFont typeface="Arial" panose="020B0604020202020204" pitchFamily="34" charset="0"/>
              <a:buChar char="•"/>
            </a:pPr>
            <a:endParaRPr lang="cs-CZ" sz="1050" b="1" dirty="0">
              <a:solidFill>
                <a:schemeClr val="tx1"/>
              </a:solidFill>
            </a:endParaRPr>
          </a:p>
          <a:p>
            <a:pPr algn="just" defTabSz="914156"/>
            <a:r>
              <a:rPr lang="cs-CZ" sz="1050" dirty="0">
                <a:solidFill>
                  <a:schemeClr val="tx1"/>
                </a:solidFill>
                <a:cs typeface="Arial" panose="020B0604020202020204" pitchFamily="34" charset="0"/>
              </a:rPr>
              <a:t>Prohlášení MiB musí být podáno kdykoli v době do pěti pracovních dnů před odjezdem ze Spojeného království.</a:t>
            </a:r>
          </a:p>
          <a:p>
            <a:pPr algn="just" defTabSz="914156"/>
            <a:r>
              <a:rPr lang="pl-PL" sz="1050" dirty="0">
                <a:solidFill>
                  <a:schemeClr val="tx1"/>
                </a:solidFill>
                <a:cs typeface="Arial" panose="020B0604020202020204" pitchFamily="34" charset="0"/>
              </a:rPr>
              <a:t>Vzhledem k omezené infrastruktuře v místech RoRo </a:t>
            </a:r>
            <a:r>
              <a:rPr lang="cs-CZ" sz="1050" dirty="0">
                <a:solidFill>
                  <a:schemeClr val="tx1"/>
                </a:solidFill>
                <a:cs typeface="Arial" panose="020B0604020202020204" pitchFamily="34" charset="0"/>
              </a:rPr>
              <a:t>by prohlášení MiB měla být podána před příjezdem do britského přístavu odjezdu / britského terminálu </a:t>
            </a:r>
            <a:r>
              <a:rPr lang="cs-CZ" sz="1050" dirty="0" smtClean="0">
                <a:solidFill>
                  <a:schemeClr val="tx1"/>
                </a:solidFill>
                <a:cs typeface="Arial" panose="020B0604020202020204" pitchFamily="34" charset="0"/>
              </a:rPr>
              <a:t>Eurotunelu.</a:t>
            </a:r>
            <a:endParaRPr lang="cs-CZ" sz="1050" b="1" dirty="0">
              <a:solidFill>
                <a:schemeClr val="tx1"/>
              </a:solidFill>
            </a:endParaRPr>
          </a:p>
          <a:p>
            <a:pPr algn="just" defTabSz="914156"/>
            <a:endParaRPr lang="cs-CZ" sz="1050" dirty="0">
              <a:solidFill>
                <a:schemeClr val="tx1"/>
              </a:solidFill>
              <a:cs typeface="Arial" panose="020B0604020202020204" pitchFamily="34" charset="0"/>
            </a:endParaRPr>
          </a:p>
          <a:p>
            <a:pPr defTabSz="914156"/>
            <a:endParaRPr lang="cs-CZ" sz="1050" b="1" dirty="0">
              <a:solidFill>
                <a:schemeClr val="tx1"/>
              </a:solidFill>
              <a:cs typeface="Arial" panose="020B0604020202020204" pitchFamily="34" charset="0"/>
            </a:endParaRPr>
          </a:p>
        </p:txBody>
      </p:sp>
      <p:sp>
        <p:nvSpPr>
          <p:cNvPr id="20" name="Rectangle 19"/>
          <p:cNvSpPr/>
          <p:nvPr/>
        </p:nvSpPr>
        <p:spPr>
          <a:xfrm>
            <a:off x="5748453" y="781416"/>
            <a:ext cx="6271909" cy="169576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PODAT PLATNÉ CELNÍ PROHLÁŠENÍ PŘEDEM?</a:t>
            </a:r>
          </a:p>
          <a:p>
            <a:pPr algn="just" defTabSz="914156"/>
            <a:r>
              <a:rPr lang="cs-CZ" sz="1050" dirty="0">
                <a:solidFill>
                  <a:schemeClr val="tx1"/>
                </a:solidFill>
                <a:cs typeface="Arial" panose="020B0604020202020204" pitchFamily="34" charset="0"/>
              </a:rPr>
              <a:t>Pro vývozce přepravující komerční „zboží v zavazadlech“ s hodnotou pod a nad limitem 900 GBP bude zákonným požadavkem podat příslušné celní prohlášení MiB, aby byl umožněn pohyb zboží ze Spojeného království do EU.  </a:t>
            </a:r>
          </a:p>
          <a:p>
            <a:pPr algn="just" defTabSz="914156"/>
            <a:endParaRPr lang="cs-CZ" sz="1050" dirty="0">
              <a:solidFill>
                <a:schemeClr val="tx1"/>
              </a:solidFill>
              <a:cs typeface="Arial" panose="020B0604020202020204" pitchFamily="34" charset="0"/>
            </a:endParaRPr>
          </a:p>
          <a:p>
            <a:endParaRPr lang="cs-CZ" sz="1050" dirty="0">
              <a:solidFill>
                <a:schemeClr val="tx1"/>
              </a:solidFill>
            </a:endParaRPr>
          </a:p>
          <a:p>
            <a:r>
              <a:rPr lang="pl-PL" sz="1050" dirty="0">
                <a:solidFill>
                  <a:schemeClr val="tx1"/>
                </a:solidFill>
                <a:cs typeface="Arial" panose="020B0604020202020204" pitchFamily="34" charset="0"/>
              </a:rPr>
              <a:t>Vzhledem k omezené infrastruktuře v místech RoRo </a:t>
            </a:r>
            <a:r>
              <a:rPr lang="cs-CZ" sz="1050" dirty="0">
                <a:solidFill>
                  <a:schemeClr val="tx1"/>
                </a:solidFill>
                <a:cs typeface="Arial" panose="020B0604020202020204" pitchFamily="34" charset="0"/>
              </a:rPr>
              <a:t>/ Eurotunelu by prohlášení MiB měla být podána před příjezdem do britského místa odjezdu.</a:t>
            </a:r>
          </a:p>
          <a:p>
            <a:pPr algn="just" defTabSz="914156"/>
            <a:endParaRPr lang="cs-CZ" sz="1050" dirty="0">
              <a:solidFill>
                <a:schemeClr val="tx1"/>
              </a:solidFill>
              <a:cs typeface="Arial" panose="020B0604020202020204" pitchFamily="34" charset="0"/>
            </a:endParaRPr>
          </a:p>
          <a:p>
            <a:endParaRPr lang="cs-CZ" sz="1050" dirty="0">
              <a:solidFill>
                <a:schemeClr val="tx1"/>
              </a:solidFill>
            </a:endParaRPr>
          </a:p>
          <a:p>
            <a:endParaRPr lang="cs-CZ" sz="1050" dirty="0">
              <a:solidFill>
                <a:srgbClr val="FF0000"/>
              </a:solidFill>
            </a:endParaRPr>
          </a:p>
          <a:p>
            <a:endParaRPr lang="cs-CZ" sz="1050" dirty="0">
              <a:solidFill>
                <a:schemeClr val="tx1"/>
              </a:solidFill>
            </a:endParaRPr>
          </a:p>
          <a:p>
            <a:endParaRPr lang="cs-CZ" sz="1050" dirty="0">
              <a:solidFill>
                <a:srgbClr val="FF0000"/>
              </a:solidFill>
            </a:endParaRPr>
          </a:p>
        </p:txBody>
      </p:sp>
      <p:sp>
        <p:nvSpPr>
          <p:cNvPr id="24" name="Rectangle 23"/>
          <p:cNvSpPr/>
          <p:nvPr/>
        </p:nvSpPr>
        <p:spPr>
          <a:xfrm>
            <a:off x="127388" y="5897270"/>
            <a:ext cx="11892975" cy="64164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KDE JE MOŽNÉ ZJISTIT BLIŽŠÍ INFORMACE</a:t>
            </a:r>
          </a:p>
          <a:p>
            <a:pPr defTabSz="1087834"/>
            <a:r>
              <a:rPr lang="cs-CZ" sz="1050" dirty="0">
                <a:solidFill>
                  <a:schemeClr val="tx1"/>
                </a:solidFill>
              </a:rPr>
              <a:t>Informace </a:t>
            </a:r>
            <a:r>
              <a:rPr lang="cs-CZ" sz="1050" dirty="0">
                <a:solidFill>
                  <a:schemeClr val="tx1"/>
                </a:solidFill>
                <a:cs typeface="Arial" panose="020B0604020202020204" pitchFamily="34" charset="0"/>
              </a:rPr>
              <a:t>o postupu při vývozu zboží MiB a </a:t>
            </a:r>
            <a:r>
              <a:rPr lang="cs-CZ" sz="1050" dirty="0">
                <a:solidFill>
                  <a:schemeClr val="tx1"/>
                </a:solidFill>
              </a:rPr>
              <a:t>o využívání online služby pro podání prohlášení </a:t>
            </a:r>
            <a:r>
              <a:rPr lang="cs-CZ" sz="1050" dirty="0">
                <a:solidFill>
                  <a:schemeClr val="tx1"/>
                </a:solidFill>
                <a:cs typeface="Arial" panose="020B0604020202020204" pitchFamily="34" charset="0"/>
              </a:rPr>
              <a:t>MiB </a:t>
            </a:r>
            <a:r>
              <a:rPr lang="cs-CZ" sz="1050" dirty="0">
                <a:solidFill>
                  <a:schemeClr val="tx1"/>
                </a:solidFill>
              </a:rPr>
              <a:t>budou k dispozici na stránkách</a:t>
            </a:r>
            <a:r>
              <a:rPr lang="cs-CZ" sz="1050" dirty="0">
                <a:solidFill>
                  <a:schemeClr val="tx1"/>
                </a:solidFill>
                <a:cs typeface="Arial" panose="020B0604020202020204" pitchFamily="34" charset="0"/>
              </a:rPr>
              <a:t> </a:t>
            </a:r>
            <a:r>
              <a:rPr lang="cs-CZ" sz="1050" dirty="0" smtClean="0">
                <a:solidFill>
                  <a:schemeClr val="tx1"/>
                </a:solidFill>
                <a:cs typeface="Arial" panose="020B0604020202020204" pitchFamily="34" charset="0"/>
              </a:rPr>
              <a:t>Gov.uk.</a:t>
            </a:r>
            <a:endParaRPr lang="cs-CZ" sz="1050" dirty="0">
              <a:solidFill>
                <a:schemeClr val="tx1"/>
              </a:solidFill>
              <a:cs typeface="Arial" panose="020B0604020202020204" pitchFamily="34" charset="0"/>
            </a:endParaRPr>
          </a:p>
          <a:p>
            <a:pPr defTabSz="1087834"/>
            <a:r>
              <a:rPr lang="cs-CZ" sz="1050" dirty="0">
                <a:solidFill>
                  <a:schemeClr val="tx1"/>
                </a:solidFill>
              </a:rPr>
              <a:t>Informace </a:t>
            </a:r>
            <a:r>
              <a:rPr lang="cs-CZ" sz="1050" dirty="0">
                <a:solidFill>
                  <a:schemeClr val="tx1"/>
                </a:solidFill>
                <a:cs typeface="Arial" panose="020B0604020202020204" pitchFamily="34" charset="0"/>
              </a:rPr>
              <a:t>o postupu při vývozu přes systémem RoRo od prvního dne jsou </a:t>
            </a:r>
            <a:r>
              <a:rPr lang="cs-CZ" sz="1050" dirty="0">
                <a:solidFill>
                  <a:schemeClr val="tx1"/>
                </a:solidFill>
              </a:rPr>
              <a:t>k dispozici na stránkách</a:t>
            </a:r>
            <a:r>
              <a:rPr lang="cs-CZ" sz="1050" dirty="0">
                <a:solidFill>
                  <a:schemeClr val="tx1"/>
                </a:solidFill>
                <a:cs typeface="Arial" panose="020B0604020202020204" pitchFamily="34" charset="0"/>
              </a:rPr>
              <a:t> gov.uk.</a:t>
            </a:r>
            <a:endParaRPr lang="cs-CZ" sz="1050" dirty="0">
              <a:solidFill>
                <a:schemeClr val="tx1"/>
              </a:solidFill>
            </a:endParaRPr>
          </a:p>
          <a:p>
            <a:pPr marL="171450" indent="-171450" defTabSz="914156">
              <a:buFont typeface="Arial" panose="020B0604020202020204" pitchFamily="34" charset="0"/>
              <a:buChar char="•"/>
            </a:pPr>
            <a:endParaRPr lang="cs-CZ" sz="1000" b="1" dirty="0">
              <a:solidFill>
                <a:schemeClr val="tx1"/>
              </a:solidFill>
            </a:endParaRPr>
          </a:p>
        </p:txBody>
      </p:sp>
      <p:sp>
        <p:nvSpPr>
          <p:cNvPr id="3" name="Footer Placeholder 2"/>
          <p:cNvSpPr>
            <a:spLocks noGrp="1"/>
          </p:cNvSpPr>
          <p:nvPr>
            <p:ph type="ftr" sz="quarter" idx="11"/>
          </p:nvPr>
        </p:nvSpPr>
        <p:spPr>
          <a:xfrm>
            <a:off x="8195103" y="6492875"/>
            <a:ext cx="4114800" cy="365125"/>
          </a:xfrm>
        </p:spPr>
        <p:txBody>
          <a:bodyPr/>
          <a:lstStyle/>
          <a:p>
            <a:r>
              <a:rPr lang="cs-CZ" dirty="0"/>
              <a:t>ÚŘEDNÍ DOK. </a:t>
            </a:r>
          </a:p>
        </p:txBody>
      </p:sp>
      <p:sp>
        <p:nvSpPr>
          <p:cNvPr id="2" name="Slide Number Placeholder 1"/>
          <p:cNvSpPr>
            <a:spLocks noGrp="1"/>
          </p:cNvSpPr>
          <p:nvPr>
            <p:ph type="sldNum" sz="quarter" idx="12"/>
          </p:nvPr>
        </p:nvSpPr>
        <p:spPr>
          <a:xfrm>
            <a:off x="11455828" y="6492875"/>
            <a:ext cx="431487" cy="365125"/>
          </a:xfrm>
        </p:spPr>
        <p:txBody>
          <a:bodyPr/>
          <a:lstStyle/>
          <a:p>
            <a:fld id="{CB8872E7-E8E3-4D11-9C66-3A8487BE4944}" type="slidenum">
              <a:rPr lang="cs-CZ" smtClean="0">
                <a:solidFill>
                  <a:prstClr val="black">
                    <a:tint val="75000"/>
                  </a:prstClr>
                </a:solidFill>
              </a:rPr>
              <a:pPr/>
              <a:t>78</a:t>
            </a:fld>
            <a:endParaRPr lang="cs-CZ" dirty="0">
              <a:solidFill>
                <a:prstClr val="black">
                  <a:tint val="75000"/>
                </a:prstClr>
              </a:solidFill>
            </a:endParaRPr>
          </a:p>
        </p:txBody>
      </p:sp>
    </p:spTree>
    <p:extLst>
      <p:ext uri="{BB962C8B-B14F-4D97-AF65-F5344CB8AC3E}">
        <p14:creationId xmlns:p14="http://schemas.microsoft.com/office/powerpoint/2010/main" val="3093341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227" y="87163"/>
            <a:ext cx="4744720" cy="757237"/>
          </a:xfrm>
        </p:spPr>
        <p:txBody>
          <a:bodyPr anchor="ctr">
            <a:normAutofit/>
          </a:bodyPr>
          <a:lstStyle/>
          <a:p>
            <a:pPr algn="l"/>
            <a:r>
              <a:rPr lang="cs-CZ" sz="2400" dirty="0">
                <a:latin typeface="+mn-lt"/>
                <a:ea typeface="+mn-ea"/>
                <a:cs typeface="Arial" panose="020B0604020202020204" pitchFamily="34" charset="0"/>
              </a:rPr>
              <a:t>Glosář</a:t>
            </a:r>
          </a:p>
        </p:txBody>
      </p:sp>
      <p:sp>
        <p:nvSpPr>
          <p:cNvPr id="6" name="Slide Number Placeholder 5"/>
          <p:cNvSpPr>
            <a:spLocks noGrp="1"/>
          </p:cNvSpPr>
          <p:nvPr>
            <p:ph type="sldNum" sz="quarter" idx="12"/>
          </p:nvPr>
        </p:nvSpPr>
        <p:spPr>
          <a:xfrm>
            <a:off x="9340272" y="6356350"/>
            <a:ext cx="2743200" cy="365125"/>
          </a:xfrm>
        </p:spPr>
        <p:txBody>
          <a:bodyPr anchor="ctr"/>
          <a:lstStyle/>
          <a:p>
            <a:pPr algn="ctr"/>
            <a:fld id="{4D5B3F61-8D40-454B-BE98-BE96F2E76035}" type="slidenum">
              <a:rPr lang="cs-CZ" smtClean="0"/>
              <a:pPr algn="ctr"/>
              <a:t>79</a:t>
            </a:fld>
            <a:endParaRPr lang="cs-CZ" dirty="0"/>
          </a:p>
        </p:txBody>
      </p:sp>
      <p:graphicFrame>
        <p:nvGraphicFramePr>
          <p:cNvPr id="9" name="Table 8"/>
          <p:cNvGraphicFramePr>
            <a:graphicFrameLocks noGrp="1"/>
          </p:cNvGraphicFramePr>
          <p:nvPr>
            <p:extLst>
              <p:ext uri="{D42A27DB-BD31-4B8C-83A1-F6EECF244321}">
                <p14:modId xmlns:p14="http://schemas.microsoft.com/office/powerpoint/2010/main" val="2973098177"/>
              </p:ext>
            </p:extLst>
          </p:nvPr>
        </p:nvGraphicFramePr>
        <p:xfrm>
          <a:off x="338654" y="844400"/>
          <a:ext cx="8661806" cy="4843392"/>
        </p:xfrm>
        <a:graphic>
          <a:graphicData uri="http://schemas.openxmlformats.org/drawingml/2006/table">
            <a:tbl>
              <a:tblPr firstRow="1" firstCol="1" bandRow="1">
                <a:tableStyleId>{2D5ABB26-0587-4C30-8999-92F81FD0307C}</a:tableStyleId>
              </a:tblPr>
              <a:tblGrid>
                <a:gridCol w="1360895">
                  <a:extLst>
                    <a:ext uri="{9D8B030D-6E8A-4147-A177-3AD203B41FA5}">
                      <a16:colId xmlns="" xmlns:a16="http://schemas.microsoft.com/office/drawing/2014/main" val="20000"/>
                    </a:ext>
                  </a:extLst>
                </a:gridCol>
                <a:gridCol w="7300911">
                  <a:extLst>
                    <a:ext uri="{9D8B030D-6E8A-4147-A177-3AD203B41FA5}">
                      <a16:colId xmlns="" xmlns:a16="http://schemas.microsoft.com/office/drawing/2014/main" val="20001"/>
                    </a:ext>
                  </a:extLst>
                </a:gridCol>
              </a:tblGrid>
              <a:tr h="368056">
                <a:tc>
                  <a:txBody>
                    <a:bodyPr/>
                    <a:lstStyle/>
                    <a:p>
                      <a:pPr algn="l">
                        <a:spcBef>
                          <a:spcPts val="600"/>
                        </a:spcBef>
                        <a:spcAft>
                          <a:spcPts val="300"/>
                        </a:spcAft>
                      </a:pPr>
                      <a:r>
                        <a:rPr lang="cs-CZ" sz="1400" b="1" noProof="0" dirty="0">
                          <a:effectLst/>
                          <a:latin typeface="+mn-lt"/>
                          <a:ea typeface="Arial" panose="020B0604020202020204" pitchFamily="34" charset="0"/>
                          <a:cs typeface="Arial" panose="020B0604020202020204" pitchFamily="34" charset="0"/>
                        </a:rPr>
                        <a:t>Zkratka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spcBef>
                          <a:spcPts val="600"/>
                        </a:spcBef>
                        <a:spcAft>
                          <a:spcPts val="300"/>
                        </a:spcAft>
                      </a:pPr>
                      <a:r>
                        <a:rPr lang="cs-CZ" sz="1400" b="1" noProof="0" dirty="0">
                          <a:effectLst/>
                          <a:latin typeface="+mn-lt"/>
                          <a:ea typeface="Arial" panose="020B0604020202020204" pitchFamily="34" charset="0"/>
                          <a:cs typeface="Arial" panose="020B0604020202020204" pitchFamily="34" charset="0"/>
                        </a:rPr>
                        <a:t>Popis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Karnet 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Admission Temporaire/Karnet pro dočasný vstup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CFSP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Zjednodušené celní postupy pro nákladní dopravu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CSE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Vývoz pod celním dohledem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DEP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Určené místo vývozu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EIDR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Zápis do záznamů deklaranta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EORI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b="0" dirty="0">
                          <a:solidFill>
                            <a:schemeClr val="tx1"/>
                          </a:solidFill>
                        </a:rPr>
                        <a:t>Registrační a identifikační číslo hospodářského subjektu </a:t>
                      </a:r>
                      <a:endParaRPr lang="cs-CZ" sz="1400" b="0" kern="1200" noProof="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6"/>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Dovozní kontrolní systém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HMG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Vláda jejího veličenstva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8"/>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MRN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400" kern="1200" noProof="0" dirty="0">
                          <a:solidFill>
                            <a:schemeClr val="tx1"/>
                          </a:solidFill>
                          <a:effectLst/>
                          <a:latin typeface="+mn-lt"/>
                          <a:ea typeface="+mn-ea"/>
                          <a:cs typeface="Arial" panose="020B0604020202020204" pitchFamily="34" charset="0"/>
                        </a:rPr>
                        <a:t>Hlavní referenční číslo - v některých pokynech označováno jako referenční číslo pohybu nebo číslo vstupu.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P2P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Povolení k dalšímu postupu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0"/>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TSP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Přechodné zjednodušené postupy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UCC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Celní kodex Unie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2"/>
                  </a:ext>
                </a:extLst>
              </a:tr>
            </a:tbl>
          </a:graphicData>
        </a:graphic>
      </p:graphicFrame>
      <p:sp>
        <p:nvSpPr>
          <p:cNvPr id="7" name="Footer Placeholder 4"/>
          <p:cNvSpPr>
            <a:spLocks noGrp="1"/>
          </p:cNvSpPr>
          <p:nvPr>
            <p:ph type="ftr" sz="quarter" idx="11"/>
          </p:nvPr>
        </p:nvSpPr>
        <p:spPr>
          <a:xfrm>
            <a:off x="7261491" y="6363845"/>
            <a:ext cx="4114800" cy="365125"/>
          </a:xfrm>
        </p:spPr>
        <p:txBody>
          <a:bodyPr/>
          <a:lstStyle/>
          <a:p>
            <a:r>
              <a:rPr lang="cs-CZ" dirty="0"/>
              <a:t>ÚŘEDNÍ DOK. </a:t>
            </a:r>
          </a:p>
        </p:txBody>
      </p:sp>
    </p:spTree>
    <p:extLst>
      <p:ext uri="{BB962C8B-B14F-4D97-AF65-F5344CB8AC3E}">
        <p14:creationId xmlns:p14="http://schemas.microsoft.com/office/powerpoint/2010/main" val="213218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280" y="6072267"/>
            <a:ext cx="11861944" cy="7043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00" b="1" dirty="0">
                <a:solidFill>
                  <a:prstClr val="black"/>
                </a:solidFill>
              </a:rPr>
              <a:t>KDE JE MOŽNÉ ZJISTIT BLIŽŠÍ INFORMACE</a:t>
            </a:r>
          </a:p>
          <a:p>
            <a:pPr lvl="0" eaLnBrk="0" fontAlgn="base" hangingPunct="0">
              <a:spcBef>
                <a:spcPct val="0"/>
              </a:spcBef>
              <a:spcAft>
                <a:spcPct val="0"/>
              </a:spcAft>
            </a:pPr>
            <a:r>
              <a:rPr lang="cs-CZ" altLang="en-US" sz="1050" dirty="0">
                <a:solidFill>
                  <a:schemeClr val="tx1"/>
                </a:solidFill>
                <a:cs typeface="Segoe UI" panose="020B0502040204020203" pitchFamily="34" charset="0"/>
                <a:hlinkClick r:id="rId2"/>
              </a:rPr>
              <a:t>https://www.gov.uk/guidance/moving-goods-to-and-from-the-eu-through-roll-on-roll-off-locations-including-eurotunel</a:t>
            </a:r>
            <a:endParaRPr lang="cs-CZ" altLang="en-US" sz="1050" dirty="0">
              <a:solidFill>
                <a:schemeClr val="tx1"/>
              </a:solidFill>
              <a:cs typeface="Segoe UI" panose="020B0502040204020203" pitchFamily="34" charset="0"/>
            </a:endParaRPr>
          </a:p>
          <a:p>
            <a:pPr lvl="0" eaLnBrk="0" fontAlgn="base" hangingPunct="0">
              <a:spcBef>
                <a:spcPct val="0"/>
              </a:spcBef>
              <a:spcAft>
                <a:spcPct val="0"/>
              </a:spcAft>
            </a:pPr>
            <a:r>
              <a:rPr lang="cs-CZ" sz="1050" dirty="0">
                <a:solidFill>
                  <a:schemeClr val="tx1"/>
                </a:solidFill>
                <a:hlinkClick r:id="rId3"/>
              </a:rPr>
              <a:t>https://www.gov.uk/guidance/import-declaration-completion-guide</a:t>
            </a:r>
            <a:endParaRPr lang="cs-CZ" sz="1050" dirty="0">
              <a:solidFill>
                <a:schemeClr val="tx1"/>
              </a:solidFill>
            </a:endParaRPr>
          </a:p>
          <a:p>
            <a:pPr defTabSz="1087834"/>
            <a:r>
              <a:rPr lang="cs-CZ" sz="1050" dirty="0">
                <a:solidFill>
                  <a:schemeClr val="tx1"/>
                </a:solidFill>
                <a:hlinkClick r:id="rId4"/>
              </a:rPr>
              <a:t>https://www.gov.uk/government/collections/chief-user-guides-and-technical-specifications</a:t>
            </a:r>
            <a:endParaRPr lang="cs-CZ" sz="1050" dirty="0">
              <a:solidFill>
                <a:schemeClr val="tx1"/>
              </a:solidFill>
            </a:endParaRPr>
          </a:p>
          <a:p>
            <a:pPr defTabSz="1087834"/>
            <a:r>
              <a:rPr lang="cs-CZ" altLang="en-US" sz="1050" dirty="0">
                <a:solidFill>
                  <a:schemeClr val="tx1"/>
                </a:solidFill>
                <a:cs typeface="Segoe UI" panose="020B0502040204020203" pitchFamily="34" charset="0"/>
              </a:rPr>
              <a:t> </a:t>
            </a:r>
            <a:endParaRPr lang="cs-CZ" altLang="en-US" sz="2000" dirty="0">
              <a:solidFill>
                <a:schemeClr val="tx1"/>
              </a:solidFill>
            </a:endParaRPr>
          </a:p>
          <a:p>
            <a:pPr defTabSz="1087834"/>
            <a:endParaRPr lang="cs-CZ" sz="1050" dirty="0">
              <a:solidFill>
                <a:schemeClr val="tx1"/>
              </a:solidFill>
            </a:endParaRPr>
          </a:p>
          <a:p>
            <a:pPr defTabSz="1087834"/>
            <a:endParaRPr lang="cs-CZ" sz="1050" dirty="0">
              <a:solidFill>
                <a:schemeClr val="tx1"/>
              </a:solidFill>
            </a:endParaRPr>
          </a:p>
          <a:p>
            <a:pPr defTabSz="1087834"/>
            <a:endParaRPr lang="cs-CZ" sz="1050" dirty="0">
              <a:solidFill>
                <a:schemeClr val="tx1"/>
              </a:solidFill>
            </a:endParaRPr>
          </a:p>
          <a:p>
            <a:pPr defTabSz="1087834"/>
            <a:endParaRPr lang="cs-CZ" sz="1050" dirty="0">
              <a:solidFill>
                <a:schemeClr val="tx1"/>
              </a:solidFill>
            </a:endParaRPr>
          </a:p>
        </p:txBody>
      </p:sp>
      <p:sp>
        <p:nvSpPr>
          <p:cNvPr id="27" name="Rectangle 26"/>
          <p:cNvSpPr/>
          <p:nvPr/>
        </p:nvSpPr>
        <p:spPr>
          <a:xfrm>
            <a:off x="137958" y="88218"/>
            <a:ext cx="11861267" cy="53374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Požadavek na dovoz </a:t>
            </a:r>
          </a:p>
          <a:p>
            <a:pPr defTabSz="914156"/>
            <a:r>
              <a:rPr lang="cs-CZ" b="1" dirty="0">
                <a:solidFill>
                  <a:prstClr val="black"/>
                </a:solidFill>
              </a:rPr>
              <a:t>Dovozce nebo jeho jmenovaný zástupce – předběžné podání dovozního celního prohlášení</a:t>
            </a:r>
          </a:p>
        </p:txBody>
      </p:sp>
      <p:sp>
        <p:nvSpPr>
          <p:cNvPr id="2" name="Slide Number Placeholder 1"/>
          <p:cNvSpPr>
            <a:spLocks noGrp="1"/>
          </p:cNvSpPr>
          <p:nvPr>
            <p:ph type="sldNum" sz="quarter" idx="12"/>
          </p:nvPr>
        </p:nvSpPr>
        <p:spPr>
          <a:xfrm>
            <a:off x="8610600" y="6356350"/>
            <a:ext cx="2743200" cy="365125"/>
          </a:xfrm>
        </p:spPr>
        <p:txBody>
          <a:bodyPr/>
          <a:lstStyle/>
          <a:p>
            <a:fld id="{CB8872E7-E8E3-4D11-9C66-3A8487BE4944}" type="slidenum">
              <a:rPr lang="cs-CZ" smtClean="0">
                <a:solidFill>
                  <a:prstClr val="black">
                    <a:tint val="75000"/>
                  </a:prstClr>
                </a:solidFill>
              </a:rPr>
              <a:pPr/>
              <a:t>8</a:t>
            </a:fld>
            <a:endParaRPr lang="cs-CZ" dirty="0">
              <a:solidFill>
                <a:prstClr val="black">
                  <a:tint val="75000"/>
                </a:prstClr>
              </a:solidFill>
            </a:endParaRPr>
          </a:p>
        </p:txBody>
      </p:sp>
      <p:sp>
        <p:nvSpPr>
          <p:cNvPr id="9" name="Footer Placeholder 5"/>
          <p:cNvSpPr>
            <a:spLocks noGrp="1"/>
          </p:cNvSpPr>
          <p:nvPr>
            <p:ph type="ftr" sz="quarter" idx="11"/>
          </p:nvPr>
        </p:nvSpPr>
        <p:spPr>
          <a:xfrm>
            <a:off x="7791189" y="6356350"/>
            <a:ext cx="4114800" cy="365125"/>
          </a:xfrm>
        </p:spPr>
        <p:txBody>
          <a:bodyPr/>
          <a:lstStyle/>
          <a:p>
            <a:r>
              <a:rPr lang="cs-CZ" dirty="0"/>
              <a:t>ÚŘEDNÍ DOK. </a:t>
            </a:r>
          </a:p>
        </p:txBody>
      </p:sp>
      <p:sp>
        <p:nvSpPr>
          <p:cNvPr id="17" name="Rectangle 16"/>
          <p:cNvSpPr/>
          <p:nvPr/>
        </p:nvSpPr>
        <p:spPr>
          <a:xfrm>
            <a:off x="137957" y="637048"/>
            <a:ext cx="2939780" cy="70607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algn="just" defTabSz="914156"/>
            <a:r>
              <a:rPr lang="cs-CZ" sz="1050" dirty="0">
                <a:solidFill>
                  <a:schemeClr val="tx1"/>
                </a:solidFill>
                <a:cs typeface="Arial" panose="020B0604020202020204" pitchFamily="34" charset="0"/>
              </a:rPr>
              <a:t>Dovozce zboží nebo jeho jmenovaný zástupce musí tak učinit před příjezdem zboží do místa odeslání.</a:t>
            </a:r>
          </a:p>
        </p:txBody>
      </p:sp>
      <p:sp>
        <p:nvSpPr>
          <p:cNvPr id="20" name="Rectangle 19"/>
          <p:cNvSpPr/>
          <p:nvPr/>
        </p:nvSpPr>
        <p:spPr>
          <a:xfrm>
            <a:off x="3137771" y="641107"/>
            <a:ext cx="8861454" cy="714540"/>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PLATNÉ CELNÍ PROHLÁŠENÍ PODAT PŘEDEM?</a:t>
            </a:r>
          </a:p>
          <a:p>
            <a:pPr algn="just" defTabSz="914156"/>
            <a:r>
              <a:rPr lang="cs-CZ" sz="1050" dirty="0">
                <a:solidFill>
                  <a:schemeClr val="tx1"/>
                </a:solidFill>
                <a:cs typeface="Arial" panose="020B0604020202020204" pitchFamily="34" charset="0"/>
              </a:rPr>
              <a:t>Dovozci nebo jimi jmenovaní zástupci budou </a:t>
            </a:r>
            <a:r>
              <a:rPr lang="cs-CZ" sz="1050" b="1" dirty="0">
                <a:solidFill>
                  <a:schemeClr val="tx1"/>
                </a:solidFill>
                <a:cs typeface="Arial" panose="020B0604020202020204" pitchFamily="34" charset="0"/>
              </a:rPr>
              <a:t>ze zákona povinni </a:t>
            </a:r>
            <a:r>
              <a:rPr lang="cs-CZ" sz="1050" dirty="0">
                <a:solidFill>
                  <a:schemeClr val="tx1"/>
                </a:solidFill>
                <a:cs typeface="Arial" panose="020B0604020202020204" pitchFamily="34" charset="0"/>
              </a:rPr>
              <a:t>předem podat celní prohlášení, které umožní pohyb zboží z EU do Spojeného království, pokud používají místo uvedené v seznamu RoRo. Toto by mělo být provedeno nejdříve 21 dnů před příjezdem zboží do přístavu </a:t>
            </a:r>
            <a:r>
              <a:rPr lang="cs-CZ" sz="1050" dirty="0">
                <a:solidFill>
                  <a:schemeClr val="tx1"/>
                </a:solidFill>
              </a:rPr>
              <a:t>EU. </a:t>
            </a:r>
          </a:p>
        </p:txBody>
      </p:sp>
      <p:sp>
        <p:nvSpPr>
          <p:cNvPr id="28" name="Rectangle 27"/>
          <p:cNvSpPr/>
          <p:nvPr/>
        </p:nvSpPr>
        <p:spPr>
          <a:xfrm>
            <a:off x="137282" y="1966916"/>
            <a:ext cx="11861942" cy="408307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JAK BY MĚLO BÝT </a:t>
            </a:r>
            <a:r>
              <a:rPr lang="cs-CZ" sz="1050" b="1" dirty="0">
                <a:solidFill>
                  <a:schemeClr val="tx1"/>
                </a:solidFill>
                <a:cs typeface="Arial" panose="020B0604020202020204" pitchFamily="34" charset="0"/>
              </a:rPr>
              <a:t>CELNÍ PROHLÁŠENÍ PODÁNO PŘEDEM</a:t>
            </a:r>
            <a:r>
              <a:rPr lang="cs-CZ" sz="1050" b="1" dirty="0">
                <a:solidFill>
                  <a:schemeClr val="tx1"/>
                </a:solidFill>
              </a:rPr>
              <a:t>?</a:t>
            </a:r>
            <a:endParaRPr lang="cs-CZ" sz="1050" dirty="0">
              <a:solidFill>
                <a:schemeClr val="tx1"/>
              </a:solidFill>
              <a:cs typeface="Arial" panose="020B0604020202020204" pitchFamily="34" charset="0"/>
            </a:endParaRPr>
          </a:p>
          <a:p>
            <a:r>
              <a:rPr lang="cs-CZ" sz="1050" dirty="0">
                <a:solidFill>
                  <a:schemeClr val="tx1"/>
                </a:solidFill>
              </a:rPr>
              <a:t>Existují tři druhy celních prohlášení, která dovozci umožní pohyb zboží do Spojeného království:</a:t>
            </a:r>
          </a:p>
          <a:p>
            <a:pPr marL="171450" lvl="0" indent="-171450">
              <a:buFont typeface="Arial" panose="020B0604020202020204" pitchFamily="34" charset="0"/>
              <a:buChar char="•"/>
            </a:pPr>
            <a:r>
              <a:rPr lang="cs-CZ" sz="1050" b="1" dirty="0">
                <a:solidFill>
                  <a:schemeClr val="tx1"/>
                </a:solidFill>
              </a:rPr>
              <a:t>úplné celní </a:t>
            </a:r>
            <a:r>
              <a:rPr lang="cs-CZ" sz="1050" b="1" dirty="0" smtClean="0">
                <a:solidFill>
                  <a:schemeClr val="tx1"/>
                </a:solidFill>
              </a:rPr>
              <a:t>prohlášení </a:t>
            </a:r>
            <a:r>
              <a:rPr lang="cs-CZ" sz="1050" b="1" dirty="0" smtClean="0">
                <a:solidFill>
                  <a:schemeClr val="tx1"/>
                </a:solidFill>
              </a:rPr>
              <a:t>– </a:t>
            </a:r>
            <a:r>
              <a:rPr lang="cs-CZ" sz="1050" b="1" dirty="0">
                <a:solidFill>
                  <a:schemeClr val="tx1"/>
                </a:solidFill>
              </a:rPr>
              <a:t>je nutno podat předem v systému HMRC </a:t>
            </a:r>
            <a:r>
              <a:rPr lang="cs-CZ" sz="1050" dirty="0">
                <a:solidFill>
                  <a:schemeClr val="tx1"/>
                </a:solidFill>
              </a:rPr>
              <a:t>(CHIEF / CDS)</a:t>
            </a:r>
          </a:p>
          <a:p>
            <a:pPr marL="171450" lvl="0" indent="-171450">
              <a:buFont typeface="Arial" panose="020B0604020202020204" pitchFamily="34" charset="0"/>
              <a:buChar char="•"/>
            </a:pPr>
            <a:r>
              <a:rPr lang="cs-CZ" sz="1050" b="1" dirty="0">
                <a:solidFill>
                  <a:schemeClr val="tx1"/>
                </a:solidFill>
              </a:rPr>
              <a:t>zjednodušené hraniční </a:t>
            </a:r>
            <a:r>
              <a:rPr lang="cs-CZ" sz="1050" b="1" dirty="0">
                <a:solidFill>
                  <a:schemeClr val="tx1"/>
                </a:solidFill>
              </a:rPr>
              <a:t>prohlášení </a:t>
            </a:r>
            <a:r>
              <a:rPr lang="cs-CZ" sz="1050" b="1" dirty="0" smtClean="0">
                <a:solidFill>
                  <a:schemeClr val="tx1"/>
                </a:solidFill>
              </a:rPr>
              <a:t>–  </a:t>
            </a:r>
            <a:r>
              <a:rPr lang="cs-CZ" sz="1050" b="1" dirty="0">
                <a:solidFill>
                  <a:schemeClr val="tx1"/>
                </a:solidFill>
              </a:rPr>
              <a:t>je nutno podat předem v systému HMRC </a:t>
            </a:r>
            <a:r>
              <a:rPr lang="cs-CZ" sz="1050" dirty="0" smtClean="0">
                <a:solidFill>
                  <a:schemeClr val="tx1"/>
                </a:solidFill>
              </a:rPr>
              <a:t>(Je </a:t>
            </a:r>
            <a:r>
              <a:rPr lang="cs-CZ" sz="1050" dirty="0">
                <a:solidFill>
                  <a:schemeClr val="tx1"/>
                </a:solidFill>
              </a:rPr>
              <a:t>vyžadována registrace v rámci přechodných zjednodušených postupů (TSP) nebo stávající povolení </a:t>
            </a:r>
            <a:r>
              <a:rPr lang="cs-CZ" sz="1050" dirty="0" smtClean="0">
                <a:solidFill>
                  <a:schemeClr val="tx1"/>
                </a:solidFill>
              </a:rPr>
              <a:t>CFSP.)</a:t>
            </a:r>
            <a:endParaRPr lang="cs-CZ" sz="1050" dirty="0">
              <a:solidFill>
                <a:schemeClr val="tx1"/>
              </a:solidFill>
            </a:endParaRPr>
          </a:p>
          <a:p>
            <a:pPr marL="171450" lvl="0" indent="-171450">
              <a:buFont typeface="Arial" panose="020B0604020202020204" pitchFamily="34" charset="0"/>
              <a:buChar char="•"/>
            </a:pPr>
            <a:r>
              <a:rPr lang="cs-CZ" sz="1050" b="1" dirty="0">
                <a:solidFill>
                  <a:schemeClr val="tx1"/>
                </a:solidFill>
              </a:rPr>
              <a:t>Zápis do záznamů deklaranta (EIDR</a:t>
            </a:r>
            <a:r>
              <a:rPr lang="cs-CZ" sz="1050" dirty="0">
                <a:solidFill>
                  <a:schemeClr val="tx1"/>
                </a:solidFill>
              </a:rPr>
              <a:t>) – </a:t>
            </a:r>
            <a:r>
              <a:rPr lang="cs-CZ" sz="1050" b="1" dirty="0">
                <a:solidFill>
                  <a:schemeClr val="tx1"/>
                </a:solidFill>
              </a:rPr>
              <a:t>Jedná se o jednodušší metodu, protože nevyžaduje, aby informace byla v okamžiku dovozu předána do systému HMRC. Místo toho je celní prohlášení učiněno v obchodních záznamech obchodníka před tím, než zboží překročí hranici</a:t>
            </a:r>
            <a:r>
              <a:rPr lang="cs-CZ" sz="1050" dirty="0">
                <a:solidFill>
                  <a:schemeClr val="tx1"/>
                </a:solidFill>
              </a:rPr>
              <a:t>. </a:t>
            </a:r>
            <a:r>
              <a:rPr lang="pl-PL" sz="1050" dirty="0">
                <a:solidFill>
                  <a:schemeClr val="tx1"/>
                </a:solidFill>
              </a:rPr>
              <a:t>Informace, které je třeba zaznamenat do obchodních záznamů, jsou podrobně uvedeny </a:t>
            </a:r>
            <a:r>
              <a:rPr lang="cs-CZ" sz="1050" dirty="0">
                <a:solidFill>
                  <a:schemeClr val="tx1"/>
                </a:solidFill>
              </a:rPr>
              <a:t>na snímku </a:t>
            </a:r>
            <a:r>
              <a:rPr lang="cs-CZ" sz="1050" b="1" dirty="0">
                <a:solidFill>
                  <a:schemeClr val="tx1"/>
                </a:solidFill>
              </a:rPr>
              <a:t>Přechodný zjednodušený postup, který následuje za tímto snímkem </a:t>
            </a:r>
            <a:r>
              <a:rPr lang="cs-CZ" sz="1050" dirty="0">
                <a:solidFill>
                  <a:schemeClr val="tx1"/>
                </a:solidFill>
              </a:rPr>
              <a:t>(TSP - Vyžaduje se registrace standardního zboží nebo existující autorizace </a:t>
            </a:r>
            <a:r>
              <a:rPr lang="cs-CZ" sz="1050" dirty="0" smtClean="0">
                <a:solidFill>
                  <a:schemeClr val="tx1"/>
                </a:solidFill>
              </a:rPr>
              <a:t>SZBP.) </a:t>
            </a:r>
            <a:endParaRPr lang="cs-CZ" sz="700" dirty="0">
              <a:solidFill>
                <a:schemeClr val="tx1"/>
              </a:solidFill>
            </a:endParaRPr>
          </a:p>
          <a:p>
            <a:endParaRPr lang="cs-CZ" sz="500" dirty="0">
              <a:solidFill>
                <a:schemeClr val="tx1"/>
              </a:solidFill>
            </a:endParaRPr>
          </a:p>
          <a:p>
            <a:r>
              <a:rPr lang="cs-CZ" sz="1050" dirty="0">
                <a:solidFill>
                  <a:schemeClr val="tx1"/>
                </a:solidFill>
              </a:rPr>
              <a:t>Pro usnadnění dovozu zboží z EU prostřednictvím lokalit uvedených na seznamu RoRo lze prohlášení podat předem pomocí </a:t>
            </a:r>
            <a:r>
              <a:rPr lang="cs-CZ" sz="1050" b="1" dirty="0">
                <a:solidFill>
                  <a:schemeClr val="tx1"/>
                </a:solidFill>
              </a:rPr>
              <a:t>Zápisu do záznamů deklaranta (EIDR</a:t>
            </a:r>
            <a:r>
              <a:rPr lang="cs-CZ" sz="1050" dirty="0">
                <a:solidFill>
                  <a:schemeClr val="tx1"/>
                </a:solidFill>
              </a:rPr>
              <a:t>) nebo </a:t>
            </a:r>
            <a:r>
              <a:rPr lang="cs-CZ" sz="1050" b="1" dirty="0">
                <a:solidFill>
                  <a:schemeClr val="tx1"/>
                </a:solidFill>
              </a:rPr>
              <a:t>Zjednodušeného celního prohlášení (SFD), </a:t>
            </a:r>
            <a:r>
              <a:rPr lang="cs-CZ" sz="1050" dirty="0">
                <a:solidFill>
                  <a:schemeClr val="tx1"/>
                </a:solidFill>
              </a:rPr>
              <a:t>což dovozci umožňuje odložit podání úplného celního prohlášení a odložit platbu jakéhokoli cla. Abychom to usnadnili, umožníme:</a:t>
            </a:r>
          </a:p>
          <a:p>
            <a:pPr marL="171450" indent="-171450" algn="just" defTabSz="914156">
              <a:buFont typeface="Arial" panose="020B0604020202020204" pitchFamily="34" charset="0"/>
              <a:buChar char="•"/>
            </a:pPr>
            <a:r>
              <a:rPr lang="pl-PL" sz="1050" dirty="0">
                <a:solidFill>
                  <a:schemeClr val="tx1"/>
                </a:solidFill>
                <a:cs typeface="Arial" panose="020B0604020202020204" pitchFamily="34" charset="0"/>
              </a:rPr>
              <a:t>Registrace do systému TSP. Obchodníkům to umožní </a:t>
            </a:r>
            <a:r>
              <a:rPr lang="cs-CZ" sz="1050" b="1" dirty="0" smtClean="0">
                <a:solidFill>
                  <a:schemeClr val="tx1"/>
                </a:solidFill>
              </a:rPr>
              <a:t>i</a:t>
            </a:r>
            <a:r>
              <a:rPr lang="cs-CZ" sz="1050" b="1" dirty="0">
                <a:solidFill>
                  <a:schemeClr val="tx1"/>
                </a:solidFill>
              </a:rPr>
              <a:t>)</a:t>
            </a:r>
            <a:r>
              <a:rPr lang="cs-CZ" sz="1050" dirty="0">
                <a:solidFill>
                  <a:schemeClr val="tx1"/>
                </a:solidFill>
              </a:rPr>
              <a:t> podat SFD před překročením hranice – Postup </a:t>
            </a:r>
            <a:r>
              <a:rPr lang="cs-CZ" sz="1050" dirty="0">
                <a:solidFill>
                  <a:schemeClr val="tx1"/>
                </a:solidFill>
                <a:cs typeface="Arial" panose="020B0604020202020204" pitchFamily="34" charset="0"/>
              </a:rPr>
              <a:t>TSP pro kontrolované zboží nebo </a:t>
            </a:r>
            <a:r>
              <a:rPr lang="cs-CZ" sz="1050" b="1" dirty="0" smtClean="0">
                <a:solidFill>
                  <a:schemeClr val="tx1"/>
                </a:solidFill>
              </a:rPr>
              <a:t>ii</a:t>
            </a:r>
            <a:r>
              <a:rPr lang="cs-CZ" sz="1050" dirty="0">
                <a:solidFill>
                  <a:schemeClr val="tx1"/>
                </a:solidFill>
              </a:rPr>
              <a:t>) učinit zápis do svých obchodních záznamů - Postup </a:t>
            </a:r>
            <a:r>
              <a:rPr lang="cs-CZ" sz="1050" dirty="0">
                <a:solidFill>
                  <a:schemeClr val="tx1"/>
                </a:solidFill>
                <a:cs typeface="Arial" panose="020B0604020202020204" pitchFamily="34" charset="0"/>
              </a:rPr>
              <a:t>TSP pro standardní zboží pro uvolnění zboží do volného oběhu</a:t>
            </a:r>
            <a:r>
              <a:rPr lang="cs-CZ" sz="1050" dirty="0">
                <a:solidFill>
                  <a:schemeClr val="tx1"/>
                </a:solidFill>
              </a:rPr>
              <a:t>. V obou případech by následovalo dodatečné prohlášení do 4. pracovního dne následujícího měsíce s platbou. Pokud využijete postup </a:t>
            </a:r>
            <a:r>
              <a:rPr lang="cs-CZ" sz="1050" dirty="0">
                <a:solidFill>
                  <a:schemeClr val="tx1"/>
                </a:solidFill>
                <a:cs typeface="Arial" panose="020B0604020202020204" pitchFamily="34" charset="0"/>
              </a:rPr>
              <a:t>TSP pro standardní zboží, </a:t>
            </a:r>
            <a:r>
              <a:rPr lang="cs-CZ" sz="1050" dirty="0">
                <a:solidFill>
                  <a:schemeClr val="tx1"/>
                </a:solidFill>
              </a:rPr>
              <a:t>můžete se rozhodnout odložit předložení dodatečného prohlášení </a:t>
            </a:r>
            <a:r>
              <a:rPr lang="cs-CZ" sz="1050" b="1" dirty="0">
                <a:solidFill>
                  <a:srgbClr val="C00000"/>
                </a:solidFill>
              </a:rPr>
              <a:t>o 6 měsíců od 31. října, termín by byl do 4. pracovního dne května 2020 (tj. 7. května).</a:t>
            </a:r>
          </a:p>
          <a:p>
            <a:pPr marL="171450" indent="-171450" algn="just" defTabSz="914156">
              <a:buFont typeface="Arial" panose="020B0604020202020204" pitchFamily="34" charset="0"/>
              <a:buChar char="•"/>
            </a:pPr>
            <a:r>
              <a:rPr lang="cs-CZ" sz="1050" dirty="0">
                <a:solidFill>
                  <a:schemeClr val="tx1"/>
                </a:solidFill>
                <a:cs typeface="Arial" panose="020B0604020202020204" pitchFamily="34" charset="0"/>
              </a:rPr>
              <a:t>Prostředníkům podávat Zjednodušená celní prohlášení nebo dodatečná prohlášení jménem obchodníků pomocí registrace TSP obchodníka na základě pravidel přímého zastoupení (kdy odpovědnost spočívá na obchodníkovi). Prostředníci se nesmí registrovat pro TSP, takže nemohou vystupovat jako nepřímí zástupci pro TSP. To nemá vliv na stávající procesy CFSP. Obchodník musí mít účet pro odklad cla, jsou-li splatná cla nebo DPH, a bude muset poskytnout finanční záruku na pokrytí měsíčních závazků </a:t>
            </a:r>
            <a:r>
              <a:rPr lang="cs-CZ" sz="1050" b="1" dirty="0">
                <a:solidFill>
                  <a:srgbClr val="FF0000"/>
                </a:solidFill>
                <a:cs typeface="Arial" panose="020B0604020202020204" pitchFamily="34" charset="0"/>
              </a:rPr>
              <a:t>do 30. dubna 2020</a:t>
            </a:r>
            <a:r>
              <a:rPr lang="cs-CZ" sz="1050" dirty="0">
                <a:solidFill>
                  <a:srgbClr val="FF0000"/>
                </a:solidFill>
                <a:cs typeface="Arial" panose="020B0604020202020204" pitchFamily="34" charset="0"/>
              </a:rPr>
              <a:t>.</a:t>
            </a:r>
          </a:p>
          <a:p>
            <a:pPr algn="just" defTabSz="914156"/>
            <a:r>
              <a:rPr lang="cs-CZ" sz="1050" b="1" dirty="0">
                <a:solidFill>
                  <a:schemeClr val="tx1"/>
                </a:solidFill>
                <a:cs typeface="Arial" panose="020B0604020202020204" pitchFamily="34" charset="0"/>
              </a:rPr>
              <a:t>Vezměte prosím na vědomí, že pokud nebylo předloženo předem podané prohlášení, včetně informací o záruce spotřební daně poskytnuté pro zboží dovážené pro režim pozastavení spotřební daně, může zboží propadnout. </a:t>
            </a:r>
            <a:endParaRPr lang="cs-CZ" sz="1050" dirty="0">
              <a:solidFill>
                <a:schemeClr val="tx1"/>
              </a:solidFill>
              <a:cs typeface="Arial" panose="020B0604020202020204" pitchFamily="34" charset="0"/>
            </a:endParaRPr>
          </a:p>
          <a:p>
            <a:pPr algn="just" defTabSz="914156"/>
            <a:endParaRPr lang="cs-CZ" sz="600" dirty="0">
              <a:solidFill>
                <a:schemeClr val="tx1"/>
              </a:solidFill>
            </a:endParaRPr>
          </a:p>
          <a:p>
            <a:pPr algn="just" defTabSz="914156"/>
            <a:r>
              <a:rPr lang="cs-CZ" sz="1050" b="1" dirty="0">
                <a:solidFill>
                  <a:schemeClr val="tx1"/>
                </a:solidFill>
              </a:rPr>
              <a:t>SDĚLTE ČÍSLO MRN, ČÍSLO VSTUPU NEBO ČÍSLO EORI PŘEPRAVNÍ SPOLEČNOSTI / ŘIDIČI</a:t>
            </a:r>
          </a:p>
          <a:p>
            <a:pPr marL="171450" indent="-171450" algn="just" defTabSz="914156">
              <a:buFont typeface="Wingdings" panose="05000000000000000000" pitchFamily="2" charset="2"/>
              <a:buChar char="Ø"/>
            </a:pPr>
            <a:r>
              <a:rPr lang="cs-CZ" sz="1050" dirty="0">
                <a:solidFill>
                  <a:schemeClr val="tx1"/>
                </a:solidFill>
              </a:rPr>
              <a:t>Elektronické předběžné podání Zjednodušeného celního prohlášení (SFD) nebo úplného celního prohlášení vede k vytvoření CDS </a:t>
            </a:r>
            <a:r>
              <a:rPr lang="cs-CZ" sz="1050" b="1" i="1" dirty="0">
                <a:solidFill>
                  <a:schemeClr val="tx1"/>
                </a:solidFill>
              </a:rPr>
              <a:t>referenčního čísla přepravy (MRN) nebo </a:t>
            </a:r>
            <a:r>
              <a:rPr lang="cs-CZ" sz="1050" dirty="0">
                <a:solidFill>
                  <a:schemeClr val="tx1"/>
                </a:solidFill>
              </a:rPr>
              <a:t>CHIEF</a:t>
            </a:r>
            <a:r>
              <a:rPr lang="cs-CZ" sz="1050" b="1" i="1" dirty="0">
                <a:solidFill>
                  <a:schemeClr val="tx1"/>
                </a:solidFill>
              </a:rPr>
              <a:t> čísla vstupu, </a:t>
            </a:r>
            <a:r>
              <a:rPr lang="cs-CZ" sz="1050" dirty="0">
                <a:solidFill>
                  <a:schemeClr val="tx1"/>
                </a:solidFill>
              </a:rPr>
              <a:t>které řidič potřebuje, pokud by jej celní stráž požádala o předložení dokladu o celních formalitách.</a:t>
            </a:r>
          </a:p>
          <a:p>
            <a:pPr marL="171450" indent="-171450" algn="just" defTabSz="914156">
              <a:buFont typeface="Wingdings" panose="05000000000000000000" pitchFamily="2" charset="2"/>
              <a:buChar char="Ø"/>
            </a:pPr>
            <a:r>
              <a:rPr lang="cs-CZ" sz="1050" dirty="0">
                <a:solidFill>
                  <a:schemeClr val="tx1"/>
                </a:solidFill>
              </a:rPr>
              <a:t>Pokud učiní Zápis do záznamů deklaranta (EIDR), </a:t>
            </a:r>
            <a:r>
              <a:rPr lang="cs-CZ" sz="1050" b="1" i="1" dirty="0">
                <a:solidFill>
                  <a:schemeClr val="tx1"/>
                </a:solidFill>
              </a:rPr>
              <a:t>číslo EORI obchodníka, </a:t>
            </a:r>
            <a:r>
              <a:rPr lang="cs-CZ" sz="1050" dirty="0">
                <a:solidFill>
                  <a:schemeClr val="tx1"/>
                </a:solidFill>
              </a:rPr>
              <a:t>které řidič potřebuje, pokud by jej celní stráž požádala o předložení dokladu o celních formalitách.</a:t>
            </a:r>
            <a:endParaRPr lang="cs-CZ" sz="600" dirty="0">
              <a:solidFill>
                <a:schemeClr val="tx1"/>
              </a:solidFill>
            </a:endParaRPr>
          </a:p>
          <a:p>
            <a:pPr algn="just" defTabSz="914156"/>
            <a:r>
              <a:rPr lang="cs-CZ" sz="1050" b="1" dirty="0">
                <a:solidFill>
                  <a:schemeClr val="tx1"/>
                </a:solidFill>
              </a:rPr>
              <a:t>UVEĎTE V CELNÍM PROHLÁŠENÍ OZNAČENÍ VOZIDLA / TAHAČE NEBO NÁVĚSU / KONTEJNERU</a:t>
            </a:r>
          </a:p>
          <a:p>
            <a:pPr algn="just" defTabSz="914156"/>
            <a:r>
              <a:rPr lang="cs-CZ" sz="1050" dirty="0">
                <a:solidFill>
                  <a:schemeClr val="tx1"/>
                </a:solidFill>
              </a:rPr>
              <a:t>Na prohlášení bude vyžadována nová datová položka pro RoRo, jedná se o registrační číslo vozidla nebo číslo přívěsu / kontejneru. Toto by mělo být zapsáno do celního prohlášení, pokud je známo v okamžiku předběžného podání. Pokud není v tomto okamžiku známo, může obchodník / jeho zástupce zadat „neznámé“. Podrobnosti musí být zadány před aktualizací statusu prohlášení, aby bylo vidět, že zboží dorazilo.</a:t>
            </a:r>
            <a:endParaRPr lang="cs-CZ" sz="1200" dirty="0">
              <a:solidFill>
                <a:prstClr val="black"/>
              </a:solidFill>
            </a:endParaRPr>
          </a:p>
        </p:txBody>
      </p:sp>
      <p:sp>
        <p:nvSpPr>
          <p:cNvPr id="10" name="Rectangle 9"/>
          <p:cNvSpPr/>
          <p:nvPr/>
        </p:nvSpPr>
        <p:spPr>
          <a:xfrm>
            <a:off x="137956" y="138509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a:t>
            </a:r>
            <a:r>
              <a:rPr lang="cs-CZ" sz="1050" b="1" dirty="0">
                <a:solidFill>
                  <a:schemeClr val="tx1"/>
                </a:solidFill>
                <a:cs typeface="Arial" panose="020B0604020202020204" pitchFamily="34" charset="0"/>
              </a:rPr>
              <a:t>PLATNÉ CELNÍ PROHLÁŠENÍ NENÍ PODÁNO PŘEDEM</a:t>
            </a:r>
            <a:r>
              <a:rPr lang="cs-CZ" sz="1050" b="1" dirty="0">
                <a:solidFill>
                  <a:prstClr val="black"/>
                </a:solidFill>
              </a:rPr>
              <a:t>?</a:t>
            </a:r>
          </a:p>
          <a:p>
            <a:pPr algn="just" defTabSz="914156"/>
            <a:r>
              <a:rPr lang="cs-CZ" sz="1050" dirty="0">
                <a:solidFill>
                  <a:schemeClr val="tx1"/>
                </a:solidFill>
              </a:rPr>
              <a:t>Očekáváme, že zákazníci učiní prohlášení do doby, kdy dorazí do přístavu a budou moci cestovat. Budeme podporovat zákazníky v pochopení a dodržování požadavků a budeme k nim přistupovat přiměřeně a nestranně.</a:t>
            </a:r>
            <a:endParaRPr lang="cs-CZ" sz="1050" b="1" dirty="0">
              <a:solidFill>
                <a:prstClr val="black"/>
              </a:solidFill>
            </a:endParaRPr>
          </a:p>
        </p:txBody>
      </p:sp>
    </p:spTree>
    <p:extLst>
      <p:ext uri="{BB962C8B-B14F-4D97-AF65-F5344CB8AC3E}">
        <p14:creationId xmlns:p14="http://schemas.microsoft.com/office/powerpoint/2010/main" val="40847531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628" y="181690"/>
            <a:ext cx="5290893" cy="521935"/>
          </a:xfrm>
        </p:spPr>
        <p:txBody>
          <a:bodyPr anchor="ctr">
            <a:normAutofit/>
          </a:bodyPr>
          <a:lstStyle/>
          <a:p>
            <a:pPr algn="l"/>
            <a:r>
              <a:rPr lang="cs-CZ" sz="2400" dirty="0">
                <a:latin typeface="+mn-lt"/>
                <a:cs typeface="Arial" panose="020B0604020202020204" pitchFamily="34" charset="0"/>
              </a:rPr>
              <a:t>Terminologie</a:t>
            </a:r>
          </a:p>
        </p:txBody>
      </p:sp>
      <p:sp>
        <p:nvSpPr>
          <p:cNvPr id="6" name="Slide Number Placeholder 5"/>
          <p:cNvSpPr>
            <a:spLocks noGrp="1"/>
          </p:cNvSpPr>
          <p:nvPr>
            <p:ph type="sldNum" sz="quarter" idx="12"/>
          </p:nvPr>
        </p:nvSpPr>
        <p:spPr/>
        <p:txBody>
          <a:bodyPr/>
          <a:lstStyle/>
          <a:p>
            <a:fld id="{4D5B3F61-8D40-454B-BE98-BE96F2E76035}" type="slidenum">
              <a:rPr lang="cs-CZ" smtClean="0"/>
              <a:t>80</a:t>
            </a:fld>
            <a:endParaRPr lang="cs-CZ" dirty="0"/>
          </a:p>
        </p:txBody>
      </p:sp>
      <p:graphicFrame>
        <p:nvGraphicFramePr>
          <p:cNvPr id="7" name="Table 6"/>
          <p:cNvGraphicFramePr>
            <a:graphicFrameLocks noGrp="1"/>
          </p:cNvGraphicFramePr>
          <p:nvPr>
            <p:extLst>
              <p:ext uri="{D42A27DB-BD31-4B8C-83A1-F6EECF244321}">
                <p14:modId xmlns:p14="http://schemas.microsoft.com/office/powerpoint/2010/main" val="1754925513"/>
              </p:ext>
            </p:extLst>
          </p:nvPr>
        </p:nvGraphicFramePr>
        <p:xfrm>
          <a:off x="967740" y="742559"/>
          <a:ext cx="9928860" cy="5144212"/>
        </p:xfrm>
        <a:graphic>
          <a:graphicData uri="http://schemas.openxmlformats.org/drawingml/2006/table">
            <a:tbl>
              <a:tblPr firstRow="1" firstCol="1" bandRow="1">
                <a:tableStyleId>{2D5ABB26-0587-4C30-8999-92F81FD0307C}</a:tableStyleId>
              </a:tblPr>
              <a:tblGrid>
                <a:gridCol w="1556702">
                  <a:extLst>
                    <a:ext uri="{9D8B030D-6E8A-4147-A177-3AD203B41FA5}">
                      <a16:colId xmlns="" xmlns:a16="http://schemas.microsoft.com/office/drawing/2014/main" val="20000"/>
                    </a:ext>
                  </a:extLst>
                </a:gridCol>
                <a:gridCol w="8372158">
                  <a:extLst>
                    <a:ext uri="{9D8B030D-6E8A-4147-A177-3AD203B41FA5}">
                      <a16:colId xmlns="" xmlns:a16="http://schemas.microsoft.com/office/drawing/2014/main" val="20001"/>
                    </a:ext>
                  </a:extLst>
                </a:gridCol>
              </a:tblGrid>
              <a:tr h="256205">
                <a:tc>
                  <a:txBody>
                    <a:bodyPr/>
                    <a:lstStyle/>
                    <a:p>
                      <a:pPr>
                        <a:spcBef>
                          <a:spcPts val="600"/>
                        </a:spcBef>
                        <a:spcAft>
                          <a:spcPts val="300"/>
                        </a:spcAft>
                      </a:pPr>
                      <a:r>
                        <a:rPr lang="cs-CZ" sz="1100" b="1" noProof="0" dirty="0">
                          <a:effectLst/>
                          <a:latin typeface="+mn-lt"/>
                          <a:ea typeface="Arial" panose="020B0604020202020204" pitchFamily="34" charset="0"/>
                        </a:rPr>
                        <a:t>Termín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cs-CZ" sz="1100" b="1" noProof="0" dirty="0">
                          <a:effectLst/>
                          <a:latin typeface="+mn-lt"/>
                          <a:ea typeface="Arial" panose="020B0604020202020204" pitchFamily="34" charset="0"/>
                        </a:rPr>
                        <a:t>Popis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333995">
                <a:tc>
                  <a:txBody>
                    <a:bodyPr/>
                    <a:lstStyle/>
                    <a:p>
                      <a:pPr>
                        <a:spcBef>
                          <a:spcPts val="600"/>
                        </a:spcBef>
                        <a:spcAft>
                          <a:spcPts val="300"/>
                        </a:spcAft>
                      </a:pPr>
                      <a:r>
                        <a:rPr lang="cs-CZ" sz="1400" noProof="0" dirty="0">
                          <a:effectLst/>
                          <a:latin typeface="+mn-lt"/>
                          <a:ea typeface="Arial" panose="020B0604020202020204" pitchFamily="34" charset="0"/>
                        </a:rPr>
                        <a:t>Jmenovaný (určený) zástupce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Odborník v oblasti celní a logistiky, který jedná za dovozce nebo vývozce při přepravě jeho zboží z jedné země do druhé.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33995">
                <a:tc>
                  <a:txBody>
                    <a:bodyPr/>
                    <a:lstStyle/>
                    <a:p>
                      <a:pPr>
                        <a:spcBef>
                          <a:spcPts val="600"/>
                        </a:spcBef>
                        <a:spcAft>
                          <a:spcPts val="300"/>
                        </a:spcAft>
                      </a:pPr>
                      <a:r>
                        <a:rPr lang="cs-CZ" sz="1400" noProof="0" dirty="0">
                          <a:solidFill>
                            <a:srgbClr val="262626"/>
                          </a:solidFill>
                          <a:effectLst/>
                          <a:latin typeface="+mn-lt"/>
                          <a:ea typeface="Times New Roman" panose="02020603050405020304" pitchFamily="18" charset="0"/>
                        </a:rPr>
                        <a:t>Čl. 50</a:t>
                      </a:r>
                      <a:endParaRPr lang="cs-CZ" sz="1400" noProof="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spcBef>
                          <a:spcPts val="600"/>
                        </a:spcBef>
                        <a:spcAft>
                          <a:spcPts val="300"/>
                        </a:spcAft>
                      </a:pPr>
                      <a:r>
                        <a:rPr lang="cs-CZ" sz="1400" noProof="0" dirty="0">
                          <a:solidFill>
                            <a:srgbClr val="262626"/>
                          </a:solidFill>
                          <a:effectLst/>
                          <a:latin typeface="+mn-lt"/>
                          <a:ea typeface="Times New Roman" panose="02020603050405020304" pitchFamily="18" charset="0"/>
                        </a:rPr>
                        <a:t>Doložka o vystoupení z EU, která je součástí Lisabonské smlouvy. Vyvoláním nebo spuštěním této doložky země formálně a právně signalizuje, že opouští </a:t>
                      </a:r>
                      <a:r>
                        <a:rPr lang="cs-CZ" sz="1400" noProof="0" dirty="0" smtClean="0">
                          <a:solidFill>
                            <a:srgbClr val="262626"/>
                          </a:solidFill>
                          <a:effectLst/>
                          <a:latin typeface="+mn-lt"/>
                          <a:ea typeface="Times New Roman" panose="02020603050405020304" pitchFamily="18" charset="0"/>
                        </a:rPr>
                        <a:t>EU.</a:t>
                      </a:r>
                      <a:endParaRPr lang="cs-CZ" sz="1400" noProof="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1115848">
                <a:tc>
                  <a:txBody>
                    <a:bodyPr/>
                    <a:lstStyle/>
                    <a:p>
                      <a:pPr>
                        <a:spcBef>
                          <a:spcPts val="600"/>
                        </a:spcBef>
                        <a:spcAft>
                          <a:spcPts val="300"/>
                        </a:spcAft>
                      </a:pPr>
                      <a:r>
                        <a:rPr lang="cs-CZ" sz="1400" noProof="0" dirty="0">
                          <a:effectLst/>
                          <a:latin typeface="+mn-lt"/>
                          <a:ea typeface="Arial" panose="020B0604020202020204" pitchFamily="34" charset="0"/>
                        </a:rPr>
                        <a:t>Zboží dorazilo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300"/>
                        </a:spcAft>
                      </a:pPr>
                      <a:r>
                        <a:rPr lang="cs-CZ" sz="1400" noProof="0" dirty="0">
                          <a:solidFill>
                            <a:srgbClr val="262626"/>
                          </a:solidFill>
                          <a:effectLst/>
                          <a:latin typeface="+mn-lt"/>
                          <a:ea typeface="Times New Roman" panose="02020603050405020304" pitchFamily="18" charset="0"/>
                        </a:rPr>
                        <a:t>Z celního hlediska je zpráva o tom, že zboží dorazilo, spouštěčem změny statutu zboží v prohlášení. Při dovozu to znamená okamžik, kdy je zboží k dispozici pro předložení k celnímu řízení (elektronicky v RoRo) a okamžik, kdy je stanovena daň, clo a směnné kurzy. Pokud se zboží přesouvá do místa ve vnitrozemí, musí být zaznamenáno, že dorazilo, aby tam mohly být provedeny všechny požadované kontroly.</a:t>
                      </a:r>
                      <a:endParaRPr lang="cs-CZ" sz="1400" noProof="0" dirty="0">
                        <a:effectLst/>
                        <a:latin typeface="+mn-lt"/>
                        <a:ea typeface="Arial" panose="020B0604020202020204" pitchFamily="34" charset="0"/>
                      </a:endParaRPr>
                    </a:p>
                    <a:p>
                      <a:pPr>
                        <a:spcBef>
                          <a:spcPts val="600"/>
                        </a:spcBef>
                        <a:spcAft>
                          <a:spcPts val="300"/>
                        </a:spcAft>
                      </a:pPr>
                      <a:r>
                        <a:rPr lang="cs-CZ" sz="1400" noProof="0" dirty="0">
                          <a:solidFill>
                            <a:srgbClr val="262626"/>
                          </a:solidFill>
                          <a:effectLst/>
                          <a:latin typeface="+mn-lt"/>
                          <a:ea typeface="Times New Roman" panose="02020603050405020304" pitchFamily="18" charset="0"/>
                        </a:rPr>
                        <a:t>Při vývozu zboží dorazí do příslušných míst (přístav nebo DEP nebo CSE obchodníka), aby byly umožněny kontroly předtím, než bude uděleno povolení k dalšímu postupu a zboží opustí </a:t>
                      </a:r>
                      <a:r>
                        <a:rPr lang="cs-CZ" sz="1400" baseline="0" noProof="0" dirty="0">
                          <a:solidFill>
                            <a:srgbClr val="262626"/>
                          </a:solidFill>
                          <a:effectLst/>
                          <a:latin typeface="+mn-lt"/>
                          <a:ea typeface="Times New Roman" panose="02020603050405020304" pitchFamily="18" charset="0"/>
                        </a:rPr>
                        <a:t>Spojené království.</a:t>
                      </a:r>
                      <a:endParaRPr lang="cs-CZ" sz="1400" noProof="0" dirty="0">
                        <a:solidFill>
                          <a:srgbClr val="262626"/>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66646">
                <a:tc>
                  <a:txBody>
                    <a:bodyPr/>
                    <a:lstStyle/>
                    <a:p>
                      <a:pPr>
                        <a:spcBef>
                          <a:spcPts val="600"/>
                        </a:spcBef>
                        <a:spcAft>
                          <a:spcPts val="300"/>
                        </a:spcAft>
                      </a:pPr>
                      <a:r>
                        <a:rPr lang="cs-CZ" sz="1400" noProof="0" dirty="0">
                          <a:effectLst/>
                          <a:latin typeface="+mn-lt"/>
                          <a:ea typeface="Arial" panose="020B0604020202020204" pitchFamily="34" charset="0"/>
                        </a:rPr>
                        <a:t>BSP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Program pohraničních systémů (Border Systems Programme) – Ředitelství v rámci britské vlády odpovědné za zajištění úspěšného dodání a doručení IT systémů zapojených do přeshraničních pohybů.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439054">
                <a:tc>
                  <a:txBody>
                    <a:bodyPr/>
                    <a:lstStyle/>
                    <a:p>
                      <a:pPr>
                        <a:spcBef>
                          <a:spcPts val="600"/>
                        </a:spcBef>
                        <a:spcAft>
                          <a:spcPts val="300"/>
                        </a:spcAft>
                      </a:pPr>
                      <a:r>
                        <a:rPr lang="cs-CZ" sz="1400" kern="1200" noProof="0" dirty="0">
                          <a:solidFill>
                            <a:srgbClr val="262626"/>
                          </a:solidFill>
                          <a:effectLst/>
                          <a:latin typeface="+mn-lt"/>
                          <a:ea typeface="Times New Roman" panose="02020603050405020304" pitchFamily="18" charset="0"/>
                          <a:cs typeface="+mn-cs"/>
                        </a:rPr>
                        <a:t>CSP</a:t>
                      </a:r>
                      <a:r>
                        <a:rPr lang="cs-CZ" sz="1400" noProof="0" dirty="0">
                          <a:effectLst/>
                          <a:latin typeface="+mn-lt"/>
                          <a:ea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cs-CZ" sz="1400" noProof="0" dirty="0">
                          <a:effectLst/>
                          <a:latin typeface="+mn-lt"/>
                          <a:ea typeface="Arial" panose="020B0604020202020204" pitchFamily="34" charset="0"/>
                        </a:rPr>
                        <a:t>Poskytovatelé komunitních systémů (Community System Providers) - Poskytovatel komerčního systému, který sdružuje příslušné účastníky celní transakce. Sdílí relevantní data se schválenými subjekty a vyměňuje si data s úřadem HMRC.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474034">
                <a:tc>
                  <a:txBody>
                    <a:bodyPr/>
                    <a:lstStyle/>
                    <a:p>
                      <a:pPr>
                        <a:spcBef>
                          <a:spcPts val="600"/>
                        </a:spcBef>
                        <a:spcAft>
                          <a:spcPts val="300"/>
                        </a:spcAft>
                      </a:pPr>
                      <a:r>
                        <a:rPr lang="cs-CZ" sz="1400" noProof="0" dirty="0">
                          <a:effectLst/>
                          <a:latin typeface="+mn-lt"/>
                          <a:ea typeface="Arial" panose="020B0604020202020204" pitchFamily="34" charset="0"/>
                        </a:rPr>
                        <a:t>CS&amp;TD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cs-CZ" sz="1400" noProof="0" dirty="0">
                          <a:effectLst/>
                          <a:latin typeface="+mn-lt"/>
                          <a:ea typeface="Arial" panose="020B0604020202020204" pitchFamily="34" charset="0"/>
                        </a:rPr>
                        <a:t>Útvar „Customer Strategy &amp; Tax Design“ – Ředitelství v rámci britské vlády odpovědné za návrh a vlastnictví pravidel obchodních procesů, které zákazníkům umožňují provádět celní činnosti</a:t>
                      </a:r>
                      <a:r>
                        <a:rPr lang="cs-CZ" sz="1400" noProof="0" dirty="0" smtClean="0">
                          <a:effectLst/>
                          <a:latin typeface="+mn-lt"/>
                          <a:ea typeface="Arial" panose="020B0604020202020204" pitchFamily="34" charset="0"/>
                        </a:rPr>
                        <a:t>.</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83458">
                <a:tc>
                  <a:txBody>
                    <a:bodyPr/>
                    <a:lstStyle/>
                    <a:p>
                      <a:pPr>
                        <a:spcBef>
                          <a:spcPts val="600"/>
                        </a:spcBef>
                        <a:spcAft>
                          <a:spcPts val="300"/>
                        </a:spcAft>
                      </a:pPr>
                      <a:r>
                        <a:rPr lang="cs-CZ" sz="1400" noProof="0" dirty="0">
                          <a:solidFill>
                            <a:schemeClr val="tx1"/>
                          </a:solidFill>
                          <a:effectLst/>
                          <a:latin typeface="+mn-lt"/>
                          <a:ea typeface="Arial" panose="020B0604020202020204" pitchFamily="34" charset="0"/>
                        </a:rPr>
                        <a:t>Celní zákon</a:t>
                      </a:r>
                      <a:endParaRPr lang="cs-CZ" sz="1400" strike="noStrike" noProof="0" dirty="0">
                        <a:solidFill>
                          <a:schemeClr val="tx1"/>
                        </a:solidFill>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Zákon o zdanění (přeshraničního) obchodu, jehož účelem je umožnit vládě po jejím odchodu EU funkční celní režim, režim DPH a režim spotřební daně pro Spojené </a:t>
                      </a:r>
                      <a:r>
                        <a:rPr lang="cs-CZ" sz="1400" noProof="0" dirty="0" smtClean="0">
                          <a:effectLst/>
                          <a:latin typeface="+mn-lt"/>
                          <a:ea typeface="Arial" panose="020B0604020202020204" pitchFamily="34" charset="0"/>
                        </a:rPr>
                        <a:t>království.</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7"/>
                  </a:ext>
                </a:extLst>
              </a:tr>
              <a:tr h="245833">
                <a:tc>
                  <a:txBody>
                    <a:bodyPr/>
                    <a:lstStyle/>
                    <a:p>
                      <a:pPr marL="0" indent="0">
                        <a:spcBef>
                          <a:spcPts val="600"/>
                        </a:spcBef>
                        <a:spcAft>
                          <a:spcPts val="300"/>
                        </a:spcAft>
                        <a:buNone/>
                      </a:pPr>
                      <a:r>
                        <a:rPr lang="cs-CZ" sz="1400" noProof="0" dirty="0">
                          <a:effectLst/>
                          <a:latin typeface="+mn-lt"/>
                          <a:ea typeface="Arial" panose="020B0604020202020204" pitchFamily="34" charset="0"/>
                        </a:rPr>
                        <a:t>První Den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cs-CZ" sz="1400" noProof="0" dirty="0">
                          <a:effectLst/>
                          <a:latin typeface="+mn-lt"/>
                          <a:ea typeface="Arial" panose="020B0604020202020204" pitchFamily="34" charset="0"/>
                        </a:rPr>
                        <a:t>Označuje </a:t>
                      </a:r>
                      <a:r>
                        <a:rPr lang="pl-PL" sz="1400" noProof="0" dirty="0">
                          <a:effectLst/>
                          <a:latin typeface="+mn-lt"/>
                          <a:ea typeface="Arial" panose="020B0604020202020204" pitchFamily="34" charset="0"/>
                        </a:rPr>
                        <a:t>den, kdy Spojené království opustí EU bez dohody</a:t>
                      </a:r>
                      <a:r>
                        <a:rPr lang="cs-CZ" sz="1400" noProof="0" dirty="0">
                          <a:effectLst/>
                          <a:latin typeface="+mn-lt"/>
                          <a:ea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66646">
                <a:tc>
                  <a:txBody>
                    <a:bodyPr/>
                    <a:lstStyle/>
                    <a:p>
                      <a:pPr>
                        <a:spcBef>
                          <a:spcPts val="600"/>
                        </a:spcBef>
                        <a:spcAft>
                          <a:spcPts val="300"/>
                        </a:spcAft>
                      </a:pPr>
                      <a:r>
                        <a:rPr lang="cs-CZ" sz="1400" noProof="0" dirty="0">
                          <a:effectLst/>
                          <a:latin typeface="+mn-lt"/>
                          <a:ea typeface="Arial" panose="020B0604020202020204" pitchFamily="34" charset="0"/>
                        </a:rPr>
                        <a:t>Nákladní doprava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V kontextu tohoto dokumentu se jedná o definici zboží nákladní zboží nevlastněné dopravcem ani řidičem, které je přepravováno do nebo ze </a:t>
                      </a:r>
                      <a:r>
                        <a:rPr lang="pl-PL" sz="1400" noProof="0" dirty="0">
                          <a:effectLst/>
                          <a:latin typeface="+mn-lt"/>
                          <a:ea typeface="Arial" panose="020B0604020202020204" pitchFamily="34" charset="0"/>
                        </a:rPr>
                        <a:t>Spojeného království </a:t>
                      </a:r>
                      <a:r>
                        <a:rPr lang="cs-CZ" sz="1400" noProof="0" dirty="0">
                          <a:effectLst/>
                          <a:latin typeface="+mn-lt"/>
                          <a:ea typeface="Arial" panose="020B0604020202020204" pitchFamily="34" charset="0"/>
                        </a:rPr>
                        <a:t>komerčním </a:t>
                      </a:r>
                      <a:r>
                        <a:rPr lang="cs-CZ" sz="1400" noProof="0" dirty="0" smtClean="0">
                          <a:effectLst/>
                          <a:latin typeface="+mn-lt"/>
                          <a:ea typeface="Arial" panose="020B0604020202020204" pitchFamily="34" charset="0"/>
                        </a:rPr>
                        <a:t>vozidlem.</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0"/>
                  </a:ext>
                </a:extLst>
              </a:tr>
            </a:tbl>
          </a:graphicData>
        </a:graphic>
      </p:graphicFrame>
      <p:sp>
        <p:nvSpPr>
          <p:cNvPr id="8"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3097150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434" y="168797"/>
            <a:ext cx="5545625" cy="427868"/>
          </a:xfrm>
        </p:spPr>
        <p:txBody>
          <a:bodyPr anchor="ctr">
            <a:normAutofit/>
          </a:bodyPr>
          <a:lstStyle/>
          <a:p>
            <a:pPr algn="l"/>
            <a:r>
              <a:rPr lang="cs-CZ" sz="2400" dirty="0">
                <a:latin typeface="+mn-lt"/>
                <a:cs typeface="Arial" panose="020B0604020202020204" pitchFamily="34" charset="0"/>
              </a:rPr>
              <a:t>Terminologie (pokrač.)</a:t>
            </a:r>
          </a:p>
        </p:txBody>
      </p:sp>
      <p:sp>
        <p:nvSpPr>
          <p:cNvPr id="5" name="Footer Placeholder 4"/>
          <p:cNvSpPr>
            <a:spLocks noGrp="1"/>
          </p:cNvSpPr>
          <p:nvPr>
            <p:ph type="ftr" sz="quarter" idx="11"/>
          </p:nvPr>
        </p:nvSpPr>
        <p:spPr>
          <a:xfrm>
            <a:off x="7598766" y="6363845"/>
            <a:ext cx="4114800" cy="365125"/>
          </a:xfrm>
        </p:spPr>
        <p:txBody>
          <a:bodyPr/>
          <a:lstStyle/>
          <a:p>
            <a:r>
              <a:rPr lang="cs-CZ" dirty="0"/>
              <a:t>ÚŘEDNÍ DOK. </a:t>
            </a:r>
          </a:p>
        </p:txBody>
      </p:sp>
      <p:sp>
        <p:nvSpPr>
          <p:cNvPr id="6" name="Slide Number Placeholder 5"/>
          <p:cNvSpPr>
            <a:spLocks noGrp="1"/>
          </p:cNvSpPr>
          <p:nvPr>
            <p:ph type="sldNum" sz="quarter" idx="12"/>
          </p:nvPr>
        </p:nvSpPr>
        <p:spPr/>
        <p:txBody>
          <a:bodyPr/>
          <a:lstStyle/>
          <a:p>
            <a:fld id="{4D5B3F61-8D40-454B-BE98-BE96F2E76035}" type="slidenum">
              <a:rPr lang="cs-CZ" smtClean="0"/>
              <a:t>81</a:t>
            </a:fld>
            <a:endParaRPr lang="cs-CZ" dirty="0"/>
          </a:p>
        </p:txBody>
      </p:sp>
      <p:graphicFrame>
        <p:nvGraphicFramePr>
          <p:cNvPr id="7" name="Table 6"/>
          <p:cNvGraphicFramePr>
            <a:graphicFrameLocks noGrp="1"/>
          </p:cNvGraphicFramePr>
          <p:nvPr>
            <p:extLst>
              <p:ext uri="{D42A27DB-BD31-4B8C-83A1-F6EECF244321}">
                <p14:modId xmlns:p14="http://schemas.microsoft.com/office/powerpoint/2010/main" val="3866963724"/>
              </p:ext>
            </p:extLst>
          </p:nvPr>
        </p:nvGraphicFramePr>
        <p:xfrm>
          <a:off x="1120848" y="633880"/>
          <a:ext cx="10338303" cy="3414873"/>
        </p:xfrm>
        <a:graphic>
          <a:graphicData uri="http://schemas.openxmlformats.org/drawingml/2006/table">
            <a:tbl>
              <a:tblPr firstRow="1" firstCol="1" bandRow="1">
                <a:tableStyleId>{2D5ABB26-0587-4C30-8999-92F81FD0307C}</a:tableStyleId>
              </a:tblPr>
              <a:tblGrid>
                <a:gridCol w="1620898">
                  <a:extLst>
                    <a:ext uri="{9D8B030D-6E8A-4147-A177-3AD203B41FA5}">
                      <a16:colId xmlns="" xmlns:a16="http://schemas.microsoft.com/office/drawing/2014/main" val="20000"/>
                    </a:ext>
                  </a:extLst>
                </a:gridCol>
                <a:gridCol w="8717405">
                  <a:extLst>
                    <a:ext uri="{9D8B030D-6E8A-4147-A177-3AD203B41FA5}">
                      <a16:colId xmlns="" xmlns:a16="http://schemas.microsoft.com/office/drawing/2014/main" val="20001"/>
                    </a:ext>
                  </a:extLst>
                </a:gridCol>
              </a:tblGrid>
              <a:tr h="390465">
                <a:tc>
                  <a:txBody>
                    <a:bodyPr/>
                    <a:lstStyle/>
                    <a:p>
                      <a:pPr>
                        <a:spcBef>
                          <a:spcPts val="600"/>
                        </a:spcBef>
                        <a:spcAft>
                          <a:spcPts val="300"/>
                        </a:spcAft>
                      </a:pPr>
                      <a:r>
                        <a:rPr lang="cs-CZ" sz="1400" b="1" noProof="0" dirty="0">
                          <a:effectLst/>
                          <a:latin typeface="+mn-lt"/>
                          <a:ea typeface="Arial" panose="020B0604020202020204" pitchFamily="34" charset="0"/>
                        </a:rPr>
                        <a:t>Termín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cs-CZ" sz="1400" b="1" noProof="0" dirty="0">
                          <a:effectLst/>
                          <a:latin typeface="+mn-lt"/>
                          <a:ea typeface="Arial" panose="020B0604020202020204" pitchFamily="34" charset="0"/>
                        </a:rPr>
                        <a:t>Popis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NCH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Útvar „National Clearance Hub“ – Provozní útvar v rámci britské vlády, který se zabývá zpracováním dokumentace obchodníků na podporu celních transakcí</a:t>
                      </a:r>
                      <a:r>
                        <a:rPr lang="cs-CZ" sz="1400" noProof="0" dirty="0" smtClean="0">
                          <a:effectLst/>
                          <a:latin typeface="+mn-lt"/>
                          <a:ea typeface="Arial" panose="020B0604020202020204" pitchFamily="34" charset="0"/>
                        </a:rPr>
                        <a:t>.</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Scénář bez dohody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cs-CZ" sz="1400" noProof="0" dirty="0">
                          <a:effectLst/>
                          <a:latin typeface="+mn-lt"/>
                          <a:ea typeface="Arial" panose="020B0604020202020204" pitchFamily="34" charset="0"/>
                        </a:rPr>
                        <a:t>Situace, kdy nejsou s EU uzavřeny žádné dohody pro období prvního dne a </a:t>
                      </a:r>
                      <a:r>
                        <a:rPr lang="cs-CZ" sz="1400" noProof="0" dirty="0" smtClean="0">
                          <a:effectLst/>
                          <a:latin typeface="+mn-lt"/>
                          <a:ea typeface="Arial" panose="020B0604020202020204" pitchFamily="34" charset="0"/>
                        </a:rPr>
                        <a:t>dále.</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Úřad dovozu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Jedná se o celní útvar související s místem, kde dovozní položka vstoupí pod celní kontrolu ve Spojeném království, tj. kam dovozní položka dorazí a stane se právně přijatou. </a:t>
                      </a:r>
                      <a:r>
                        <a:rPr lang="cs-CZ" sz="1400" noProof="0" dirty="0" smtClean="0">
                          <a:effectLst/>
                          <a:latin typeface="+mn-lt"/>
                          <a:ea typeface="Arial" panose="020B0604020202020204" pitchFamily="34" charset="0"/>
                        </a:rPr>
                        <a:t>Pro </a:t>
                      </a:r>
                      <a:r>
                        <a:rPr lang="cs-CZ" sz="1400" noProof="0" dirty="0">
                          <a:effectLst/>
                          <a:latin typeface="+mn-lt"/>
                          <a:ea typeface="Arial" panose="020B0604020202020204" pitchFamily="34" charset="0"/>
                        </a:rPr>
                        <a:t>dovozní položku je to rovněž úřad podávání celního prohlášení.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Provozovatel přístavu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cs-CZ" sz="1400" noProof="0" dirty="0">
                          <a:effectLst/>
                          <a:latin typeface="+mn-lt"/>
                          <a:ea typeface="Arial" panose="020B0604020202020204" pitchFamily="34" charset="0"/>
                        </a:rPr>
                        <a:t>Subjekt, který provozuje přístav nebo letiště. Někdy se to děje jménem vlastníka přístavu (např. Port Authority</a:t>
                      </a:r>
                      <a:r>
                        <a:rPr lang="cs-CZ" sz="1400" noProof="0" dirty="0" smtClean="0">
                          <a:effectLst/>
                          <a:latin typeface="+mn-lt"/>
                          <a:ea typeface="Arial" panose="020B0604020202020204" pitchFamily="34" charset="0"/>
                        </a:rPr>
                        <a:t>).</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RoRo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„Roll on Roll off“ – Typické označení pro přepravu na kolech s doprovodem řidiče prostřednictvím plavidla třetí strany jako prostředku vstupu do nebo výstupu ze Spojeného království po silnici.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7"/>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Zbytek světa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cs-CZ" sz="1400" noProof="0" dirty="0">
                          <a:effectLst/>
                          <a:latin typeface="+mn-lt"/>
                          <a:ea typeface="Arial" panose="020B0604020202020204" pitchFamily="34" charset="0"/>
                        </a:rPr>
                        <a:t>Označení pro země, které jsou v současné době mimo EU – ale po prvním dni toto označení bude označovat země EU.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Obchodník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Společné označení pro dovozce/vývozce nebo jejich zástupce (celní agent nebo agent pro nákladní přepravu).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83628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6060" y="6263955"/>
            <a:ext cx="11867073" cy="5581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 </a:t>
            </a:r>
          </a:p>
          <a:p>
            <a:pPr defTabSz="914156"/>
            <a:r>
              <a:rPr lang="cs-CZ" sz="1050" dirty="0">
                <a:solidFill>
                  <a:srgbClr val="0B0C0C"/>
                </a:solidFill>
              </a:rPr>
              <a:t>Pokyny k Přechodným zjednodušeným postupům : </a:t>
            </a:r>
            <a:r>
              <a:rPr lang="cs-CZ" sz="1050" dirty="0">
                <a:solidFill>
                  <a:srgbClr val="0B0C0C"/>
                </a:solidFill>
                <a:hlinkClick r:id="rId2"/>
              </a:rPr>
              <a:t>https://www.gov.uk/guidance/register-for-simplified-import-procedures-if-the-uk-leaves-the-eu-without-a-deal</a:t>
            </a:r>
            <a:endParaRPr lang="cs-CZ" sz="1050" dirty="0">
              <a:solidFill>
                <a:srgbClr val="0B0C0C"/>
              </a:solidFill>
            </a:endParaRPr>
          </a:p>
          <a:p>
            <a:pPr defTabSz="914156"/>
            <a:r>
              <a:rPr lang="cs-CZ" sz="1050" dirty="0">
                <a:solidFill>
                  <a:srgbClr val="0B0C0C"/>
                </a:solidFill>
              </a:rPr>
              <a:t>Úplný seznam kontrolovaného zboží pro Přechodné zjednodušené </a:t>
            </a:r>
            <a:r>
              <a:rPr lang="cs-CZ" sz="1050" dirty="0" smtClean="0">
                <a:solidFill>
                  <a:srgbClr val="0B0C0C"/>
                </a:solidFill>
              </a:rPr>
              <a:t>postupy: </a:t>
            </a:r>
            <a:r>
              <a:rPr lang="cs-CZ" sz="1050" dirty="0">
                <a:solidFill>
                  <a:srgbClr val="0B0C0C"/>
                </a:solidFill>
                <a:hlinkClick r:id="rId3"/>
              </a:rPr>
              <a:t>https://www.gov.uk/guidance/list-of-controlled-goods-for-transitional-simplified-procedures</a:t>
            </a:r>
            <a:endParaRPr lang="cs-CZ" sz="1050" dirty="0">
              <a:solidFill>
                <a:srgbClr val="0B0C0C"/>
              </a:solidFill>
            </a:endParaRPr>
          </a:p>
          <a:p>
            <a:pPr defTabSz="914156"/>
            <a:endParaRPr lang="cs-CZ" sz="1000" b="1" dirty="0">
              <a:solidFill>
                <a:prstClr val="black"/>
              </a:solidFill>
            </a:endParaRPr>
          </a:p>
        </p:txBody>
      </p:sp>
      <p:sp>
        <p:nvSpPr>
          <p:cNvPr id="27" name="Rectangle 26"/>
          <p:cNvSpPr/>
          <p:nvPr/>
        </p:nvSpPr>
        <p:spPr>
          <a:xfrm>
            <a:off x="137958" y="88218"/>
            <a:ext cx="11861267" cy="53419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marL="0" lvl="1" defTabSz="914156"/>
            <a:r>
              <a:rPr lang="cs-CZ" b="1" dirty="0">
                <a:solidFill>
                  <a:schemeClr val="tx1"/>
                </a:solidFill>
                <a:cs typeface="Arial" panose="020B0604020202020204" pitchFamily="34" charset="0"/>
              </a:rPr>
              <a:t>Usnadnění dovozu (cel) - Přechodné zjednodušené postupy (TSP)</a:t>
            </a:r>
          </a:p>
          <a:p>
            <a:pPr defTabSz="914156"/>
            <a:endParaRPr lang="cs-CZ" b="1" dirty="0">
              <a:solidFill>
                <a:prstClr val="black"/>
              </a:solidFill>
            </a:endParaRPr>
          </a:p>
        </p:txBody>
      </p:sp>
      <p:sp>
        <p:nvSpPr>
          <p:cNvPr id="28" name="Rectangle 27"/>
          <p:cNvSpPr/>
          <p:nvPr/>
        </p:nvSpPr>
        <p:spPr>
          <a:xfrm>
            <a:off x="132152" y="2158229"/>
            <a:ext cx="11840981" cy="40092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cs-CZ" sz="1050" dirty="0">
                <a:solidFill>
                  <a:schemeClr val="tx1"/>
                </a:solidFill>
              </a:rPr>
              <a:t>Na základě přechodných zjednodušených postupů existují dva způsoby deklarování v závislosti na druhu zboží, které dovážíte.</a:t>
            </a:r>
            <a:endParaRPr lang="cs-CZ" sz="1050" b="1" dirty="0">
              <a:solidFill>
                <a:schemeClr val="tx1"/>
              </a:solidFill>
              <a:cs typeface="Arial" panose="020B0604020202020204" pitchFamily="34" charset="0"/>
            </a:endParaRPr>
          </a:p>
          <a:p>
            <a:r>
              <a:rPr lang="cs-CZ" sz="1050" b="1" dirty="0">
                <a:solidFill>
                  <a:schemeClr val="tx1"/>
                </a:solidFill>
                <a:cs typeface="Arial" panose="020B0604020202020204" pitchFamily="34" charset="0"/>
              </a:rPr>
              <a:t>POSTUP V PŘÍPADĚ KONTROLOVANÉHO ZBOŽÍ</a:t>
            </a:r>
            <a:endParaRPr lang="cs-CZ" sz="1050" dirty="0">
              <a:solidFill>
                <a:schemeClr val="tx1"/>
              </a:solidFill>
            </a:endParaRPr>
          </a:p>
          <a:p>
            <a:r>
              <a:rPr lang="cs-CZ" sz="1050" dirty="0">
                <a:solidFill>
                  <a:schemeClr val="tx1"/>
                </a:solidFill>
              </a:rPr>
              <a:t>Pokud dovozce / deklarant používá přechodné zjednodušené postupy, musí dodržovat proces pro kontrolované zboží, pokud dováží zboží uvedené v seznamu „TSP – kontrolované zboží“ (Odkaz na pokyny a úplný seznam zboží najdete níže):</a:t>
            </a:r>
          </a:p>
          <a:p>
            <a:pPr marL="171450" indent="-171450">
              <a:buFont typeface="Arial" panose="020B0604020202020204" pitchFamily="34" charset="0"/>
              <a:buChar char="•"/>
            </a:pPr>
            <a:r>
              <a:rPr lang="cs-CZ" sz="1050" dirty="0">
                <a:solidFill>
                  <a:schemeClr val="tx1"/>
                </a:solidFill>
              </a:rPr>
              <a:t> Podejte elektronicky Zjednodušené celní prohlášení předtím, než dovezete kontrolované zboží do Spojeného království v systémech HMRC CHIEF / </a:t>
            </a:r>
            <a:r>
              <a:rPr lang="cs-CZ" sz="1050" dirty="0" smtClean="0">
                <a:solidFill>
                  <a:schemeClr val="tx1"/>
                </a:solidFill>
              </a:rPr>
              <a:t>CDS.</a:t>
            </a:r>
            <a:endParaRPr lang="cs-CZ" sz="1050" dirty="0">
              <a:solidFill>
                <a:schemeClr val="tx1"/>
              </a:solidFill>
            </a:endParaRPr>
          </a:p>
          <a:p>
            <a:pPr marL="171450" indent="-171450">
              <a:buFont typeface="Arial" panose="020B0604020202020204" pitchFamily="34" charset="0"/>
              <a:buChar char="•"/>
            </a:pPr>
            <a:r>
              <a:rPr lang="cs-CZ" sz="1050" dirty="0">
                <a:solidFill>
                  <a:schemeClr val="tx1"/>
                </a:solidFill>
              </a:rPr>
              <a:t> Ujistěte se, zda byly získány, deklarovány a jsou k dispozici ke kontrole správné licence a/nebo osvědčení pro kontrolované zboží.</a:t>
            </a:r>
            <a:endParaRPr lang="cs-CZ" sz="1050" strike="sngStrike" dirty="0">
              <a:solidFill>
                <a:schemeClr val="tx1"/>
              </a:solidFill>
            </a:endParaRPr>
          </a:p>
          <a:p>
            <a:pPr marL="171450" indent="-171450">
              <a:buFont typeface="Arial" panose="020B0604020202020204" pitchFamily="34" charset="0"/>
              <a:buChar char="•"/>
            </a:pPr>
            <a:r>
              <a:rPr lang="cs-CZ" sz="1050" dirty="0">
                <a:solidFill>
                  <a:schemeClr val="tx1"/>
                </a:solidFill>
              </a:rPr>
              <a:t> Sdělte číslo MRN nebo číslo vstupu přepravní společnosti / řidiči pro případ, že by je celní stráž při cestě požádala o předložení dokladu o splnění celních formalit.</a:t>
            </a:r>
          </a:p>
          <a:p>
            <a:pPr marL="171450" indent="-171450">
              <a:buFont typeface="Arial" panose="020B0604020202020204" pitchFamily="34" charset="0"/>
              <a:buChar char="•"/>
            </a:pPr>
            <a:r>
              <a:rPr lang="cs-CZ" sz="1050" dirty="0">
                <a:solidFill>
                  <a:schemeClr val="tx1"/>
                </a:solidFill>
              </a:rPr>
              <a:t> Dodatečné prohlášení zašlete do čtvrtého pracovního dne měsíce následujícího po příjezdu zboží do Spojeného království</a:t>
            </a:r>
          </a:p>
          <a:p>
            <a:pPr marL="171450" indent="-171450">
              <a:buFont typeface="Arial" panose="020B0604020202020204" pitchFamily="34" charset="0"/>
              <a:buChar char="•"/>
            </a:pPr>
            <a:r>
              <a:rPr lang="cs-CZ" sz="1050" dirty="0">
                <a:solidFill>
                  <a:schemeClr val="tx1"/>
                </a:solidFill>
              </a:rPr>
              <a:t>HMRC bude čerpat vaše inkaso v měsíci, v němž je předloženo dodatečné prohlášení, pokud máte povinnost platit clo nebo daně a nedovezli jste zboží v režimu s podmíněným osvobozením od spotřební daně. </a:t>
            </a:r>
          </a:p>
          <a:p>
            <a:endParaRPr lang="cs-CZ" sz="600" dirty="0">
              <a:solidFill>
                <a:schemeClr val="tx1"/>
              </a:solidFill>
            </a:endParaRPr>
          </a:p>
          <a:p>
            <a:r>
              <a:rPr lang="cs-CZ" sz="1050" b="1" dirty="0">
                <a:solidFill>
                  <a:schemeClr val="tx1"/>
                </a:solidFill>
                <a:cs typeface="Arial" panose="020B0604020202020204" pitchFamily="34" charset="0"/>
              </a:rPr>
              <a:t>POSTUP V PŘÍPADĚ </a:t>
            </a:r>
            <a:r>
              <a:rPr lang="cs-CZ" sz="1050" b="1" dirty="0">
                <a:solidFill>
                  <a:schemeClr val="tx1"/>
                </a:solidFill>
              </a:rPr>
              <a:t>STANDARDNÍHO ZBOŽÍ</a:t>
            </a:r>
          </a:p>
          <a:p>
            <a:r>
              <a:rPr lang="cs-CZ" sz="1050" dirty="0">
                <a:solidFill>
                  <a:schemeClr val="tx1"/>
                </a:solidFill>
              </a:rPr>
              <a:t>Pokud dovážíte zboží, které není na seznamu kontrolovaného zboží podle zjednodušených přechodných zjednodušených postupů, budete muset učinit celní prohlášení v obchodních záznamech před tím, než zboží překročí hranici (označované také jako Zápis do záznamů deklaranta – EIDR). Jedná se o jednodušší způsob, protože nevyžaduje předkládání informací do systému HMRC. </a:t>
            </a:r>
          </a:p>
          <a:p>
            <a:endParaRPr lang="cs-CZ" sz="600" dirty="0">
              <a:solidFill>
                <a:schemeClr val="tx1"/>
              </a:solidFill>
            </a:endParaRPr>
          </a:p>
          <a:p>
            <a:r>
              <a:rPr lang="cs-CZ" sz="1050" u="sng" dirty="0">
                <a:solidFill>
                  <a:schemeClr val="tx1"/>
                </a:solidFill>
              </a:rPr>
              <a:t>Jaké informace musím uvést do svých obchodních záznamů?</a:t>
            </a:r>
          </a:p>
          <a:p>
            <a:pPr marL="171450" indent="-171450">
              <a:buFont typeface="Arial" panose="020B0604020202020204" pitchFamily="34" charset="0"/>
              <a:buChar char="•"/>
            </a:pPr>
            <a:r>
              <a:rPr lang="cs-CZ" sz="1050" b="1" dirty="0">
                <a:solidFill>
                  <a:schemeClr val="tx1"/>
                </a:solidFill>
              </a:rPr>
              <a:t>individuální referenční číslo pro každou zásilku</a:t>
            </a:r>
          </a:p>
          <a:p>
            <a:pPr marL="171450" indent="-171450">
              <a:buFont typeface="Arial" panose="020B0604020202020204" pitchFamily="34" charset="0"/>
              <a:buChar char="•"/>
            </a:pPr>
            <a:r>
              <a:rPr lang="cs-CZ" sz="1050" b="1" dirty="0">
                <a:solidFill>
                  <a:schemeClr val="tx1"/>
                </a:solidFill>
              </a:rPr>
              <a:t>popis zboží a kód komodity a dovážené množství</a:t>
            </a:r>
          </a:p>
          <a:p>
            <a:pPr marL="171450" indent="-171450">
              <a:buFont typeface="Arial" panose="020B0604020202020204" pitchFamily="34" charset="0"/>
              <a:buChar char="•"/>
            </a:pPr>
            <a:r>
              <a:rPr lang="cs-CZ" sz="1050" b="1" dirty="0">
                <a:solidFill>
                  <a:schemeClr val="tx1"/>
                </a:solidFill>
              </a:rPr>
              <a:t>čísla nákupních a (jsou-li k dispozici) prodejních faktur</a:t>
            </a:r>
          </a:p>
          <a:p>
            <a:pPr marL="171450" indent="-171450">
              <a:buFont typeface="Arial" panose="020B0604020202020204" pitchFamily="34" charset="0"/>
              <a:buChar char="•"/>
            </a:pPr>
            <a:r>
              <a:rPr lang="cs-CZ" sz="1050" b="1" dirty="0">
                <a:solidFill>
                  <a:schemeClr val="tx1"/>
                </a:solidFill>
              </a:rPr>
              <a:t>hodnotu cla</a:t>
            </a:r>
          </a:p>
          <a:p>
            <a:pPr marL="171450" indent="-171450">
              <a:buFont typeface="Arial" panose="020B0604020202020204" pitchFamily="34" charset="0"/>
              <a:buChar char="•"/>
            </a:pPr>
            <a:r>
              <a:rPr lang="cs-CZ" sz="1050" b="1" dirty="0">
                <a:solidFill>
                  <a:schemeClr val="tx1"/>
                </a:solidFill>
              </a:rPr>
              <a:t>údaje o dodání</a:t>
            </a:r>
          </a:p>
          <a:p>
            <a:pPr marL="171450" indent="-171450">
              <a:buFont typeface="Arial" panose="020B0604020202020204" pitchFamily="34" charset="0"/>
              <a:buChar char="•"/>
            </a:pPr>
            <a:r>
              <a:rPr lang="cs-CZ" sz="1050" b="1" dirty="0">
                <a:solidFill>
                  <a:schemeClr val="tx1"/>
                </a:solidFill>
              </a:rPr>
              <a:t>e-mailové adresy dodavatelů</a:t>
            </a:r>
          </a:p>
          <a:p>
            <a:pPr marL="171450" indent="-171450">
              <a:buFont typeface="Arial" panose="020B0604020202020204" pitchFamily="34" charset="0"/>
              <a:buChar char="•"/>
            </a:pPr>
            <a:r>
              <a:rPr lang="cs-CZ" sz="1050" b="1" dirty="0">
                <a:solidFill>
                  <a:schemeClr val="tx1"/>
                </a:solidFill>
              </a:rPr>
              <a:t>sériová čísla jakýchkoli certifikátů nebo licencí</a:t>
            </a:r>
            <a:endParaRPr lang="cs-CZ" sz="600" dirty="0">
              <a:solidFill>
                <a:schemeClr val="tx1"/>
              </a:solidFill>
            </a:endParaRPr>
          </a:p>
          <a:p>
            <a:r>
              <a:rPr lang="cs-CZ" sz="1050" dirty="0">
                <a:solidFill>
                  <a:schemeClr val="tx1"/>
                </a:solidFill>
              </a:rPr>
              <a:t>Poté, co zboží dovezete, budete muset aktualizovat své obchodní záznamy uvedením data a přibližného času dodání zboží do Spojeného království.  Rovněž budete muset poslat dodatečné prohlášení do 4. pracovního dne měsíce následujícího po příjezdu zboží do Spojeného království. Pokud využijete postup </a:t>
            </a:r>
            <a:r>
              <a:rPr lang="cs-CZ" sz="1050" dirty="0">
                <a:solidFill>
                  <a:schemeClr val="tx1"/>
                </a:solidFill>
                <a:cs typeface="Arial" panose="020B0604020202020204" pitchFamily="34" charset="0"/>
              </a:rPr>
              <a:t>TSP pro standardní zboží, </a:t>
            </a:r>
            <a:r>
              <a:rPr lang="cs-CZ" sz="1050" dirty="0">
                <a:solidFill>
                  <a:schemeClr val="tx1"/>
                </a:solidFill>
              </a:rPr>
              <a:t>můžete se rozhodnout odložit předložení dodatečného prohlášení </a:t>
            </a:r>
            <a:r>
              <a:rPr lang="cs-CZ" sz="1050" b="1" dirty="0">
                <a:solidFill>
                  <a:srgbClr val="C00000"/>
                </a:solidFill>
              </a:rPr>
              <a:t>o 6 měsíců od 31. října, termín by byl do 4. pracovního dne května 2020 (tj. 7. května). </a:t>
            </a:r>
            <a:r>
              <a:rPr lang="cs-CZ" sz="1050" dirty="0">
                <a:solidFill>
                  <a:schemeClr val="tx1"/>
                </a:solidFill>
              </a:rPr>
              <a:t>bude čerpat vaše inkaso v měsíci, v němž je předloženo dodatečné prohlášení, pokud máte povinnost platit clo nebo daně.</a:t>
            </a:r>
          </a:p>
        </p:txBody>
      </p:sp>
      <p:sp>
        <p:nvSpPr>
          <p:cNvPr id="2" name="Slide Number Placeholder 1"/>
          <p:cNvSpPr>
            <a:spLocks noGrp="1"/>
          </p:cNvSpPr>
          <p:nvPr>
            <p:ph type="sldNum" sz="quarter" idx="12"/>
          </p:nvPr>
        </p:nvSpPr>
        <p:spPr>
          <a:xfrm>
            <a:off x="11485639" y="6347244"/>
            <a:ext cx="431487" cy="365125"/>
          </a:xfrm>
        </p:spPr>
        <p:txBody>
          <a:bodyPr/>
          <a:lstStyle/>
          <a:p>
            <a:fld id="{CB8872E7-E8E3-4D11-9C66-3A8487BE4944}" type="slidenum">
              <a:rPr lang="cs-CZ" smtClean="0">
                <a:solidFill>
                  <a:prstClr val="black">
                    <a:tint val="75000"/>
                  </a:prstClr>
                </a:solidFill>
              </a:rPr>
              <a:pPr/>
              <a:t>9</a:t>
            </a:fld>
            <a:endParaRPr lang="cs-CZ" dirty="0">
              <a:solidFill>
                <a:prstClr val="black">
                  <a:tint val="75000"/>
                </a:prstClr>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104313148"/>
              </p:ext>
            </p:extLst>
          </p:nvPr>
        </p:nvGraphicFramePr>
        <p:xfrm>
          <a:off x="132151" y="1346541"/>
          <a:ext cx="11849270" cy="731520"/>
        </p:xfrm>
        <a:graphic>
          <a:graphicData uri="http://schemas.openxmlformats.org/drawingml/2006/table">
            <a:tbl>
              <a:tblPr firstRow="1" bandRow="1">
                <a:tableStyleId>{5C22544A-7EE6-4342-B048-85BDC9FD1C3A}</a:tableStyleId>
              </a:tblPr>
              <a:tblGrid>
                <a:gridCol w="2565222">
                  <a:extLst>
                    <a:ext uri="{9D8B030D-6E8A-4147-A177-3AD203B41FA5}">
                      <a16:colId xmlns="" xmlns:a16="http://schemas.microsoft.com/office/drawing/2014/main" val="20000"/>
                    </a:ext>
                  </a:extLst>
                </a:gridCol>
                <a:gridCol w="3094683">
                  <a:extLst>
                    <a:ext uri="{9D8B030D-6E8A-4147-A177-3AD203B41FA5}">
                      <a16:colId xmlns="" xmlns:a16="http://schemas.microsoft.com/office/drawing/2014/main" val="20001"/>
                    </a:ext>
                  </a:extLst>
                </a:gridCol>
                <a:gridCol w="3831243">
                  <a:extLst>
                    <a:ext uri="{9D8B030D-6E8A-4147-A177-3AD203B41FA5}">
                      <a16:colId xmlns="" xmlns:a16="http://schemas.microsoft.com/office/drawing/2014/main" val="20002"/>
                    </a:ext>
                  </a:extLst>
                </a:gridCol>
                <a:gridCol w="2358122">
                  <a:extLst>
                    <a:ext uri="{9D8B030D-6E8A-4147-A177-3AD203B41FA5}">
                      <a16:colId xmlns="" xmlns:a16="http://schemas.microsoft.com/office/drawing/2014/main" val="20003"/>
                    </a:ext>
                  </a:extLst>
                </a:gridCol>
              </a:tblGrid>
              <a:tr h="23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kern="1200" noProof="0" dirty="0">
                          <a:solidFill>
                            <a:schemeClr val="tx1"/>
                          </a:solidFill>
                        </a:rPr>
                        <a:t>Druh zboží</a:t>
                      </a:r>
                      <a:endParaRPr lang="cs-CZ" sz="1000" b="1" kern="120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kern="1200" noProof="0" dirty="0">
                          <a:solidFill>
                            <a:schemeClr val="tx1"/>
                          </a:solidFill>
                        </a:rPr>
                        <a:t>Lze použít úplné celní prohlášení? </a:t>
                      </a:r>
                      <a:endParaRPr lang="cs-CZ" sz="1000" b="1"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kern="1200" noProof="0" dirty="0">
                          <a:solidFill>
                            <a:schemeClr val="tx1"/>
                          </a:solidFill>
                        </a:rPr>
                        <a:t>Lze použít TSP – Zjednodušené celní prohlášení?</a:t>
                      </a:r>
                      <a:endParaRPr lang="cs-CZ" sz="1000" b="1"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kern="1200" noProof="0" dirty="0">
                          <a:solidFill>
                            <a:schemeClr val="tx1"/>
                          </a:solidFill>
                        </a:rPr>
                        <a:t>Lze použít TSP – EIDR?</a:t>
                      </a:r>
                      <a:endParaRPr lang="cs-CZ" sz="1000" b="1"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10000"/>
                  </a:ext>
                </a:extLst>
              </a:tr>
              <a:tr h="226127">
                <a:tc>
                  <a:txBody>
                    <a:bodyPr/>
                    <a:lstStyle/>
                    <a:p>
                      <a:pPr marL="0" algn="l" defTabSz="914400" rtl="0" eaLnBrk="1" latinLnBrk="0" hangingPunct="1"/>
                      <a:r>
                        <a:rPr lang="cs-CZ" sz="1000" b="1" strike="noStrike" kern="1200" noProof="0" dirty="0">
                          <a:solidFill>
                            <a:schemeClr val="tx1"/>
                          </a:solidFill>
                        </a:rPr>
                        <a:t>Kontrolované zboží TSP</a:t>
                      </a:r>
                      <a:endParaRPr lang="cs-CZ" sz="1000" b="1" strike="noStrike" kern="120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Ano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Ano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Ne</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226127">
                <a:tc>
                  <a:txBody>
                    <a:bodyPr/>
                    <a:lstStyle/>
                    <a:p>
                      <a:pPr algn="l"/>
                      <a:r>
                        <a:rPr lang="cs-CZ" sz="1000" b="1" noProof="0" dirty="0">
                          <a:solidFill>
                            <a:schemeClr val="tx1"/>
                          </a:solidFill>
                        </a:rPr>
                        <a:t>Všechno ostatní zboží</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Ano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Ano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Ano</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bl>
          </a:graphicData>
        </a:graphic>
      </p:graphicFrame>
      <p:sp>
        <p:nvSpPr>
          <p:cNvPr id="10" name="Rectangle 9"/>
          <p:cNvSpPr/>
          <p:nvPr/>
        </p:nvSpPr>
        <p:spPr>
          <a:xfrm>
            <a:off x="137957" y="681346"/>
            <a:ext cx="11840981" cy="5850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dirty="0">
                <a:solidFill>
                  <a:schemeClr val="tx1"/>
                </a:solidFill>
              </a:rPr>
              <a:t>HMRC zavedla přechodné zjednodušené postupy, které usnadní dovoz zboží z EU prostřednictvím míst pro </a:t>
            </a:r>
            <a:r>
              <a:rPr lang="cs-CZ" sz="1050" dirty="0" smtClean="0">
                <a:solidFill>
                  <a:schemeClr val="tx1"/>
                </a:solidFill>
              </a:rPr>
              <a:t>RoRo.</a:t>
            </a:r>
            <a:r>
              <a:rPr lang="cs-CZ" sz="1050" dirty="0" smtClean="0"/>
              <a:t>. </a:t>
            </a:r>
            <a:endParaRPr lang="cs-CZ" sz="1050" dirty="0"/>
          </a:p>
          <a:p>
            <a:pPr defTabSz="914156"/>
            <a:r>
              <a:rPr lang="cs-CZ" sz="1050" dirty="0">
                <a:solidFill>
                  <a:schemeClr val="tx1"/>
                </a:solidFill>
              </a:rPr>
              <a:t>TSP umožní přístup k Zjednodušenému celnímu prohlášení a Zápisu do záznamů </a:t>
            </a:r>
            <a:r>
              <a:rPr lang="cs-CZ" sz="1050" dirty="0" smtClean="0">
                <a:solidFill>
                  <a:schemeClr val="tx1"/>
                </a:solidFill>
              </a:rPr>
              <a:t>deklaranta.</a:t>
            </a:r>
            <a:endParaRPr lang="cs-CZ" sz="1050" dirty="0">
              <a:solidFill>
                <a:schemeClr val="tx1"/>
              </a:solidFill>
            </a:endParaRPr>
          </a:p>
          <a:p>
            <a:pPr defTabSz="914156"/>
            <a:r>
              <a:rPr lang="cs-CZ" sz="1050" dirty="0">
                <a:solidFill>
                  <a:schemeClr val="tx1"/>
                </a:solidFill>
              </a:rPr>
              <a:t>Použití postupů TSP sníží množství informací, které je třeba uvést v dovozním prohlášení, když zboží překračuje hranice. To vám umožní odložit podání úplného prohlášení a úhradu cla. </a:t>
            </a:r>
            <a:endParaRPr lang="cs-CZ" sz="1050" dirty="0"/>
          </a:p>
          <a:p>
            <a:pPr defTabSz="914156"/>
            <a:endParaRPr lang="cs-CZ" sz="1200" u="sng" dirty="0">
              <a:solidFill>
                <a:prstClr val="black"/>
              </a:solidFill>
            </a:endParaRPr>
          </a:p>
        </p:txBody>
      </p:sp>
      <p:sp>
        <p:nvSpPr>
          <p:cNvPr id="3" name="Footer Placeholder 2"/>
          <p:cNvSpPr>
            <a:spLocks noGrp="1"/>
          </p:cNvSpPr>
          <p:nvPr>
            <p:ph type="ftr" sz="quarter" idx="11"/>
          </p:nvPr>
        </p:nvSpPr>
        <p:spPr>
          <a:xfrm>
            <a:off x="8395252" y="6360446"/>
            <a:ext cx="4114800" cy="365125"/>
          </a:xfrm>
        </p:spPr>
        <p:txBody>
          <a:bodyPr/>
          <a:lstStyle/>
          <a:p>
            <a:r>
              <a:rPr lang="cs-CZ" dirty="0"/>
              <a:t>ÚŘEDNÍ DOK. </a:t>
            </a:r>
          </a:p>
        </p:txBody>
      </p:sp>
    </p:spTree>
    <p:extLst>
      <p:ext uri="{BB962C8B-B14F-4D97-AF65-F5344CB8AC3E}">
        <p14:creationId xmlns:p14="http://schemas.microsoft.com/office/powerpoint/2010/main" val="2677661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C.12KDNQhKTl.4X13s8R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60000"/>
            <a:lumOff val="40000"/>
          </a:schemeClr>
        </a:solidFill>
        <a:ln>
          <a:solidFill>
            <a:schemeClr val="tx1"/>
          </a:solidFill>
        </a:ln>
      </a:spPr>
      <a:bodyPr lIns="45720" rIns="45720" rtlCol="0" anchor="ctr"/>
      <a:lstStyle>
        <a:defPPr algn="ctr">
          <a:defRPr sz="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MRC_standard_2015_No logo">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8AE4DC81-CBE4-47D7-A08D-3EAC478D42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ADCDFB7532C3842A2EB4B7941CE3A40" ma:contentTypeVersion="4" ma:contentTypeDescription="Vytvořit nový dokument" ma:contentTypeScope="" ma:versionID="0d6d072662d0c10dcca4085e45811c2d">
  <xsd:schema xmlns:xsd="http://www.w3.org/2001/XMLSchema" xmlns:xs="http://www.w3.org/2001/XMLSchema" xmlns:p="http://schemas.microsoft.com/office/2006/metadata/properties" xmlns:ns1="http://schemas.microsoft.com/sharepoint/v3" targetNamespace="http://schemas.microsoft.com/office/2006/metadata/properties" ma:root="true" ma:fieldsID="f26fb6c70d70f4e6fa83ea1e674c03f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Datum zahájení plánování je sloupec webu, který vytvořila funkce Publikování. Používá se k zadání data a času, od kterého se tato stránka začne návštěvníkům webu zobrazovat." ma:hidden="true" ma:internalName="PublishingStartDate">
      <xsd:simpleType>
        <xsd:restriction base="dms:Unknown"/>
      </xsd:simpleType>
    </xsd:element>
    <xsd:element name="PublishingExpirationDate" ma:index="5" nillable="true" ma:displayName="Scheduling End Date" ma:description="Datum ukončení plánování je sloupec webu, který vytvořila funkce Publikování. Používá se k zadání data a času, od kterého se tato stránka už nebude návštěvníkům webu zobrazova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Typ obsahu" ma:readOnly="true"/>
        <xsd:element ref="dc:title" minOccurs="0" maxOccurs="1" ma:index="3"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6DC91-00A7-489E-AB6B-EF4A5B16C602}"/>
</file>

<file path=customXml/itemProps2.xml><?xml version="1.0" encoding="utf-8"?>
<ds:datastoreItem xmlns:ds="http://schemas.openxmlformats.org/officeDocument/2006/customXml" ds:itemID="{B8E5779C-808C-4EF2-932B-45E1974DB01C}"/>
</file>

<file path=customXml/itemProps3.xml><?xml version="1.0" encoding="utf-8"?>
<ds:datastoreItem xmlns:ds="http://schemas.openxmlformats.org/officeDocument/2006/customXml" ds:itemID="{30D3ECB3-36EB-4037-84FD-81341A4BD056}"/>
</file>

<file path=docProps/app.xml><?xml version="1.0" encoding="utf-8"?>
<Properties xmlns="http://schemas.openxmlformats.org/officeDocument/2006/extended-properties" xmlns:vt="http://schemas.openxmlformats.org/officeDocument/2006/docPropsVTypes">
  <TotalTime>28838</TotalTime>
  <Words>21601</Words>
  <Application>Microsoft Office PowerPoint</Application>
  <PresentationFormat>Širokoúhlá obrazovka</PresentationFormat>
  <Paragraphs>2019</Paragraphs>
  <Slides>81</Slides>
  <Notes>32</Notes>
  <HiddenSlides>0</HiddenSlides>
  <MMClips>0</MMClips>
  <ScaleCrop>false</ScaleCrop>
  <HeadingPairs>
    <vt:vector size="8" baseType="variant">
      <vt:variant>
        <vt:lpstr>Použitá písma</vt:lpstr>
      </vt:variant>
      <vt:variant>
        <vt:i4>10</vt:i4>
      </vt:variant>
      <vt:variant>
        <vt:lpstr>Motiv</vt:lpstr>
      </vt:variant>
      <vt:variant>
        <vt:i4>2</vt:i4>
      </vt:variant>
      <vt:variant>
        <vt:lpstr>Vložené servery OLE</vt:lpstr>
      </vt:variant>
      <vt:variant>
        <vt:i4>1</vt:i4>
      </vt:variant>
      <vt:variant>
        <vt:lpstr>Nadpisy snímků</vt:lpstr>
      </vt:variant>
      <vt:variant>
        <vt:i4>81</vt:i4>
      </vt:variant>
    </vt:vector>
  </HeadingPairs>
  <TitlesOfParts>
    <vt:vector size="94" baseType="lpstr">
      <vt:lpstr>Arail</vt:lpstr>
      <vt:lpstr>Geneva</vt:lpstr>
      <vt:lpstr>Arial</vt:lpstr>
      <vt:lpstr>Calibri</vt:lpstr>
      <vt:lpstr>Calibri Light</vt:lpstr>
      <vt:lpstr>Courier New</vt:lpstr>
      <vt:lpstr>Segoe UI</vt:lpstr>
      <vt:lpstr>Times New Roman</vt:lpstr>
      <vt:lpstr>Trebuchet MS</vt:lpstr>
      <vt:lpstr>Wingdings</vt:lpstr>
      <vt:lpstr>Office Theme</vt:lpstr>
      <vt:lpstr>1_HMRC_standard_2015_No logo</vt:lpstr>
      <vt:lpstr>think-cell Slide</vt:lpstr>
      <vt:lpstr>Prezentace aplikace PowerPoint</vt:lpstr>
      <vt:lpstr>Úvod</vt:lpstr>
      <vt:lpstr>Účel</vt:lpstr>
      <vt:lpstr>Obsah</vt:lpstr>
      <vt:lpstr>Zahájení dovozu   Kroky před zahájením dovozu – registrace a administrativní postupy – tyto snímky obsahují následující informace:  1. Co je registrační a identifikační číslo hospodářského subjektu (EORI) a proč je to zapotřebí. 2. Předběžné oznámení určitého zboží – např. agropotraviny, rostliny atd. 3. Určení pohraničních lokalit Spojeného království pro dovoz jednotlivých kategorií zboží 4. Představení a certifikace jednotlivých kategorií zboží 5. Role celního agenta 6. Přechodná zjednodušená opatření pro dovozy do Spojeného království 7. Zásahy při příchodu ze strany celní stráže (Border Force) Spojeného království.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Příchozí nákladní doprava RoRo – procesní mapy</vt:lpstr>
      <vt:lpstr>Prezentace aplikace PowerPoint</vt:lpstr>
      <vt:lpstr>Prezentace aplikace PowerPoint</vt:lpstr>
      <vt:lpstr>Prezentace aplikace PowerPoint</vt:lpstr>
      <vt:lpstr>      Požadavky na přepravní firmy a provozovatele RoRo / přepravce – zboží k dovozu do Spojeného království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Ukončení dovozu – požadavky na britské dovozce   </vt:lpstr>
      <vt:lpstr>Prezentace aplikace PowerPoint</vt:lpstr>
      <vt:lpstr>Prezentace aplikace PowerPoint</vt:lpstr>
      <vt:lpstr>      Ostatní režimy – domácí zvířata a koně – přeprava do Spojeného království   </vt:lpstr>
      <vt:lpstr>Prezentace aplikace PowerPoint</vt:lpstr>
      <vt:lpstr>Prezentace aplikace PowerPoint</vt:lpstr>
      <vt:lpstr>      Shoda, bezpečnost a normy výrobků   </vt:lpstr>
      <vt:lpstr>Prezentace aplikace PowerPoint</vt:lpstr>
      <vt:lpstr>Prezentace aplikace PowerPoint</vt:lpstr>
      <vt:lpstr>Neharmonizované zboží</vt:lpstr>
      <vt:lpstr>Výrobci automobilů: jak to funguje dnes</vt:lpstr>
      <vt:lpstr>Automobilový průmysl: kontrolní seznam kroků pro  prodej do Spojeného království</vt:lpstr>
      <vt:lpstr>Ostatní otázky – cestování, předávání údajů a geoblokování</vt:lpstr>
      <vt:lpstr>     Zahájení vývozu  Předběžné oznámení před vývozem a další administrativní procesy – tyto snímky obsahují:  1. číslo registrace a identifikace hospodářského subjektu (EORI) a proč je to zapotřebí 2. předběžné oznámení určitého zboží – např. agropotraviny, rostliny atd. 3. určení britských hraničních míst RoRo pro vývoz konkrétních kategorií zboží 4. předložení a certifikace konkrétních kategorií zboží 5. úloha celního agenta 6. zásahy britské celní stráže při odchozí přepravě.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Požadavky na přepravní firmy a provozovatele RoRo / přepravce – zboží k vývozu ze Spojeného království   </vt:lpstr>
      <vt:lpstr>Prezentace aplikace PowerPoint</vt:lpstr>
      <vt:lpstr>Odchozí doprava v systému RoRo – procesní mapy</vt:lpstr>
      <vt:lpstr>Prezentace aplikace PowerPoint</vt:lpstr>
      <vt:lpstr>Prezentace aplikace PowerPoint</vt:lpstr>
      <vt:lpstr>Prezentace aplikace PowerPoint</vt:lpstr>
      <vt:lpstr>Prezentace aplikace PowerPoint</vt:lpstr>
      <vt:lpstr>Prezentace aplikace PowerPoint</vt:lpstr>
      <vt:lpstr>Přílohy – další procesy úřadu HMRC</vt:lpstr>
      <vt:lpstr>Další procesy úřadu HMRC – úmluva o společném tranzitním režimu / tranzitní pohyby</vt:lpstr>
      <vt:lpstr>Prezentace aplikace PowerPoint</vt:lpstr>
      <vt:lpstr>Prezentace aplikace PowerPoint</vt:lpstr>
      <vt:lpstr>Tranzit a úmluva o společném tranzitním režimu (CTC)</vt:lpstr>
      <vt:lpstr>Prezentace aplikace PowerPoint</vt:lpstr>
      <vt:lpstr>Prezentace aplikace PowerPoint</vt:lpstr>
      <vt:lpstr>Prezentace aplikace PowerPoint</vt:lpstr>
      <vt:lpstr>Prezentace aplikace PowerPoint</vt:lpstr>
      <vt:lpstr>Další procesy úřadu HMRC – karnety ATA</vt:lpstr>
      <vt:lpstr>Prezentace aplikace PowerPoint</vt:lpstr>
      <vt:lpstr>Cesta karnetu ATA v systému RoRo</vt:lpstr>
      <vt:lpstr>1. den v případě scénáře bez dohody – britský původ – přístavy RoRo pro karnet ATA</vt:lpstr>
      <vt:lpstr>1. den v případě scénáře bez dohody – jiný než britský původ – přístavy RoRo pro karnet ATA</vt:lpstr>
      <vt:lpstr>Další procesy úřadu HMRC – zboží v zavazadlech</vt:lpstr>
      <vt:lpstr>Prezentace aplikace PowerPoint</vt:lpstr>
      <vt:lpstr>1. den v případě scénáře bez dohody - zboží v zavazadlech – dovoz pod limitem prohlášení ve výši 900 GBP  HMG vfinal</vt:lpstr>
      <vt:lpstr>1. den v případě scénáře bez dohody - zboží v zavazadlech – dovoz nad limitem prohlášení ve výši 900 GBP  HMG vfinal</vt:lpstr>
      <vt:lpstr>1. den v případě scénáře bez dohody - zboží v zavazadlech – dovoz pod limitem prohlášení ve výši 900 GBP – z Coquelles do Folkestonu  HMG vfinal         </vt:lpstr>
      <vt:lpstr>1. den v případě scénáře bez dohody - zboží v zavazadlech – dovoz nad limitem prohlášení ve výši 900 GBP - z Coquelles do Folkestonu HMG vfinal   </vt:lpstr>
      <vt:lpstr>Prezentace aplikace PowerPoint</vt:lpstr>
      <vt:lpstr>1. den v případě scénáře bez dohody – zboží v zavazadlech – vývoz pod limitem prohlášení ve výši 900 GBP  HMG vfinal  </vt:lpstr>
      <vt:lpstr>1. den v případě scénáře bez dohody – zboží v zavazadlech – vývoz pod limitem prohlášení ve výši 900 GBP – z Folkestonu do Coquelles   HMG vfinal </vt:lpstr>
      <vt:lpstr>1. den v případě scénáře bez dohody – zboží v zavazadlech – vývoz nad limitem prohlášení ve výši 900 GBP            HMG vfinal</vt:lpstr>
      <vt:lpstr>Prezentace aplikace PowerPoint</vt:lpstr>
      <vt:lpstr>Glosář</vt:lpstr>
      <vt:lpstr>Terminologie</vt:lpstr>
      <vt:lpstr>Terminologie (pokrač.)</vt:lpstr>
    </vt:vector>
  </TitlesOfParts>
  <Company>HM Revenue and Customs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Stout, Michael (Transformation Border Systems Programme)</dc:creator>
  <cp:lastModifiedBy>Ivona Nemejovská</cp:lastModifiedBy>
  <cp:revision>2052</cp:revision>
  <cp:lastPrinted>2019-07-30T07:01:06Z</cp:lastPrinted>
  <dcterms:created xsi:type="dcterms:W3CDTF">2018-06-12T07:50:55Z</dcterms:created>
  <dcterms:modified xsi:type="dcterms:W3CDTF">2019-10-17T09:05:14Z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0x0101001ADCDFB7532C3842A2EB4B7941CE3A40</vt:lpwstr>
  </property>
  <property fmtid="{D5CDD505-2E9C-101B-9397-08002B2CF9AE}" pid="3" name="Order">
    <vt:r8>3800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