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6" r:id="rId5"/>
    <p:sldId id="271" r:id="rId6"/>
    <p:sldId id="269" r:id="rId7"/>
    <p:sldId id="265" r:id="rId8"/>
    <p:sldId id="273" r:id="rId9"/>
    <p:sldId id="274" r:id="rId10"/>
    <p:sldId id="262" r:id="rId11"/>
    <p:sldId id="275" r:id="rId12"/>
    <p:sldId id="266" r:id="rId13"/>
    <p:sldId id="272" r:id="rId14"/>
    <p:sldId id="267" r:id="rId15"/>
    <p:sldId id="295" r:id="rId16"/>
    <p:sldId id="296" r:id="rId17"/>
    <p:sldId id="297" r:id="rId18"/>
    <p:sldId id="298" r:id="rId19"/>
    <p:sldId id="299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258" r:id="rId28"/>
    <p:sldId id="308" r:id="rId29"/>
  </p:sldIdLst>
  <p:sldSz cx="12195175" cy="9753600"/>
  <p:notesSz cx="6858000" cy="9144000"/>
  <p:defaultTextStyle>
    <a:defPPr>
      <a:defRPr lang="cs-CZ"/>
    </a:defPPr>
    <a:lvl1pPr marL="0" algn="l" defTabSz="125403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27016" algn="l" defTabSz="125403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54033" algn="l" defTabSz="125403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81050" algn="l" defTabSz="125403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508066" algn="l" defTabSz="125403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135083" algn="l" defTabSz="125403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762099" algn="l" defTabSz="125403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89115" algn="l" defTabSz="125403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5016132" algn="l" defTabSz="125403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A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3" autoAdjust="0"/>
    <p:restoredTop sz="94660"/>
  </p:normalViewPr>
  <p:slideViewPr>
    <p:cSldViewPr>
      <p:cViewPr varScale="1">
        <p:scale>
          <a:sx n="63" d="100"/>
          <a:sy n="63" d="100"/>
        </p:scale>
        <p:origin x="1456" y="72"/>
      </p:cViewPr>
      <p:guideLst>
        <p:guide orient="horz" pos="3072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C7BBC-29BC-4DF8-9C04-B15C40019640}" type="datetimeFigureOut">
              <a:rPr lang="cs-CZ" smtClean="0"/>
              <a:t>14.12.2018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500188" y="1143000"/>
            <a:ext cx="3857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EBEF2-2576-488F-88E0-4759B4D74E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489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EBEF2-2576-488F-88E0-4759B4D74EA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360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638" y="3029939"/>
            <a:ext cx="10365899" cy="209070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9276" y="5527040"/>
            <a:ext cx="8536623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27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54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81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08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35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62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89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16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50F3-88D9-45FD-BA4F-7BDD751C4D8C}" type="datetimeFigureOut">
              <a:rPr lang="cs-CZ" smtClean="0"/>
              <a:pPr/>
              <a:t>14.12.2018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6BF9-3620-4A78-A280-EB6AD2F66C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50F3-88D9-45FD-BA4F-7BDD751C4D8C}" type="datetimeFigureOut">
              <a:rPr lang="cs-CZ" smtClean="0"/>
              <a:pPr/>
              <a:t>14.12.2018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6BF9-3620-4A78-A280-EB6AD2F66C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5474746" y="568960"/>
            <a:ext cx="4801851" cy="1213781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7078" y="568960"/>
            <a:ext cx="14204415" cy="1213781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50F3-88D9-45FD-BA4F-7BDD751C4D8C}" type="datetimeFigureOut">
              <a:rPr lang="cs-CZ" smtClean="0"/>
              <a:pPr/>
              <a:t>14.12.2018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6BF9-3620-4A78-A280-EB6AD2F66C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50F3-88D9-45FD-BA4F-7BDD751C4D8C}" type="datetimeFigureOut">
              <a:rPr lang="cs-CZ" smtClean="0"/>
              <a:pPr/>
              <a:t>14.12.2018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6BF9-3620-4A78-A280-EB6AD2F66C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335" y="6267593"/>
            <a:ext cx="10365899" cy="1937173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335" y="4133992"/>
            <a:ext cx="10365899" cy="2133600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701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540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810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0806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350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620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8911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01613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50F3-88D9-45FD-BA4F-7BDD751C4D8C}" type="datetimeFigureOut">
              <a:rPr lang="cs-CZ" smtClean="0"/>
              <a:pPr/>
              <a:t>14.12.2018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6BF9-3620-4A78-A280-EB6AD2F66C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7078" y="3318934"/>
            <a:ext cx="9502074" cy="9387840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772405" y="3318934"/>
            <a:ext cx="9504192" cy="9387840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50F3-88D9-45FD-BA4F-7BDD751C4D8C}" type="datetimeFigureOut">
              <a:rPr lang="cs-CZ" smtClean="0"/>
              <a:pPr/>
              <a:t>14.12.2018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6BF9-3620-4A78-A280-EB6AD2F66C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760" y="390597"/>
            <a:ext cx="10975657" cy="16256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759" y="2183272"/>
            <a:ext cx="5388321" cy="909884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27016" indent="0">
              <a:buNone/>
              <a:defRPr sz="2800" b="1"/>
            </a:lvl2pPr>
            <a:lvl3pPr marL="1254033" indent="0">
              <a:buNone/>
              <a:defRPr sz="2400" b="1"/>
            </a:lvl3pPr>
            <a:lvl4pPr marL="1881050" indent="0">
              <a:buNone/>
              <a:defRPr sz="2200" b="1"/>
            </a:lvl4pPr>
            <a:lvl5pPr marL="2508066" indent="0">
              <a:buNone/>
              <a:defRPr sz="2200" b="1"/>
            </a:lvl5pPr>
            <a:lvl6pPr marL="3135083" indent="0">
              <a:buNone/>
              <a:defRPr sz="2200" b="1"/>
            </a:lvl6pPr>
            <a:lvl7pPr marL="3762099" indent="0">
              <a:buNone/>
              <a:defRPr sz="2200" b="1"/>
            </a:lvl7pPr>
            <a:lvl8pPr marL="4389115" indent="0">
              <a:buNone/>
              <a:defRPr sz="2200" b="1"/>
            </a:lvl8pPr>
            <a:lvl9pPr marL="5016132" indent="0">
              <a:buNone/>
              <a:defRPr sz="2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759" y="3093157"/>
            <a:ext cx="5388321" cy="5619610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4980" y="2183272"/>
            <a:ext cx="5390436" cy="909884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27016" indent="0">
              <a:buNone/>
              <a:defRPr sz="2800" b="1"/>
            </a:lvl2pPr>
            <a:lvl3pPr marL="1254033" indent="0">
              <a:buNone/>
              <a:defRPr sz="2400" b="1"/>
            </a:lvl3pPr>
            <a:lvl4pPr marL="1881050" indent="0">
              <a:buNone/>
              <a:defRPr sz="2200" b="1"/>
            </a:lvl4pPr>
            <a:lvl5pPr marL="2508066" indent="0">
              <a:buNone/>
              <a:defRPr sz="2200" b="1"/>
            </a:lvl5pPr>
            <a:lvl6pPr marL="3135083" indent="0">
              <a:buNone/>
              <a:defRPr sz="2200" b="1"/>
            </a:lvl6pPr>
            <a:lvl7pPr marL="3762099" indent="0">
              <a:buNone/>
              <a:defRPr sz="2200" b="1"/>
            </a:lvl7pPr>
            <a:lvl8pPr marL="4389115" indent="0">
              <a:buNone/>
              <a:defRPr sz="2200" b="1"/>
            </a:lvl8pPr>
            <a:lvl9pPr marL="5016132" indent="0">
              <a:buNone/>
              <a:defRPr sz="2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4980" y="3093157"/>
            <a:ext cx="5390436" cy="5619610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50F3-88D9-45FD-BA4F-7BDD751C4D8C}" type="datetimeFigureOut">
              <a:rPr lang="cs-CZ" smtClean="0"/>
              <a:pPr/>
              <a:t>14.12.2018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6BF9-3620-4A78-A280-EB6AD2F66C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50F3-88D9-45FD-BA4F-7BDD751C4D8C}" type="datetimeFigureOut">
              <a:rPr lang="cs-CZ" smtClean="0"/>
              <a:pPr/>
              <a:t>14.12.2018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6BF9-3620-4A78-A280-EB6AD2F66C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50F3-88D9-45FD-BA4F-7BDD751C4D8C}" type="datetimeFigureOut">
              <a:rPr lang="cs-CZ" smtClean="0"/>
              <a:pPr/>
              <a:t>14.12.2018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6BF9-3620-4A78-A280-EB6AD2F66C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759" y="388338"/>
            <a:ext cx="4012128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7974" y="388339"/>
            <a:ext cx="6817442" cy="8324428"/>
          </a:xfrm>
        </p:spPr>
        <p:txBody>
          <a:bodyPr/>
          <a:lstStyle>
            <a:lvl1pPr>
              <a:defRPr sz="4400"/>
            </a:lvl1pPr>
            <a:lvl2pPr>
              <a:defRPr sz="3900"/>
            </a:lvl2pPr>
            <a:lvl3pPr>
              <a:defRPr sz="33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759" y="2041032"/>
            <a:ext cx="4012128" cy="6671735"/>
          </a:xfrm>
        </p:spPr>
        <p:txBody>
          <a:bodyPr/>
          <a:lstStyle>
            <a:lvl1pPr marL="0" indent="0">
              <a:buNone/>
              <a:defRPr sz="2000"/>
            </a:lvl1pPr>
            <a:lvl2pPr marL="627016" indent="0">
              <a:buNone/>
              <a:defRPr sz="1700"/>
            </a:lvl2pPr>
            <a:lvl3pPr marL="1254033" indent="0">
              <a:buNone/>
              <a:defRPr sz="1300"/>
            </a:lvl3pPr>
            <a:lvl4pPr marL="1881050" indent="0">
              <a:buNone/>
              <a:defRPr sz="1300"/>
            </a:lvl4pPr>
            <a:lvl5pPr marL="2508066" indent="0">
              <a:buNone/>
              <a:defRPr sz="1300"/>
            </a:lvl5pPr>
            <a:lvl6pPr marL="3135083" indent="0">
              <a:buNone/>
              <a:defRPr sz="1300"/>
            </a:lvl6pPr>
            <a:lvl7pPr marL="3762099" indent="0">
              <a:buNone/>
              <a:defRPr sz="1300"/>
            </a:lvl7pPr>
            <a:lvl8pPr marL="4389115" indent="0">
              <a:buNone/>
              <a:defRPr sz="1300"/>
            </a:lvl8pPr>
            <a:lvl9pPr marL="5016132" indent="0">
              <a:buNone/>
              <a:defRPr sz="13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50F3-88D9-45FD-BA4F-7BDD751C4D8C}" type="datetimeFigureOut">
              <a:rPr lang="cs-CZ" smtClean="0"/>
              <a:pPr/>
              <a:t>14.12.2018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6BF9-3620-4A78-A280-EB6AD2F66C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90340" y="6827521"/>
            <a:ext cx="7317105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90340" y="871503"/>
            <a:ext cx="7317105" cy="5852160"/>
          </a:xfrm>
        </p:spPr>
        <p:txBody>
          <a:bodyPr/>
          <a:lstStyle>
            <a:lvl1pPr marL="0" indent="0">
              <a:buNone/>
              <a:defRPr sz="4400"/>
            </a:lvl1pPr>
            <a:lvl2pPr marL="627016" indent="0">
              <a:buNone/>
              <a:defRPr sz="3900"/>
            </a:lvl2pPr>
            <a:lvl3pPr marL="1254033" indent="0">
              <a:buNone/>
              <a:defRPr sz="3300"/>
            </a:lvl3pPr>
            <a:lvl4pPr marL="1881050" indent="0">
              <a:buNone/>
              <a:defRPr sz="2800"/>
            </a:lvl4pPr>
            <a:lvl5pPr marL="2508066" indent="0">
              <a:buNone/>
              <a:defRPr sz="2800"/>
            </a:lvl5pPr>
            <a:lvl6pPr marL="3135083" indent="0">
              <a:buNone/>
              <a:defRPr sz="2800"/>
            </a:lvl6pPr>
            <a:lvl7pPr marL="3762099" indent="0">
              <a:buNone/>
              <a:defRPr sz="2800"/>
            </a:lvl7pPr>
            <a:lvl8pPr marL="4389115" indent="0">
              <a:buNone/>
              <a:defRPr sz="2800"/>
            </a:lvl8pPr>
            <a:lvl9pPr marL="5016132" indent="0">
              <a:buNone/>
              <a:defRPr sz="28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90340" y="7633548"/>
            <a:ext cx="7317105" cy="1144692"/>
          </a:xfrm>
        </p:spPr>
        <p:txBody>
          <a:bodyPr/>
          <a:lstStyle>
            <a:lvl1pPr marL="0" indent="0">
              <a:buNone/>
              <a:defRPr sz="2000"/>
            </a:lvl1pPr>
            <a:lvl2pPr marL="627016" indent="0">
              <a:buNone/>
              <a:defRPr sz="1700"/>
            </a:lvl2pPr>
            <a:lvl3pPr marL="1254033" indent="0">
              <a:buNone/>
              <a:defRPr sz="1300"/>
            </a:lvl3pPr>
            <a:lvl4pPr marL="1881050" indent="0">
              <a:buNone/>
              <a:defRPr sz="1300"/>
            </a:lvl4pPr>
            <a:lvl5pPr marL="2508066" indent="0">
              <a:buNone/>
              <a:defRPr sz="1300"/>
            </a:lvl5pPr>
            <a:lvl6pPr marL="3135083" indent="0">
              <a:buNone/>
              <a:defRPr sz="1300"/>
            </a:lvl6pPr>
            <a:lvl7pPr marL="3762099" indent="0">
              <a:buNone/>
              <a:defRPr sz="1300"/>
            </a:lvl7pPr>
            <a:lvl8pPr marL="4389115" indent="0">
              <a:buNone/>
              <a:defRPr sz="1300"/>
            </a:lvl8pPr>
            <a:lvl9pPr marL="5016132" indent="0">
              <a:buNone/>
              <a:defRPr sz="13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50F3-88D9-45FD-BA4F-7BDD751C4D8C}" type="datetimeFigureOut">
              <a:rPr lang="cs-CZ" smtClean="0"/>
              <a:pPr/>
              <a:t>14.12.2018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6BF9-3620-4A78-A280-EB6AD2F66C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760" y="390597"/>
            <a:ext cx="10975657" cy="1625600"/>
          </a:xfrm>
          <a:prstGeom prst="rect">
            <a:avLst/>
          </a:prstGeom>
        </p:spPr>
        <p:txBody>
          <a:bodyPr vert="horz" lIns="125403" tIns="62702" rIns="125403" bIns="62702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760" y="2275842"/>
            <a:ext cx="10975657" cy="6436925"/>
          </a:xfrm>
          <a:prstGeom prst="rect">
            <a:avLst/>
          </a:prstGeom>
        </p:spPr>
        <p:txBody>
          <a:bodyPr vert="horz" lIns="125403" tIns="62702" rIns="125403" bIns="62702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759" y="9040144"/>
            <a:ext cx="2845541" cy="519289"/>
          </a:xfrm>
          <a:prstGeom prst="rect">
            <a:avLst/>
          </a:prstGeom>
        </p:spPr>
        <p:txBody>
          <a:bodyPr vert="horz" lIns="125403" tIns="62702" rIns="125403" bIns="62702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450F3-88D9-45FD-BA4F-7BDD751C4D8C}" type="datetimeFigureOut">
              <a:rPr lang="cs-CZ" smtClean="0"/>
              <a:pPr/>
              <a:t>14.12.2018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6686" y="9040144"/>
            <a:ext cx="3861805" cy="519289"/>
          </a:xfrm>
          <a:prstGeom prst="rect">
            <a:avLst/>
          </a:prstGeom>
        </p:spPr>
        <p:txBody>
          <a:bodyPr vert="horz" lIns="125403" tIns="62702" rIns="125403" bIns="62702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9876" y="9040144"/>
            <a:ext cx="2845541" cy="519289"/>
          </a:xfrm>
          <a:prstGeom prst="rect">
            <a:avLst/>
          </a:prstGeom>
        </p:spPr>
        <p:txBody>
          <a:bodyPr vert="horz" lIns="125403" tIns="62702" rIns="125403" bIns="62702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36BF9-3620-4A78-A280-EB6AD2F66C2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54033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0263" indent="-470263" algn="l" defTabSz="1254033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18902" indent="-391886" algn="l" defTabSz="1254033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67541" indent="-313508" algn="l" defTabSz="1254033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58" indent="-313508" algn="l" defTabSz="125403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21575" indent="-313508" algn="l" defTabSz="1254033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448591" indent="-313508" algn="l" defTabSz="1254033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075607" indent="-313508" algn="l" defTabSz="1254033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02624" indent="-313508" algn="l" defTabSz="1254033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329640" indent="-313508" algn="l" defTabSz="1254033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2540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16" algn="l" defTabSz="12540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033" algn="l" defTabSz="12540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81050" algn="l" defTabSz="12540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508066" algn="l" defTabSz="12540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135083" algn="l" defTabSz="12540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762099" algn="l" defTabSz="12540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89115" algn="l" defTabSz="12540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16132" algn="l" defTabSz="12540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celnisprava.cz/webfiller/formservice/filler.open?DocID=65713539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celnisprava.cz/cz/aplikace/Stranky/taric-cz.aspx" TargetMode="External"/><Relationship Id="rId4" Type="http://schemas.openxmlformats.org/officeDocument/2006/relationships/hyperlink" Target="http://ec.europa.eu/taxation_customs/dds2/taric/taric_consultation.jsp?Lang=c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7189" y="2284512"/>
            <a:ext cx="11422223" cy="1309032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ctr" defTabSz="2976761"/>
            <a:r>
              <a:rPr lang="cs-CZ" sz="4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CELNÍ ŘÍZENÍ PO VYSTOUPENÍ VELKÉ BRITÁNIE z EVROPSKÉ UNIE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92931" y="7397080"/>
            <a:ext cx="5554374" cy="1370587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defTabSz="2976761"/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plk. Mgr. Lubomír Doskočil</a:t>
            </a:r>
          </a:p>
          <a:p>
            <a:pPr defTabSz="2976761"/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odbor Celní</a:t>
            </a:r>
          </a:p>
          <a:p>
            <a:pPr defTabSz="2976761"/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Generální ředitelství cel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817667" y="7397080"/>
            <a:ext cx="5256584" cy="1370587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defTabSz="2976761"/>
            <a:r>
              <a:rPr lang="cs-CZ" sz="2800" b="1" dirty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pt. Mgr. Richard Vesecký</a:t>
            </a:r>
          </a:p>
          <a:p>
            <a:pPr defTabSz="2976761"/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odbor Celní</a:t>
            </a:r>
          </a:p>
          <a:p>
            <a:pPr defTabSz="2976761"/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Generální ředitelství cel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536" y="3868688"/>
            <a:ext cx="4187538" cy="2793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17067" y="1708448"/>
            <a:ext cx="10677657" cy="2232362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just" defTabSz="2976761"/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Zvolte příslušný celní režim – volný oběh, vývoz nebo zvláštní režimy.</a:t>
            </a:r>
          </a:p>
          <a:p>
            <a:pPr algn="just" defTabSz="2976761"/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V případě zvláštních režimů (tranzit, uskladnění v celním skladu, svobodné pásmo, zvláštní účel, aktivní/pasivní zušlechťovací styk) je nutné povolení celního úřadu.</a:t>
            </a:r>
            <a:endParaRPr lang="cs-CZ" sz="2800" dirty="0">
              <a:solidFill>
                <a:srgbClr val="0093D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Šipka doprava 2"/>
          <p:cNvSpPr/>
          <p:nvPr/>
        </p:nvSpPr>
        <p:spPr>
          <a:xfrm>
            <a:off x="336947" y="1705496"/>
            <a:ext cx="959581" cy="61503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417067" y="4084712"/>
            <a:ext cx="10677657" cy="939700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defTabSz="2976761"/>
            <a:r>
              <a:rPr lang="cs-CZ" sz="2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Předložte celní prohlášení (elektronicky/písemně/jiným způsobem) a zboží </a:t>
            </a:r>
          </a:p>
        </p:txBody>
      </p:sp>
      <p:sp>
        <p:nvSpPr>
          <p:cNvPr id="5" name="Šipka doprava 4"/>
          <p:cNvSpPr/>
          <p:nvPr/>
        </p:nvSpPr>
        <p:spPr>
          <a:xfrm>
            <a:off x="330724" y="3996439"/>
            <a:ext cx="959581" cy="61503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417949" y="5599202"/>
            <a:ext cx="10677657" cy="50881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just" defTabSz="2976761"/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Zaplaťte clo + DPH (neplátci) + SPD</a:t>
            </a:r>
            <a:endParaRPr lang="cs-CZ" sz="2800" dirty="0">
              <a:solidFill>
                <a:srgbClr val="0093D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330722" y="5504047"/>
            <a:ext cx="959581" cy="61503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1417066" y="6785536"/>
            <a:ext cx="10677657" cy="939700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defTabSz="2976761"/>
            <a:r>
              <a:rPr lang="cs-CZ" sz="2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Uschovejte doklady pro případnou kontrolu po propuštění zboží </a:t>
            </a:r>
          </a:p>
        </p:txBody>
      </p:sp>
      <p:sp>
        <p:nvSpPr>
          <p:cNvPr id="9" name="Šipka doprava 8"/>
          <p:cNvSpPr/>
          <p:nvPr/>
        </p:nvSpPr>
        <p:spPr>
          <a:xfrm>
            <a:off x="330722" y="6787884"/>
            <a:ext cx="959581" cy="61503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502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4939" y="2046443"/>
            <a:ext cx="11312913" cy="50881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defTabSz="2976761"/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Subjekty obchodující pouze s Velkou Británií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64939" y="2675339"/>
            <a:ext cx="11504037" cy="2663249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just" defTabSz="2976761"/>
            <a:r>
              <a:rPr lang="cs-CZ" sz="2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Obchod s Velkou Británií bude podléhat celním formalitám na obou stranách hranice. Celní formality zahrnují povinnost podat celní prohlášení na propuštění zboží do příslušného celního režimu a povinnost podrobit se případné celní kontrole na výzvu celních orgánů. V případě, že zboží podléhá nenulové celní sazbě, bude nutné zaplatit za dovoz zboží odpovídající celní dluh. </a:t>
            </a:r>
            <a:endParaRPr lang="cs-CZ" sz="28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168" y="5441830"/>
            <a:ext cx="11476602" cy="50881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just" defTabSz="2976761"/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Vývoz zboží do Velké Británie</a:t>
            </a:r>
            <a:endParaRPr lang="cs-CZ" sz="2800" dirty="0">
              <a:solidFill>
                <a:srgbClr val="0093D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268194" y="1348408"/>
            <a:ext cx="9539778" cy="63192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ctr" defTabSz="2976761"/>
            <a:r>
              <a:rPr lang="cs-CZ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VARIANTA BEZ DOHODY – NO DEAL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00425" y="6053740"/>
            <a:ext cx="11504037" cy="50881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just" defTabSz="2976761"/>
            <a:r>
              <a:rPr lang="cs-CZ" sz="2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Subjekt odesílající (vyvážející) zboží do Velké Británie bude muset:</a:t>
            </a:r>
            <a:endParaRPr lang="cs-CZ" sz="28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23168" y="6550975"/>
            <a:ext cx="11504037" cy="2232362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marL="457200" indent="-457200" algn="just" defTabSz="2976761">
              <a:buFontTx/>
              <a:buChar char="-"/>
            </a:pP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disponovat platným číslem EORI</a:t>
            </a:r>
          </a:p>
          <a:p>
            <a:pPr marL="457200" indent="-457200" algn="just" defTabSz="2976761">
              <a:buFontTx/>
              <a:buChar char="-"/>
            </a:pP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předložit zboží celním orgánům</a:t>
            </a:r>
          </a:p>
          <a:p>
            <a:pPr marL="457200" indent="-457200" algn="just" defTabSz="2976761">
              <a:buFontTx/>
              <a:buChar char="-"/>
            </a:pPr>
            <a:r>
              <a:rPr lang="cs-CZ" sz="2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odat vývozní celní prohlášení</a:t>
            </a:r>
          </a:p>
          <a:p>
            <a:pPr marL="457200" indent="-457200" algn="just" defTabSz="2976761">
              <a:buFontTx/>
              <a:buChar char="-"/>
            </a:pP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splnit podmínky netarifních a obchodně-politických opatření předložením příslušných povolení a licencí</a:t>
            </a:r>
            <a:endParaRPr lang="cs-CZ" sz="28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7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4939" y="2046443"/>
            <a:ext cx="11312913" cy="50881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defTabSz="2976761"/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Subjekty obchodující pouze s Velkou Británií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23168" y="2716560"/>
            <a:ext cx="11476602" cy="50881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just" defTabSz="2976761"/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Vývoz zboží do Velké Británie</a:t>
            </a:r>
            <a:endParaRPr lang="cs-CZ" sz="2800" dirty="0">
              <a:solidFill>
                <a:srgbClr val="0093D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268194" y="1348408"/>
            <a:ext cx="9539778" cy="63192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ctr" defTabSz="2976761"/>
            <a:r>
              <a:rPr lang="cs-CZ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VARIANTA BEZ DOHODY – NO DEAL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40217" y="3225373"/>
            <a:ext cx="11459553" cy="50881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just" defTabSz="2976761"/>
            <a:r>
              <a:rPr lang="cs-CZ" sz="2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Možná zjednodušení při vývozu zboží do Velké Británie: </a:t>
            </a:r>
            <a:endParaRPr lang="cs-CZ" sz="28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40217" y="3895490"/>
            <a:ext cx="11504037" cy="352502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marL="457200" indent="-457200" algn="just" defTabSz="2976761">
              <a:buFontTx/>
              <a:buChar char="-"/>
            </a:pPr>
            <a:r>
              <a:rPr lang="cs-CZ" sz="2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boží, jehož přeprava bude zahájena ještě před </a:t>
            </a:r>
            <a:r>
              <a:rPr lang="cs-CZ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Brexitem</a:t>
            </a: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(30.3.2019) nepodléhá celním formalitám ani v případě, že doprava bude dokončena až po </a:t>
            </a:r>
            <a:r>
              <a:rPr lang="cs-CZ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Brexitu</a:t>
            </a:r>
            <a:endParaRPr lang="cs-CZ" sz="2800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 defTabSz="2976761">
              <a:buFontTx/>
              <a:buChar char="-"/>
            </a:pP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využití zjednodušených postupů formou zápisu do záznamů deklaranta</a:t>
            </a:r>
          </a:p>
          <a:p>
            <a:pPr marL="457200" indent="-457200" algn="just" defTabSz="2976761">
              <a:buFontTx/>
              <a:buChar char="-"/>
            </a:pP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využití zvláštního režimu pasivní zušlechťovací styk, pro zboží které v rámci dodavatelského řetězce podléhá zpracování v UK a poté se ve formě zušlechtěného výrobku vrací zpět do EU </a:t>
            </a:r>
          </a:p>
        </p:txBody>
      </p:sp>
    </p:spTree>
    <p:extLst>
      <p:ext uri="{BB962C8B-B14F-4D97-AF65-F5344CB8AC3E}">
        <p14:creationId xmlns:p14="http://schemas.microsoft.com/office/powerpoint/2010/main" val="189318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4939" y="2046443"/>
            <a:ext cx="11312913" cy="50881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defTabSz="2976761"/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Subjekty obchodující pouze s Velkou Británií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23168" y="2716560"/>
            <a:ext cx="11476602" cy="50881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just" defTabSz="2976761"/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Vývoz zboží do Velké Británie</a:t>
            </a:r>
            <a:endParaRPr lang="cs-CZ" sz="2800" dirty="0">
              <a:solidFill>
                <a:srgbClr val="0093D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268194" y="1348408"/>
            <a:ext cx="9539778" cy="63192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ctr" defTabSz="2976761"/>
            <a:r>
              <a:rPr lang="cs-CZ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VARIANTA BEZ DOHODY – NO DEAL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36415" y="3386677"/>
            <a:ext cx="11504037" cy="50881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just" defTabSz="2976761"/>
            <a:r>
              <a:rPr lang="cs-CZ" sz="2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Kroky, které mohou vývozci do Velké Británie učinit již nyní: </a:t>
            </a:r>
            <a:endParaRPr lang="cs-CZ" sz="28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09450" y="4056794"/>
            <a:ext cx="11504037" cy="5248572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marL="457200" indent="-457200" algn="just" defTabSz="2976761">
              <a:buFontTx/>
              <a:buChar char="-"/>
            </a:pPr>
            <a:r>
              <a:rPr lang="cs-CZ" sz="2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ečlivě sledovat informace poskytované EK, MPO a CS ČR k budoucím vztahům EU a Velké Británie</a:t>
            </a:r>
          </a:p>
          <a:p>
            <a:pPr marL="457200" indent="-457200" algn="just" defTabSz="2976761">
              <a:buFontTx/>
              <a:buChar char="-"/>
            </a:pP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zvážit dopady na  dodavatelský řetězec ve vztahu k UK obchodním partnerům</a:t>
            </a:r>
          </a:p>
          <a:p>
            <a:pPr marL="457200" indent="-457200" algn="just" defTabSz="2976761">
              <a:buFontTx/>
              <a:buChar char="-"/>
            </a:pP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 případě potřeby přehodnotit a upravit obchodní podmínky tak aby zahrnovali případné budoucí celní a daňové povinnosti a jejich dopady</a:t>
            </a:r>
          </a:p>
          <a:p>
            <a:pPr marL="457200" indent="-457200" algn="just" defTabSz="2976761">
              <a:buFontTx/>
              <a:buChar char="-"/>
            </a:pP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zvážit jakým způsobem a kde podávat celní prohlášení a plnit další celní formality</a:t>
            </a:r>
          </a:p>
          <a:p>
            <a:pPr marL="457200" indent="-457200" algn="just" defTabSz="2976761">
              <a:buFontTx/>
              <a:buChar char="-"/>
            </a:pP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zvážit možné využití a výhody používání zjednodušení a zvláštních režimů</a:t>
            </a:r>
          </a:p>
          <a:p>
            <a:pPr marL="457200" indent="-457200" algn="just" defTabSz="2976761">
              <a:buFontTx/>
              <a:buChar char="-"/>
            </a:pPr>
            <a:endParaRPr lang="cs-CZ" sz="2800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7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4939" y="2046443"/>
            <a:ext cx="11312913" cy="50881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defTabSz="2976761"/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Subjekty obchodující pouze s Velkou Británií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23168" y="2716560"/>
            <a:ext cx="11476602" cy="50881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just" defTabSz="2976761"/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Dovoz zboží z Velké Británie</a:t>
            </a:r>
            <a:endParaRPr lang="cs-CZ" sz="2800" dirty="0">
              <a:solidFill>
                <a:srgbClr val="0093D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268194" y="1348408"/>
            <a:ext cx="9539778" cy="63192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ctr" defTabSz="2976761"/>
            <a:r>
              <a:rPr lang="cs-CZ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VARIANTA BEZ DOHODY – NO DEAL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8204" y="3376732"/>
            <a:ext cx="11504037" cy="50881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just" defTabSz="2976761"/>
            <a:r>
              <a:rPr lang="cs-CZ" sz="28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Subjekt </a:t>
            </a:r>
            <a:r>
              <a:rPr lang="cs-CZ" sz="2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přijímající (dovážející) </a:t>
            </a:r>
            <a:r>
              <a:rPr lang="cs-CZ" sz="28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zboží </a:t>
            </a:r>
            <a:r>
              <a:rPr lang="cs-CZ" sz="2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z Velké </a:t>
            </a:r>
            <a:r>
              <a:rPr lang="cs-CZ" sz="28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Británie bude muset:</a:t>
            </a:r>
            <a:endParaRPr lang="cs-CZ" sz="28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28204" y="4156720"/>
            <a:ext cx="11504037" cy="3094136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marL="457200" indent="-457200" algn="just" defTabSz="2976761">
              <a:buFontTx/>
              <a:buChar char="-"/>
            </a:pP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disponovat platným číslem EORI</a:t>
            </a:r>
          </a:p>
          <a:p>
            <a:pPr marL="457200" indent="-457200" algn="just" defTabSz="2976761">
              <a:buFontTx/>
              <a:buChar char="-"/>
            </a:pP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předložit zboží celním orgánům</a:t>
            </a:r>
          </a:p>
          <a:p>
            <a:pPr marL="457200" indent="-457200" algn="just" defTabSz="2976761">
              <a:buFontTx/>
              <a:buChar char="-"/>
            </a:pP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zabezpečit řádné podání vstupního souhrnného prohlášení </a:t>
            </a:r>
          </a:p>
          <a:p>
            <a:pPr marL="457200" indent="-457200" algn="just" defTabSz="2976761">
              <a:buFontTx/>
              <a:buChar char="-"/>
            </a:pPr>
            <a:r>
              <a:rPr lang="cs-CZ" sz="2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odat dovozní celní prohlášení</a:t>
            </a:r>
          </a:p>
          <a:p>
            <a:pPr marL="457200" indent="-457200" algn="just" defTabSz="2976761">
              <a:buFontTx/>
              <a:buChar char="-"/>
            </a:pP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splnit podmínky netarifních a obchodně-politických opatření předložením příslušných povolení a licencí</a:t>
            </a:r>
          </a:p>
          <a:p>
            <a:pPr marL="457200" indent="-457200" algn="just" defTabSz="2976761">
              <a:buFontTx/>
              <a:buChar char="-"/>
            </a:pP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splnit podmínky pro propuštění zboží do celního režimu</a:t>
            </a:r>
            <a:endParaRPr lang="cs-CZ" sz="28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89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4939" y="2046443"/>
            <a:ext cx="11312913" cy="50881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defTabSz="2976761"/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Subjekty obchodující pouze s Velkou Británií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23168" y="2716560"/>
            <a:ext cx="11476602" cy="50881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just" defTabSz="2976761"/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Dovoz zboží z Velké Británie</a:t>
            </a:r>
            <a:endParaRPr lang="cs-CZ" sz="2800" dirty="0">
              <a:solidFill>
                <a:srgbClr val="0093D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268194" y="1348408"/>
            <a:ext cx="9539778" cy="63192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ctr" defTabSz="2976761"/>
            <a:r>
              <a:rPr lang="cs-CZ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VARIANTA BEZ DOHODY – NO DEAL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40217" y="3225373"/>
            <a:ext cx="11459553" cy="50881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just" defTabSz="2976761"/>
            <a:r>
              <a:rPr lang="cs-CZ" sz="2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Možná zjednodušení při dovozu zboží z Velké Británie: </a:t>
            </a:r>
            <a:endParaRPr lang="cs-CZ" sz="28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40217" y="3895490"/>
            <a:ext cx="11504037" cy="4817685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marL="457200" indent="-457200" algn="just" defTabSz="2976761">
              <a:buFontTx/>
              <a:buChar char="-"/>
            </a:pPr>
            <a:r>
              <a:rPr lang="cs-CZ" sz="2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boží, jehož přeprava bude zahájena ještě před </a:t>
            </a:r>
            <a:r>
              <a:rPr lang="cs-CZ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Brexitem</a:t>
            </a: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(30.3.2019) nepodléhá celním formalitám ani v případě, že doprava bude dokončena až po </a:t>
            </a:r>
            <a:r>
              <a:rPr lang="cs-CZ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Brexitu</a:t>
            </a: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, celní poplatky nebudou vyměřeny a zboží se považuje za EU zboží</a:t>
            </a:r>
          </a:p>
          <a:p>
            <a:pPr marL="457200" indent="-457200" algn="just" defTabSz="2976761">
              <a:buFontTx/>
              <a:buChar char="-"/>
            </a:pP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využití zjednodušených postupů formou zápisu do záznamů deklaranta</a:t>
            </a:r>
          </a:p>
          <a:p>
            <a:pPr marL="457200" indent="-457200" algn="just" defTabSz="2976761">
              <a:buFontTx/>
              <a:buChar char="-"/>
            </a:pP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využití zvláštních režimů aktivní zušlechťovací styk, uskladňování v celním skladu nebo zvláštního užití (</a:t>
            </a:r>
            <a:r>
              <a:rPr lang="cs-CZ" sz="2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dočasné </a:t>
            </a: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použití, konečné užití),  pro zboží které v rámci dodavatelského řetězce podléhá zpracování v EU, je po dovozu na území Unie reexportováno nebo podléhá zvláštnímu užití</a:t>
            </a:r>
          </a:p>
        </p:txBody>
      </p:sp>
    </p:spTree>
    <p:extLst>
      <p:ext uri="{BB962C8B-B14F-4D97-AF65-F5344CB8AC3E}">
        <p14:creationId xmlns:p14="http://schemas.microsoft.com/office/powerpoint/2010/main" val="413742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4939" y="2046443"/>
            <a:ext cx="11312913" cy="50881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defTabSz="2976761"/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Subjekty obchodující pouze s Velkou Británií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23168" y="2716560"/>
            <a:ext cx="11476602" cy="50881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just" defTabSz="2976761"/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Dovoz zboží do Velké Británie</a:t>
            </a:r>
            <a:endParaRPr lang="cs-CZ" sz="2800" dirty="0">
              <a:solidFill>
                <a:srgbClr val="0093D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268194" y="1348408"/>
            <a:ext cx="9539778" cy="63192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ctr" defTabSz="2976761"/>
            <a:r>
              <a:rPr lang="cs-CZ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VARIANTA BEZ DOHODY – NO DEAL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36415" y="3386677"/>
            <a:ext cx="11504037" cy="50881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just" defTabSz="2976761"/>
            <a:r>
              <a:rPr lang="cs-CZ" sz="2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Kroky, které mohou dovozci z Velké Británie učinit již nyní: </a:t>
            </a:r>
            <a:endParaRPr lang="cs-CZ" sz="28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09450" y="4056794"/>
            <a:ext cx="11504037" cy="5248572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marL="457200" indent="-457200" algn="just" defTabSz="2976761">
              <a:buFontTx/>
              <a:buChar char="-"/>
            </a:pPr>
            <a:r>
              <a:rPr lang="cs-CZ" sz="2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ečlivě sledovat informace poskytované EK, MPO a CS ČR k budoucím vztahům EU a Velké Británie</a:t>
            </a:r>
          </a:p>
          <a:p>
            <a:pPr marL="457200" indent="-457200" algn="just" defTabSz="2976761">
              <a:buFontTx/>
              <a:buChar char="-"/>
            </a:pP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zvážit dopady na  dodavatelský řetězec ve vztahu k UK obchodním partnerům</a:t>
            </a:r>
          </a:p>
          <a:p>
            <a:pPr marL="457200" indent="-457200" algn="just" defTabSz="2976761">
              <a:buFontTx/>
              <a:buChar char="-"/>
            </a:pP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 případě potřeby přehodnotit a upravit obchodní podmínky tak aby zahrnovali případné budoucí celní a daňové povinnosti a jejich dopady</a:t>
            </a:r>
          </a:p>
          <a:p>
            <a:pPr marL="457200" indent="-457200" algn="just" defTabSz="2976761">
              <a:buFontTx/>
              <a:buChar char="-"/>
            </a:pP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zvážit jakým způsobem a kde podávat celní prohlášení a plnit další celní formality</a:t>
            </a:r>
          </a:p>
          <a:p>
            <a:pPr marL="457200" indent="-457200" algn="just" defTabSz="2976761">
              <a:buFontTx/>
              <a:buChar char="-"/>
            </a:pP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zvážit možné využití a výhody používání zjednodušení a zvláštních režimů</a:t>
            </a:r>
          </a:p>
          <a:p>
            <a:pPr marL="457200" indent="-457200" algn="just" defTabSz="2976761">
              <a:buFontTx/>
              <a:buChar char="-"/>
            </a:pPr>
            <a:endParaRPr lang="cs-CZ" sz="2800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07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4939" y="2046443"/>
            <a:ext cx="11312913" cy="50881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defTabSz="2976761"/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Subjekty obchodující s Velkou Británií i třetími zeměmi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23168" y="2716560"/>
            <a:ext cx="11476602" cy="50881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just" defTabSz="2976761"/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Dovoz i vývoz zboží z Velké Británie</a:t>
            </a:r>
            <a:endParaRPr lang="cs-CZ" sz="2800" dirty="0">
              <a:solidFill>
                <a:srgbClr val="0093D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268194" y="1348408"/>
            <a:ext cx="9539778" cy="63192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ctr" defTabSz="2976761"/>
            <a:r>
              <a:rPr lang="cs-CZ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VARIANTA BEZ DOHODY – NO DEAL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8204" y="3376732"/>
            <a:ext cx="11504037" cy="939700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just" defTabSz="2976761"/>
            <a:r>
              <a:rPr lang="cs-CZ" sz="2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Subjekty obchodující i s jinými třetími zeměmi mají v zásadě zkušenost s celním řízením a plněním celních formalit</a:t>
            </a:r>
            <a:endParaRPr lang="cs-CZ" sz="28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28204" y="4484486"/>
            <a:ext cx="11504037" cy="3955910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marL="457200" indent="-457200" algn="just" defTabSz="2976761">
              <a:buFontTx/>
              <a:buChar char="-"/>
            </a:pP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tyto subjekty však budou muset vzít v úvahu podíl zboží směřujícího do UK nebo z UK u něhož doposud nemuseli plnit celní formality</a:t>
            </a:r>
          </a:p>
          <a:p>
            <a:pPr marL="457200" indent="-457200" algn="just" defTabSz="2976761">
              <a:buFontTx/>
              <a:buChar char="-"/>
            </a:pP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zvážit potenciální dopad na obchodně-dodavatelský řetězec pokud budou celní formality vyžadovány</a:t>
            </a:r>
          </a:p>
          <a:p>
            <a:pPr marL="457200" indent="-457200" algn="just" defTabSz="2976761">
              <a:buFontTx/>
              <a:buChar char="-"/>
            </a:pP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zvážit případné využití zjednodušení nebo zvláštních režimů a   požádat o případné rozšíření (doplnění) stávajících povolení</a:t>
            </a:r>
          </a:p>
          <a:p>
            <a:pPr marL="457200" indent="-457200" algn="just" defTabSz="2976761">
              <a:buFontTx/>
              <a:buChar char="-"/>
            </a:pPr>
            <a:r>
              <a:rPr lang="cs-CZ" sz="2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 případě potřeby přehodnotit a upravit obchodní podmínky tak aby zahrnovali případné budoucí celní a daňové povinnosti a jejich dopady</a:t>
            </a:r>
          </a:p>
        </p:txBody>
      </p:sp>
    </p:spTree>
    <p:extLst>
      <p:ext uri="{BB962C8B-B14F-4D97-AF65-F5344CB8AC3E}">
        <p14:creationId xmlns:p14="http://schemas.microsoft.com/office/powerpoint/2010/main" val="235945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4939" y="2046443"/>
            <a:ext cx="11312913" cy="939700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defTabSz="2976761"/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Varianta No </a:t>
            </a:r>
            <a:r>
              <a:rPr lang="cs-CZ" sz="2800" b="1" dirty="0" err="1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Deal</a:t>
            </a:r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 a dopady na probíhající celní procesy a existující povolení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268194" y="1348408"/>
            <a:ext cx="9539778" cy="63192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ctr" defTabSz="2976761"/>
            <a:r>
              <a:rPr lang="cs-CZ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VARIANTA BEZ DOHODY – NO DEAL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8204" y="3148608"/>
            <a:ext cx="11504037" cy="50881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just" defTabSz="2976761"/>
            <a:r>
              <a:rPr lang="cs-CZ" sz="2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á vliv na : </a:t>
            </a:r>
            <a:endParaRPr lang="cs-CZ" sz="28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28204" y="3819886"/>
            <a:ext cx="11504037" cy="3955910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marL="457200" indent="-457200" algn="just" defTabSz="2976761">
              <a:buFontTx/>
              <a:buChar char="-"/>
            </a:pP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zboží propuštěné do zvláštního režimu na podkladě povolení pro více než jeden členský stát EU, kdy jedním z těchto států je UK a celní režim nebyl dosud vyřízen</a:t>
            </a:r>
          </a:p>
          <a:p>
            <a:pPr marL="457200" indent="-457200" algn="just" defTabSz="2976761">
              <a:buFontTx/>
              <a:buChar char="-"/>
            </a:pP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celní povolení pro více než jeden členský stát EU kdy jedním z těchto států je EU</a:t>
            </a:r>
          </a:p>
          <a:p>
            <a:pPr marL="457200" indent="-457200" algn="just" defTabSz="2976761">
              <a:buFontTx/>
              <a:buChar char="-"/>
            </a:pP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dočasně používané zboží původem z EU27 nacházející se v okamžiku </a:t>
            </a:r>
            <a:r>
              <a:rPr lang="cs-CZ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Brexitu</a:t>
            </a: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celním území </a:t>
            </a: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UK</a:t>
            </a:r>
          </a:p>
          <a:p>
            <a:pPr marL="457200" indent="-457200" algn="just" defTabSz="2976761">
              <a:buFontTx/>
              <a:buChar char="-"/>
            </a:pPr>
            <a:r>
              <a:rPr lang="cs-CZ" sz="2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dočasně používané zboží </a:t>
            </a: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původem </a:t>
            </a:r>
            <a:r>
              <a:rPr lang="cs-CZ" sz="2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z </a:t>
            </a: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UK nacházející </a:t>
            </a:r>
            <a:r>
              <a:rPr lang="cs-CZ" sz="2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se v okamžiku </a:t>
            </a:r>
            <a:r>
              <a:rPr lang="cs-CZ" sz="2800" dirty="0" err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Brexitu</a:t>
            </a:r>
            <a:r>
              <a:rPr lang="cs-CZ" sz="2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na celním území EU</a:t>
            </a:r>
            <a:endParaRPr lang="cs-CZ" sz="28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73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4939" y="2046443"/>
            <a:ext cx="11312913" cy="939700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defTabSz="2976761"/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Varianta No </a:t>
            </a:r>
            <a:r>
              <a:rPr lang="cs-CZ" sz="2800" b="1" dirty="0" err="1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Deal</a:t>
            </a:r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 a dopady na probíhající celní procesy a existující povolení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268194" y="1348408"/>
            <a:ext cx="9539778" cy="63192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ctr" defTabSz="2976761"/>
            <a:r>
              <a:rPr lang="cs-CZ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VARIANTA BEZ DOHODY – NO DEAL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8204" y="3148608"/>
            <a:ext cx="11504037" cy="1370587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just" defTabSz="2976761"/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Zboží </a:t>
            </a:r>
            <a:r>
              <a:rPr lang="cs-CZ" sz="2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propuštěné do zvláštního režimu na podkladě povolení pro více než jeden členský stát EU, kdy jedním z těchto států je UK a celní režim nebyl dosud vyřízen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44204" y="4804792"/>
            <a:ext cx="11504037" cy="3094136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marL="457200" indent="-457200" algn="just" defTabSz="2976761">
              <a:buFontTx/>
              <a:buChar char="-"/>
            </a:pP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vyřízení režimu pro zboží, které bylo do režimu propuštěno před 30.3.2019 proběhne za podmínek a ve lhůtách stanovených povolením</a:t>
            </a:r>
          </a:p>
          <a:p>
            <a:pPr marL="457200" indent="-457200" algn="just" defTabSz="2976761">
              <a:buFontTx/>
              <a:buChar char="-"/>
            </a:pP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celní režimy: uskladňování v celním skladu, aktivní a pasivní zušlechťovací styk, dočasné použití a konečné užití </a:t>
            </a:r>
          </a:p>
          <a:p>
            <a:pPr marL="457200" indent="-457200" algn="just" defTabSz="2976761">
              <a:buFontTx/>
              <a:buChar char="-"/>
            </a:pP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po 30.3.2019 nelze žádné další zboží propustit, umožněno bude pouze řádné vyřízení režimu</a:t>
            </a:r>
          </a:p>
        </p:txBody>
      </p:sp>
    </p:spTree>
    <p:extLst>
      <p:ext uri="{BB962C8B-B14F-4D97-AF65-F5344CB8AC3E}">
        <p14:creationId xmlns:p14="http://schemas.microsoft.com/office/powerpoint/2010/main" val="178470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68194" y="1348408"/>
            <a:ext cx="9539778" cy="63192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ctr" defTabSz="2976761"/>
            <a:r>
              <a:rPr lang="cs-CZ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VARIANTA BEZ DOHODY – NO DEAL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81627" y="2644552"/>
            <a:ext cx="11312913" cy="939700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ctr" defTabSz="2976761"/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VEŠKERÝ OBCHOD S UK BUDE POVAŽOVÁN ZA OBCHOD SE TŘETÍ ZEMÍ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61798" y="4326411"/>
            <a:ext cx="11496429" cy="1370587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just" defTabSz="2976761"/>
            <a:r>
              <a:rPr lang="cs-CZ" sz="2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Zboží bude podléhat celnímu dohledu a bude nutné splnit příslušné dovozní a vývozní formality. Bude možné provádět celní kontroly.</a:t>
            </a:r>
            <a:endParaRPr lang="cs-CZ" sz="28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09062" y="5956920"/>
            <a:ext cx="11449165" cy="939700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just" defTabSz="2976761"/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Bude se vybírat clo dle Společného celního sazebníku EU a další poplatky (DPH, SPD)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09062" y="7253064"/>
            <a:ext cx="11496429" cy="939700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just" defTabSz="2976761"/>
            <a:r>
              <a:rPr lang="cs-CZ" sz="2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Přestanou platit tzv. čísla EORI vydaná v UK, rovněž přestanou platit povolení pro celní účely vydaná v UK.</a:t>
            </a:r>
            <a:endParaRPr lang="cs-CZ" sz="28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27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4939" y="2046443"/>
            <a:ext cx="11312913" cy="939700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defTabSz="2976761"/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Varianta No </a:t>
            </a:r>
            <a:r>
              <a:rPr lang="cs-CZ" sz="2800" b="1" dirty="0" err="1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Deal</a:t>
            </a:r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 a dopady na probíhající celní procesy a existující povolení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268194" y="1348408"/>
            <a:ext cx="9539778" cy="63192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ctr" defTabSz="2976761"/>
            <a:r>
              <a:rPr lang="cs-CZ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VARIANTA BEZ DOHODY – NO DEAL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8204" y="3148608"/>
            <a:ext cx="11504037" cy="939700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just" defTabSz="2976761"/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Celní </a:t>
            </a:r>
            <a:r>
              <a:rPr lang="cs-CZ" sz="2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povolení pro více než jeden členský stát EU kdy jedním z těchto států je </a:t>
            </a: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UK</a:t>
            </a:r>
            <a:endParaRPr lang="cs-CZ" sz="28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64897" y="4250773"/>
            <a:ext cx="11504037" cy="4817685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marL="457200" indent="-457200" algn="just" defTabSz="2976761">
              <a:buFontTx/>
              <a:buChar char="-"/>
            </a:pP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povolení, které bylo vydáno celními orgány EU27 před 30.3.2019 a jehož části se vztahují na celní území UK musí být přehodnoceno</a:t>
            </a:r>
          </a:p>
          <a:p>
            <a:pPr marL="457200" indent="-457200" algn="just" defTabSz="2976761">
              <a:buFontTx/>
              <a:buChar char="-"/>
            </a:pP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k přehodnocení přistoupí vydávající celní orgán ex offo</a:t>
            </a:r>
          </a:p>
          <a:p>
            <a:pPr marL="457200" indent="-457200" algn="just" defTabSz="2976761">
              <a:buFontTx/>
              <a:buChar char="-"/>
            </a:pPr>
            <a:r>
              <a:rPr lang="cs-CZ" sz="2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povolení, které bylo vydáno celními orgány </a:t>
            </a: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UK </a:t>
            </a:r>
            <a:r>
              <a:rPr lang="cs-CZ" sz="2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před 30.3.2019 a jehož části se vztahují na celní území </a:t>
            </a: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EU je </a:t>
            </a:r>
            <a:r>
              <a:rPr lang="cs-CZ" sz="2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počínaje dnem následujícím po </a:t>
            </a:r>
            <a:r>
              <a:rPr lang="cs-CZ" sz="2800" dirty="0" err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Brexitu</a:t>
            </a:r>
            <a:r>
              <a:rPr lang="cs-CZ" sz="2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pro celní území EU neplatné</a:t>
            </a:r>
          </a:p>
          <a:p>
            <a:pPr marL="457200" indent="-457200" algn="just" defTabSz="2976761">
              <a:buFontTx/>
              <a:buChar char="-"/>
            </a:pP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části povolení týkající se role UK jsou počínaje dnem následujícím po </a:t>
            </a:r>
            <a:r>
              <a:rPr lang="cs-CZ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Brexitu</a:t>
            </a: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neplatné</a:t>
            </a:r>
          </a:p>
          <a:p>
            <a:pPr marL="457200" indent="-457200" algn="just" defTabSz="2976761">
              <a:buFontTx/>
              <a:buChar char="-"/>
            </a:pP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pokud je povolení platné pouze pro dva členské státy ( CZ x UK) je počínaje dnem </a:t>
            </a:r>
            <a:r>
              <a:rPr lang="cs-CZ" sz="2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následujícím po </a:t>
            </a:r>
            <a:r>
              <a:rPr lang="cs-CZ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Brexitu</a:t>
            </a: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nepoužitelné a výsledkem přehodnocení povolení bude jeho zrušení</a:t>
            </a:r>
            <a:endParaRPr lang="cs-CZ" sz="28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41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4939" y="2046443"/>
            <a:ext cx="11312913" cy="939700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defTabSz="2976761"/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Varianta No </a:t>
            </a:r>
            <a:r>
              <a:rPr lang="cs-CZ" sz="2800" b="1" dirty="0" err="1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Deal</a:t>
            </a:r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 a dopady na probíhající celní procesy a existující povolení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268194" y="1348408"/>
            <a:ext cx="9539778" cy="63192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ctr" defTabSz="2976761"/>
            <a:r>
              <a:rPr lang="cs-CZ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VARIANTA BEZ DOHODY – NO DEAL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8204" y="3148608"/>
            <a:ext cx="11504037" cy="50881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just" defTabSz="2976761"/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Dočasně </a:t>
            </a:r>
            <a:r>
              <a:rPr lang="cs-CZ" sz="2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používané zboží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28204" y="3819886"/>
            <a:ext cx="11504037" cy="5248572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marL="457200" indent="-457200" algn="just" defTabSz="2976761">
              <a:buFontTx/>
              <a:buChar char="-"/>
            </a:pP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na dočasně používané zboží původem z EU27 nacházející se v okamžiku </a:t>
            </a:r>
            <a:r>
              <a:rPr lang="cs-CZ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Brexitu</a:t>
            </a: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celním území </a:t>
            </a: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UK a na dočasně </a:t>
            </a:r>
            <a:r>
              <a:rPr lang="cs-CZ" sz="2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používané zboží </a:t>
            </a: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původem </a:t>
            </a:r>
            <a:r>
              <a:rPr lang="cs-CZ" sz="2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z </a:t>
            </a: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UK nacházející </a:t>
            </a:r>
            <a:r>
              <a:rPr lang="cs-CZ" sz="2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se v okamžiku </a:t>
            </a:r>
            <a:r>
              <a:rPr lang="cs-CZ" sz="2800" dirty="0" err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Brexitu</a:t>
            </a:r>
            <a:r>
              <a:rPr lang="cs-CZ" sz="2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na celním území EU, které však nebylo řádně propuštěno do příslušného celního režimu z důvodu absence povinnosti plnit celní formality, by mělo být pohlíženo jako na </a:t>
            </a:r>
            <a:r>
              <a:rPr lang="cs-CZ" sz="2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zboží dočasně </a:t>
            </a: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vyvezené resp. propuštěné do režimu dočasného použití (propuštění fikcí)</a:t>
            </a:r>
          </a:p>
          <a:p>
            <a:pPr marL="457200" indent="-457200" algn="just" defTabSz="2976761">
              <a:buFontTx/>
              <a:buChar char="-"/>
            </a:pP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při návratu zboží zpět na celní území Unie nebo jeho výstupu z celního území Unie by mělo být ke zboží přistupováno jako ke zboží </a:t>
            </a:r>
            <a:r>
              <a:rPr lang="cs-CZ" sz="2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dočasně </a:t>
            </a: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vyvezenému nebo nacházející se v režimu dočasného použití</a:t>
            </a:r>
          </a:p>
          <a:p>
            <a:pPr marL="457200" indent="-457200" algn="just" defTabSz="2976761">
              <a:buFontTx/>
              <a:buChar char="-"/>
            </a:pP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týká se např. dopravních prostředků</a:t>
            </a:r>
            <a:endParaRPr lang="cs-CZ" sz="28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74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4939" y="2046443"/>
            <a:ext cx="11312913" cy="50881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defTabSz="2976761"/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Tranzit a přeprava na podkladě karnetu TIR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268194" y="1348408"/>
            <a:ext cx="9539778" cy="63192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ctr" defTabSz="2976761"/>
            <a:r>
              <a:rPr lang="cs-CZ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VARIANTA BEZ DOHODY – NO DEAL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86064" y="2932584"/>
            <a:ext cx="11504037" cy="4386798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marL="457200" indent="-457200" algn="just" defTabSz="2976761">
              <a:buFontTx/>
              <a:buChar char="-"/>
            </a:pP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UK 4.12.2018 přistoupila k úmluvě o společném tranzitu, tranzitní přeprava zboží z a do UK by tak neměla být výrazněji komplikována</a:t>
            </a:r>
          </a:p>
          <a:p>
            <a:pPr marL="457200" indent="-457200" algn="just" defTabSz="2976761">
              <a:buFontTx/>
              <a:buChar char="-"/>
            </a:pP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UK je členem Úmluvy o přepravě zboží na podkladě karnetu TIR, přeprava zboží z a do UK na podkladě karnetu TIR by měla probíhat bez výraznějších komplikací</a:t>
            </a:r>
          </a:p>
          <a:p>
            <a:pPr marL="457200" indent="-457200" algn="just" defTabSz="2976761">
              <a:buFontTx/>
              <a:buChar char="-"/>
            </a:pP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UK </a:t>
            </a:r>
            <a:r>
              <a:rPr lang="cs-CZ" sz="2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prohlašuje, že případné zahájení tranzitní přepravy zboží z UK na území Unie bude probíhat v rámci trajektové přepravy přes kanál, aby se zamezilo prostojům na vnější hranici v Doveru, očekává se obdobný přístup FR</a:t>
            </a:r>
          </a:p>
          <a:p>
            <a:pPr marL="457200" indent="-457200" algn="just" defTabSz="2976761">
              <a:buFontTx/>
              <a:buChar char="-"/>
            </a:pPr>
            <a:endParaRPr lang="cs-CZ" sz="28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74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4939" y="2046443"/>
            <a:ext cx="11312913" cy="50881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defTabSz="2976761"/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Shrnutí – dopad na celní operace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268194" y="1348408"/>
            <a:ext cx="9539778" cy="63192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ctr" defTabSz="2976761"/>
            <a:r>
              <a:rPr lang="cs-CZ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VARIANTA BEZ DOHODY – NO DEAL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24979" y="2788568"/>
            <a:ext cx="11504037" cy="4386798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marL="457200" indent="-457200" algn="just" defTabSz="2976761">
              <a:buFontTx/>
              <a:buChar char="-"/>
            </a:pP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přechod intrakomunitárního obchodu na přeshraniční</a:t>
            </a:r>
          </a:p>
          <a:p>
            <a:pPr marL="457200" indent="-457200" algn="just" defTabSz="2976761">
              <a:buFontTx/>
              <a:buChar char="-"/>
            </a:pPr>
            <a:r>
              <a:rPr lang="cs-CZ" sz="2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vyžadování plnění celních </a:t>
            </a: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formalit</a:t>
            </a:r>
          </a:p>
          <a:p>
            <a:pPr marL="457200" indent="-457200" algn="just" defTabSz="2976761">
              <a:buFontTx/>
              <a:buChar char="-"/>
            </a:pP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celní dohled nad zbožím</a:t>
            </a:r>
          </a:p>
          <a:p>
            <a:pPr marL="457200" indent="-457200" algn="just" defTabSz="2976761">
              <a:buFontTx/>
              <a:buChar char="-"/>
            </a:pP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netarifní překážky</a:t>
            </a:r>
            <a:endParaRPr lang="cs-CZ" sz="28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 defTabSz="2976761">
              <a:buFontTx/>
              <a:buChar char="-"/>
            </a:pP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dopad na plynulý tok zboží ( zdržení v souvislosti s povinností plnění celních formalit)</a:t>
            </a:r>
          </a:p>
          <a:p>
            <a:pPr marL="457200" indent="-457200" algn="just" defTabSz="2976761">
              <a:buFontTx/>
              <a:buChar char="-"/>
            </a:pP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nárůst importu/exportu klasifikovaného jako import/export ze/do třetích zemí, obecně však předpokládaný pokles obchodní výměny</a:t>
            </a:r>
          </a:p>
          <a:p>
            <a:pPr marL="457200" indent="-457200" algn="just" defTabSz="2976761">
              <a:buFontTx/>
              <a:buChar char="-"/>
            </a:pP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 ČR nárůst exportních ( cca o 1/5) a importních (cca o 1/10) celních operací o zhruba 300 – 500 tis. ročně</a:t>
            </a:r>
            <a:endParaRPr lang="cs-CZ" sz="28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61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281394" y="1204392"/>
            <a:ext cx="9704394" cy="63192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ctr" defTabSz="2976761"/>
            <a:r>
              <a:rPr lang="cs-CZ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Užitečné odkazy</a:t>
            </a:r>
            <a:endParaRPr lang="cs-CZ" sz="36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64939" y="1924472"/>
            <a:ext cx="11737304" cy="7156787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just" defTabSz="2976761"/>
            <a:r>
              <a:rPr lang="cs-CZ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cs-CZ" b="1" dirty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://www.consilium.europa.eu/cs/policies/eu-uk-after-referendum/</a:t>
            </a:r>
          </a:p>
          <a:p>
            <a:pPr algn="just" defTabSz="2976761"/>
            <a:r>
              <a:rPr lang="cs-CZ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https</a:t>
            </a:r>
            <a:r>
              <a:rPr lang="cs-CZ" b="1" dirty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://ec.europa.eu/info/brexit_cs</a:t>
            </a:r>
          </a:p>
          <a:p>
            <a:pPr algn="just" defTabSz="2976761"/>
            <a:r>
              <a:rPr lang="cs-CZ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https</a:t>
            </a:r>
            <a:r>
              <a:rPr lang="cs-CZ" b="1" dirty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://ec.europa.eu/taxation_customs/uk-withdrawal-cs</a:t>
            </a:r>
          </a:p>
          <a:p>
            <a:pPr algn="just" defTabSz="2976761"/>
            <a:r>
              <a:rPr lang="cs-CZ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https</a:t>
            </a:r>
            <a:r>
              <a:rPr lang="cs-CZ" b="1" dirty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://ec.europa.eu/info/brexit/brexitpreparedness/preparedness-notices_cs</a:t>
            </a:r>
          </a:p>
          <a:p>
            <a:pPr algn="just" defTabSz="2976761"/>
            <a:endParaRPr lang="cs-CZ" sz="2800" b="1" dirty="0" smtClean="0">
              <a:solidFill>
                <a:srgbClr val="0093DD"/>
              </a:solidFill>
              <a:latin typeface="Arial" pitchFamily="34" charset="0"/>
              <a:cs typeface="Arial" pitchFamily="34" charset="0"/>
            </a:endParaRPr>
          </a:p>
          <a:p>
            <a:pPr algn="just" defTabSz="2976761"/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www.businessinfo.cz/brexit</a:t>
            </a:r>
            <a:r>
              <a:rPr lang="cs-CZ" sz="2800" b="1" dirty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just" defTabSz="2976761"/>
            <a:endParaRPr lang="cs-CZ" sz="2800" b="1" dirty="0" smtClean="0">
              <a:solidFill>
                <a:srgbClr val="0093DD"/>
              </a:solidFill>
              <a:latin typeface="Arial" pitchFamily="34" charset="0"/>
              <a:cs typeface="Arial" pitchFamily="34" charset="0"/>
            </a:endParaRPr>
          </a:p>
          <a:p>
            <a:pPr algn="just" defTabSz="2976761"/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https</a:t>
            </a:r>
            <a:r>
              <a:rPr lang="cs-CZ" sz="2800" b="1" dirty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://www.vlada.cz/cz/evropske-zalezitosti/Brexit</a:t>
            </a:r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/</a:t>
            </a:r>
          </a:p>
          <a:p>
            <a:pPr algn="just" defTabSz="2976761"/>
            <a:endParaRPr lang="cs-CZ" sz="2800" b="1" dirty="0">
              <a:solidFill>
                <a:srgbClr val="0093DD"/>
              </a:solidFill>
              <a:latin typeface="Arial" pitchFamily="34" charset="0"/>
              <a:cs typeface="Arial" pitchFamily="34" charset="0"/>
            </a:endParaRPr>
          </a:p>
          <a:p>
            <a:pPr algn="just" defTabSz="2976761"/>
            <a:r>
              <a:rPr lang="cs-CZ" sz="2800" b="1" dirty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https://</a:t>
            </a:r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www.gov.uk/government/brexit</a:t>
            </a:r>
          </a:p>
          <a:p>
            <a:pPr algn="just" defTabSz="2976761"/>
            <a:r>
              <a:rPr lang="cs-CZ" sz="2800" b="1" dirty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https://www.gov.uk/government/collections/how-to-prepare-if-the-uk-leaves-the-eu-with-no-deal#importing-and-exporting</a:t>
            </a:r>
            <a:endParaRPr lang="cs-CZ" sz="2800" b="1" dirty="0" smtClean="0">
              <a:solidFill>
                <a:srgbClr val="0093DD"/>
              </a:solidFill>
              <a:latin typeface="Arial" pitchFamily="34" charset="0"/>
              <a:cs typeface="Arial" pitchFamily="34" charset="0"/>
            </a:endParaRPr>
          </a:p>
          <a:p>
            <a:pPr algn="just" defTabSz="2976761"/>
            <a:endParaRPr lang="cs-CZ" sz="2800" b="1" dirty="0">
              <a:solidFill>
                <a:srgbClr val="0093DD"/>
              </a:solidFill>
              <a:latin typeface="Arial" pitchFamily="34" charset="0"/>
              <a:cs typeface="Arial" pitchFamily="34" charset="0"/>
            </a:endParaRPr>
          </a:p>
          <a:p>
            <a:pPr algn="just" defTabSz="2976761"/>
            <a:endParaRPr lang="cs-CZ" sz="2800" b="1" dirty="0">
              <a:solidFill>
                <a:srgbClr val="0093DD"/>
              </a:solidFill>
              <a:latin typeface="Arial" pitchFamily="34" charset="0"/>
              <a:cs typeface="Arial" pitchFamily="34" charset="0"/>
            </a:endParaRPr>
          </a:p>
          <a:p>
            <a:pPr algn="just" defTabSz="2976761"/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https</a:t>
            </a:r>
            <a:r>
              <a:rPr lang="cs-CZ" sz="2800" b="1" dirty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://</a:t>
            </a:r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www.celnisprava.cz/</a:t>
            </a:r>
            <a:r>
              <a:rPr lang="cs-CZ" sz="2800" b="1" dirty="0" err="1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cz</a:t>
            </a:r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cs-CZ" sz="2800" b="1" dirty="0" err="1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Stranky</a:t>
            </a:r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/INFORMACE-O-VYSTOUPENÍ-SPOJENÉHO-KRÁLOVSTVÍ-VELKÉ-BRITÁNIE-A-SEVERNÍHO-IRSKA-Z-EVROPSKÉ-UNIE.aspx</a:t>
            </a:r>
            <a:endParaRPr lang="cs-CZ" sz="2800" b="1" dirty="0">
              <a:solidFill>
                <a:srgbClr val="0093DD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341244" y="1827415"/>
            <a:ext cx="9704394" cy="63192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ctr" defTabSz="2976761"/>
            <a:r>
              <a:rPr lang="cs-CZ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DĚKUJEME ZA POZORNOST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633091" y="2717265"/>
            <a:ext cx="8764474" cy="2663249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ctr" defTabSz="2976761"/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Generální </a:t>
            </a:r>
            <a:r>
              <a:rPr lang="cs-CZ" sz="2800" b="1" dirty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ředitelství cel</a:t>
            </a:r>
          </a:p>
          <a:p>
            <a:pPr algn="ctr" defTabSz="2976761"/>
            <a:r>
              <a:rPr lang="cs-CZ" sz="2800" b="1" dirty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Budějovická 7</a:t>
            </a:r>
          </a:p>
          <a:p>
            <a:pPr algn="ctr" defTabSz="2976761"/>
            <a:r>
              <a:rPr lang="cs-CZ" sz="2800" b="1" dirty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140 00 Praha 4</a:t>
            </a:r>
          </a:p>
          <a:p>
            <a:pPr algn="ctr" defTabSz="2976761"/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tel.: (+420) </a:t>
            </a:r>
            <a:r>
              <a:rPr lang="cs-CZ" sz="2800" b="1" dirty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261 331 111</a:t>
            </a:r>
          </a:p>
          <a:p>
            <a:pPr algn="ctr" defTabSz="2976761"/>
            <a:r>
              <a:rPr lang="cs-CZ" sz="2800" b="1" dirty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podatelna@cs.mfcr.cz</a:t>
            </a:r>
            <a:endParaRPr lang="cs-CZ" sz="2800" b="1" dirty="0" smtClean="0">
              <a:solidFill>
                <a:srgbClr val="0093DD"/>
              </a:solidFill>
              <a:latin typeface="Arial" pitchFamily="34" charset="0"/>
              <a:cs typeface="Arial" pitchFamily="34" charset="0"/>
            </a:endParaRPr>
          </a:p>
          <a:p>
            <a:pPr algn="ctr" defTabSz="2976761"/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www.celnisprava.cz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267" y="5650481"/>
            <a:ext cx="5682477" cy="319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2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195" y="2356520"/>
            <a:ext cx="9280698" cy="646914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73" y="1708448"/>
            <a:ext cx="10375879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4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54190" y="2310006"/>
            <a:ext cx="11312913" cy="50881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defTabSz="2976761"/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Preferenční obchod se třetími zeměmi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54190" y="3148494"/>
            <a:ext cx="11148297" cy="939700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defTabSz="2976761"/>
            <a:r>
              <a:rPr lang="cs-CZ" sz="2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Pro EU vývozce: Partnerské státy EU můžou zboží obsahující UK původ považovat za nepůvodní</a:t>
            </a:r>
            <a:endParaRPr lang="cs-CZ" sz="28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54190" y="4422413"/>
            <a:ext cx="11258041" cy="939700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defTabSz="2976761"/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Pro EU dovozce: Zboží z partnerských států obsahující UK původ může být považováno za nepůvodní</a:t>
            </a:r>
            <a:endParaRPr lang="cs-CZ" sz="2800" dirty="0">
              <a:solidFill>
                <a:srgbClr val="0093D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268194" y="1348408"/>
            <a:ext cx="9539778" cy="63192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ctr" defTabSz="2976761"/>
            <a:r>
              <a:rPr lang="cs-CZ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VARIANTA BEZ DOHODY – NO DEAL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291" y="6172944"/>
            <a:ext cx="4524447" cy="217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5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54190" y="2310006"/>
            <a:ext cx="11312913" cy="50881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defTabSz="2976761"/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Veterinární a fytosanitární opatření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54190" y="3148494"/>
            <a:ext cx="11504037" cy="1370587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just" defTabSz="2976761"/>
            <a:r>
              <a:rPr lang="cs-CZ" sz="2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Zboží podléhající veterinárním a fytosanitárním opatřením nelze propustit do volného oběhu bez řádně potvrzených dokladů z místa vstupu do EU</a:t>
            </a:r>
            <a:endParaRPr lang="cs-CZ" sz="28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81625" y="4588768"/>
            <a:ext cx="11476602" cy="939700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just" defTabSz="2976761"/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Veterinární a fytosanitární kontroly probíhají na příslušných hraničních kontrolních stanovištích (BIP-</a:t>
            </a:r>
            <a:r>
              <a:rPr lang="cs-CZ" sz="2800" b="1" dirty="0" err="1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Border</a:t>
            </a:r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err="1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Inspection</a:t>
            </a:r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 Post)</a:t>
            </a:r>
            <a:endParaRPr lang="cs-CZ" sz="2800" dirty="0">
              <a:solidFill>
                <a:srgbClr val="0093D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268194" y="1348408"/>
            <a:ext cx="9539778" cy="63192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ctr" defTabSz="2976761"/>
            <a:r>
              <a:rPr lang="cs-CZ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VARIANTA BEZ DOHODY – NO DEAL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81625" y="5668888"/>
            <a:ext cx="11504037" cy="50881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just" defTabSz="2976761"/>
            <a:r>
              <a:rPr lang="cs-CZ" sz="2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BIP vystavuje např. Společný vstupní veterinární doklad (CVED)</a:t>
            </a:r>
            <a:endParaRPr lang="cs-CZ" sz="28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718" y="6460976"/>
            <a:ext cx="2952328" cy="208057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852" y="6318121"/>
            <a:ext cx="1872208" cy="255301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5"/>
          <a:srcRect t="1" b="1932"/>
          <a:stretch/>
        </p:blipFill>
        <p:spPr>
          <a:xfrm>
            <a:off x="8617867" y="6421816"/>
            <a:ext cx="1728192" cy="234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7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54190" y="2310006"/>
            <a:ext cx="11312913" cy="50881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defTabSz="2976761"/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Dovozní/vývozní licence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54190" y="3148494"/>
            <a:ext cx="11504037" cy="1370587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just" defTabSz="2976761"/>
            <a:r>
              <a:rPr lang="cs-CZ" sz="2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Dovoz/vývoz zboží podléhající různým netarifním opatřením je vázán při propouštění do příslušného režimu na předložení licence/certifikátu/osvědčení/</a:t>
            </a:r>
            <a:r>
              <a:rPr lang="cs-CZ" sz="2800" b="1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permitu</a:t>
            </a:r>
            <a:r>
              <a:rPr lang="cs-CZ" sz="2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cs-CZ" sz="28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81625" y="4588768"/>
            <a:ext cx="11476602" cy="939700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just" defTabSz="2976761"/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Mj. odpady, zboží dvojího užití, ohrožené druhy zvířat a rostlin, určitě nebezpečné chemikálie, surové diamanty atd.</a:t>
            </a:r>
            <a:endParaRPr lang="cs-CZ" sz="2800" dirty="0">
              <a:solidFill>
                <a:srgbClr val="0093D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268194" y="1348408"/>
            <a:ext cx="9539778" cy="63192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ctr" defTabSz="2976761"/>
            <a:r>
              <a:rPr lang="cs-CZ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VARIANTA BEZ DOHODY – NO DEAL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533" y="5884912"/>
            <a:ext cx="4153797" cy="292154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083" y="5884912"/>
            <a:ext cx="4524000" cy="292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6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33" y="1616696"/>
            <a:ext cx="12209708" cy="8136904"/>
          </a:xfrm>
          <a:prstGeom prst="rect">
            <a:avLst/>
          </a:prstGeom>
        </p:spPr>
      </p:pic>
      <p:sp>
        <p:nvSpPr>
          <p:cNvPr id="7" name="Volný tvar 6"/>
          <p:cNvSpPr/>
          <p:nvPr/>
        </p:nvSpPr>
        <p:spPr>
          <a:xfrm>
            <a:off x="1417067" y="3652664"/>
            <a:ext cx="2353456" cy="1383174"/>
          </a:xfrm>
          <a:custGeom>
            <a:avLst/>
            <a:gdLst>
              <a:gd name="connsiteX0" fmla="*/ 0 w 2353456"/>
              <a:gd name="connsiteY0" fmla="*/ 1379095 h 1383174"/>
              <a:gd name="connsiteX1" fmla="*/ 1757597 w 2353456"/>
              <a:gd name="connsiteY1" fmla="*/ 1169233 h 1383174"/>
              <a:gd name="connsiteX2" fmla="*/ 2353456 w 2353456"/>
              <a:gd name="connsiteY2" fmla="*/ 0 h 138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3456" h="1383174">
                <a:moveTo>
                  <a:pt x="0" y="1379095"/>
                </a:moveTo>
                <a:cubicBezTo>
                  <a:pt x="682677" y="1389088"/>
                  <a:pt x="1365354" y="1399082"/>
                  <a:pt x="1757597" y="1169233"/>
                </a:cubicBezTo>
                <a:cubicBezTo>
                  <a:pt x="2149840" y="939384"/>
                  <a:pt x="2261641" y="325411"/>
                  <a:pt x="2353456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911" y="2934806"/>
            <a:ext cx="799759" cy="79975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54" y="4752549"/>
            <a:ext cx="661412" cy="850164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7507" y="4156720"/>
            <a:ext cx="1131998" cy="157189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9115" y="5177631"/>
            <a:ext cx="1302676" cy="168098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17267" y="2652577"/>
            <a:ext cx="1373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UK Ex CD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361809" y="5561330"/>
            <a:ext cx="759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AA45"/>
                </a:solidFill>
              </a:rPr>
              <a:t>ESD</a:t>
            </a:r>
            <a:endParaRPr lang="cs-CZ" dirty="0">
              <a:solidFill>
                <a:srgbClr val="FFAA45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087072" y="5792162"/>
            <a:ext cx="100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CVED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468514" y="4715966"/>
            <a:ext cx="1040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Im</a:t>
            </a:r>
            <a:r>
              <a:rPr lang="cs-CZ" dirty="0" smtClean="0"/>
              <a:t> CD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8851" y="3633451"/>
            <a:ext cx="1290267" cy="72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9E-6 -7.29167E-7 L 0.29172 0.184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0" y="9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5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64939" y="2046443"/>
            <a:ext cx="11312913" cy="50881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defTabSz="2976761"/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Dopady na běžný život – cestování/nákupy přes internet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64939" y="2675339"/>
            <a:ext cx="11504037" cy="1801474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just" defTabSz="2976761"/>
            <a:r>
              <a:rPr lang="cs-CZ" sz="2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Na letištích bude zboží podléhat celnímu dohledu, zavazadla mohou být kontrolována.</a:t>
            </a:r>
            <a:r>
              <a:rPr lang="cs-CZ" sz="28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 </a:t>
            </a:r>
            <a:r>
              <a:rPr lang="cs-CZ" sz="28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případě překročení limitů pro osvobození dováženého zboží od cla, DPH příp. spotřební daň bude nutné tyto poplatky zaplatit.</a:t>
            </a:r>
            <a:endParaRPr lang="cs-CZ" sz="28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92374" y="4530021"/>
            <a:ext cx="11476602" cy="50881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just" defTabSz="2976761"/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Veterinární a fytosanitární opatření</a:t>
            </a:r>
            <a:endParaRPr lang="cs-CZ" sz="2800" dirty="0">
              <a:solidFill>
                <a:srgbClr val="0093D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268194" y="1348408"/>
            <a:ext cx="9539778" cy="63192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ctr" defTabSz="2976761"/>
            <a:r>
              <a:rPr lang="cs-CZ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VARIANTA BEZ DOHODY – NO DEAL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13185" y="5120488"/>
            <a:ext cx="11504037" cy="1801474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just" defTabSz="2976761"/>
            <a:r>
              <a:rPr lang="cs-CZ" sz="2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Zásilky odeslané z UK (např. e-</a:t>
            </a:r>
            <a:r>
              <a:rPr lang="cs-CZ" sz="2800" b="1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shopy</a:t>
            </a:r>
            <a:r>
              <a:rPr lang="cs-CZ" sz="2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) budou podléhat celnímu dohledu a kontrolám. V </a:t>
            </a:r>
            <a:r>
              <a:rPr lang="cs-CZ" sz="28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případě překročení limitů pro osvobození dováženého zboží od cla, DPH příp. spotřební daň bude nutné tyto poplatky zaplatit.</a:t>
            </a:r>
            <a:endParaRPr lang="cs-CZ" sz="28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99" y="6583246"/>
            <a:ext cx="3495105" cy="243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2" descr="VÃ½sledek obrÃ¡zku pro doruÄenÃ­ zboÅ¾Ã­ zÃ¡kaznÃ­kov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747" y="6583246"/>
            <a:ext cx="36724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5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24520" y="1194820"/>
            <a:ext cx="9539778" cy="63192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ctr" defTabSz="2976761"/>
            <a:r>
              <a:rPr lang="cs-CZ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ZÁKLADNÍ KROKY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561083" y="1922143"/>
            <a:ext cx="10513168" cy="2232362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defTabSz="2976761"/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Zažádejte </a:t>
            </a:r>
            <a:r>
              <a:rPr lang="cs-CZ" sz="2800" b="1" dirty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si o registraci a o přidělení identifikátoru hospodářského subjektu (čísla EORI</a:t>
            </a:r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defTabSz="2976761"/>
            <a:r>
              <a:rPr lang="cs-CZ" sz="2800" dirty="0">
                <a:solidFill>
                  <a:srgbClr val="0093DD"/>
                </a:solidFill>
                <a:latin typeface="Arial" pitchFamily="34" charset="0"/>
                <a:cs typeface="Arial" pitchFamily="34" charset="0"/>
                <a:hlinkClick r:id="rId3"/>
              </a:rPr>
              <a:t>https://</a:t>
            </a:r>
            <a:r>
              <a:rPr lang="cs-CZ" sz="2800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  <a:hlinkClick r:id="rId3"/>
              </a:rPr>
              <a:t>forms.celnisprava.cz/webfiller/formservice/filler.open?DocID=657135392</a:t>
            </a:r>
            <a:endParaRPr lang="cs-CZ" sz="2800" dirty="0" smtClean="0">
              <a:solidFill>
                <a:srgbClr val="0093DD"/>
              </a:solidFill>
              <a:latin typeface="Arial" pitchFamily="34" charset="0"/>
              <a:cs typeface="Arial" pitchFamily="34" charset="0"/>
            </a:endParaRPr>
          </a:p>
          <a:p>
            <a:pPr defTabSz="2976761"/>
            <a:endParaRPr lang="cs-CZ" sz="2800" dirty="0">
              <a:solidFill>
                <a:srgbClr val="0093D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561083" y="4084712"/>
            <a:ext cx="10234805" cy="2663249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defTabSz="2976761"/>
            <a:r>
              <a:rPr lang="cs-CZ" sz="2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Stanovte sazební zařazení zboží – kód kombinované nomenklatury</a:t>
            </a:r>
          </a:p>
          <a:p>
            <a:pPr defTabSz="2976761"/>
            <a:r>
              <a:rPr lang="cs-CZ" sz="2800" dirty="0">
                <a:solidFill>
                  <a:srgbClr val="003399"/>
                </a:solidFill>
                <a:latin typeface="Arial" pitchFamily="34" charset="0"/>
                <a:cs typeface="Arial" pitchFamily="34" charset="0"/>
                <a:hlinkClick r:id="rId4"/>
              </a:rPr>
              <a:t>http://</a:t>
            </a: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  <a:hlinkClick r:id="rId4"/>
              </a:rPr>
              <a:t>ec.europa.eu/taxation_customs/dds2/taric/taric_consultation.jsp?Lang=cs</a:t>
            </a:r>
            <a:endParaRPr lang="cs-CZ" sz="2800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defTabSz="2976761"/>
            <a:r>
              <a:rPr lang="cs-CZ" sz="2800" dirty="0">
                <a:solidFill>
                  <a:srgbClr val="003399"/>
                </a:solidFill>
                <a:latin typeface="Arial" pitchFamily="34" charset="0"/>
                <a:cs typeface="Arial" pitchFamily="34" charset="0"/>
                <a:hlinkClick r:id="rId5"/>
              </a:rPr>
              <a:t>https://</a:t>
            </a:r>
            <a:r>
              <a:rPr 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  <a:hlinkClick r:id="rId5"/>
              </a:rPr>
              <a:t>www.celnisprava.cz/cz/aplikace/Stranky/taric-cz.aspx</a:t>
            </a:r>
            <a:endParaRPr lang="cs-CZ" sz="28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defTabSz="2976761"/>
            <a:endParaRPr lang="cs-CZ" sz="2800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561083" y="6747961"/>
            <a:ext cx="10461633" cy="1370587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just" defTabSz="2976761"/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Zkontrolujte, zda zboží nepodléhá netarifním opatřením (zákazům a omezením) – zde není potřeba licence/osvědčení/povolení</a:t>
            </a:r>
            <a:endParaRPr lang="cs-CZ" sz="2800" dirty="0">
              <a:solidFill>
                <a:srgbClr val="0093D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561083" y="8549208"/>
            <a:ext cx="11602957" cy="50881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defTabSz="2976761"/>
            <a:r>
              <a:rPr lang="cs-CZ" sz="2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Stanovte celní hodnotu zboží – transakční příp. jiná metoda</a:t>
            </a:r>
          </a:p>
        </p:txBody>
      </p:sp>
      <p:sp>
        <p:nvSpPr>
          <p:cNvPr id="8" name="Šipka doprava 7"/>
          <p:cNvSpPr/>
          <p:nvPr/>
        </p:nvSpPr>
        <p:spPr>
          <a:xfrm>
            <a:off x="367852" y="1922143"/>
            <a:ext cx="959581" cy="61503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367852" y="4084712"/>
            <a:ext cx="959581" cy="61503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367851" y="6747961"/>
            <a:ext cx="959581" cy="61503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>
            <a:off x="367851" y="8442991"/>
            <a:ext cx="959581" cy="61503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737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ŘC_Brexit_MPO.potx" id="{846C8670-EC08-4602-B8CB-6E3218E7D438}" vid="{1E7D8B12-9C62-44E3-AB16-1912D850F51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ADCDFB7532C3842A2EB4B7941CE3A40" ma:contentTypeVersion="4" ma:contentTypeDescription="Vytvořit nový dokument" ma:contentTypeScope="" ma:versionID="0d6d072662d0c10dcca4085e45811c2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26fb6c70d70f4e6fa83ea1e674c03f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Datum zahájení plánování je sloupec webu, který vytvořila funkce Publikování. Používá se k zadání data a času, od kterého se tato stránka začne návštěvníkům webu zobrazovat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Datum ukončení plánování je sloupec webu, který vytvořila funkce Publikování. Používá se k zadání data a času, od kterého se tato stránka už nebude návštěvníkům webu zobrazovat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Typ obsahu" ma:readOnly="true"/>
        <xsd:element ref="dc:title" minOccurs="0" maxOccurs="1" ma:index="3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B34C23-8BBD-425B-8841-1FC48043E613}"/>
</file>

<file path=customXml/itemProps2.xml><?xml version="1.0" encoding="utf-8"?>
<ds:datastoreItem xmlns:ds="http://schemas.openxmlformats.org/officeDocument/2006/customXml" ds:itemID="{3F94F745-2F65-4029-B884-8373237A6421}"/>
</file>

<file path=customXml/itemProps3.xml><?xml version="1.0" encoding="utf-8"?>
<ds:datastoreItem xmlns:ds="http://schemas.openxmlformats.org/officeDocument/2006/customXml" ds:itemID="{F8830BD7-9887-41DA-AE27-0A080043D15F}"/>
</file>

<file path=docProps/app.xml><?xml version="1.0" encoding="utf-8"?>
<Properties xmlns="http://schemas.openxmlformats.org/officeDocument/2006/extended-properties" xmlns:vt="http://schemas.openxmlformats.org/officeDocument/2006/docPropsVTypes">
  <Template>GŘC_Brexit_MPO</Template>
  <TotalTime>1083</TotalTime>
  <Words>1852</Words>
  <Application>Microsoft Office PowerPoint</Application>
  <PresentationFormat>Vlastní</PresentationFormat>
  <Paragraphs>170</Paragraphs>
  <Slides>25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8" baseType="lpstr">
      <vt:lpstr>Arial</vt:lpstr>
      <vt:lpstr>Calibri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Celní správa České republiky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Doskočil Lubomír, Mgr., plk.</dc:creator>
  <cp:lastModifiedBy>Doskočil Lubomír, Mgr., plk.</cp:lastModifiedBy>
  <cp:revision>54</cp:revision>
  <dcterms:created xsi:type="dcterms:W3CDTF">2018-11-13T12:16:39Z</dcterms:created>
  <dcterms:modified xsi:type="dcterms:W3CDTF">2018-12-14T11:37:21Z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0x0101001ADCDFB7532C3842A2EB4B7941CE3A40</vt:lpwstr>
  </property>
  <property fmtid="{D5CDD505-2E9C-101B-9397-08002B2CF9AE}" pid="3" name="Order">
    <vt:r8>1600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  <property fmtid="{D5CDD505-2E9C-101B-9397-08002B2CF9AE}" pid="9" name="ComplianceAssetId">
    <vt:lpwstr/>
  </property>
</Properties>
</file>